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Lst>
  <p:notesMasterIdLst>
    <p:notesMasterId r:id="rId34"/>
  </p:notesMasterIdLst>
  <p:handoutMasterIdLst>
    <p:handoutMasterId r:id="rId35"/>
  </p:handoutMasterIdLst>
  <p:sldIdLst>
    <p:sldId id="257" r:id="rId6"/>
    <p:sldId id="420" r:id="rId7"/>
    <p:sldId id="272" r:id="rId8"/>
    <p:sldId id="422" r:id="rId9"/>
    <p:sldId id="372" r:id="rId10"/>
    <p:sldId id="373" r:id="rId11"/>
    <p:sldId id="423" r:id="rId12"/>
    <p:sldId id="383" r:id="rId13"/>
    <p:sldId id="376" r:id="rId14"/>
    <p:sldId id="393" r:id="rId15"/>
    <p:sldId id="396" r:id="rId16"/>
    <p:sldId id="374" r:id="rId17"/>
    <p:sldId id="400" r:id="rId18"/>
    <p:sldId id="405" r:id="rId19"/>
    <p:sldId id="407" r:id="rId20"/>
    <p:sldId id="382" r:id="rId21"/>
    <p:sldId id="322" r:id="rId22"/>
    <p:sldId id="406" r:id="rId23"/>
    <p:sldId id="408" r:id="rId24"/>
    <p:sldId id="314" r:id="rId25"/>
    <p:sldId id="412" r:id="rId26"/>
    <p:sldId id="414" r:id="rId27"/>
    <p:sldId id="417" r:id="rId28"/>
    <p:sldId id="377" r:id="rId29"/>
    <p:sldId id="380" r:id="rId30"/>
    <p:sldId id="418" r:id="rId31"/>
    <p:sldId id="424" r:id="rId32"/>
    <p:sldId id="379" r:id="rId33"/>
  </p:sldIdLst>
  <p:sldSz cx="9144000" cy="6858000" type="screen4x3"/>
  <p:notesSz cx="6735763" cy="9866313"/>
  <p:custShowLst>
    <p:custShow name="zipcar" id="0">
      <p:sldLst/>
    </p:custShow>
    <p:custShow name="brighthouse" id="1">
      <p:sldLst/>
    </p:custShow>
    <p:custShow name="Citrix" id="2">
      <p:sldLst/>
    </p:custShow>
    <p:custShow name="Catapiller" id="3">
      <p:sldLst/>
    </p:custShow>
    <p:custShow name="Dimdom" id="4">
      <p:sldLst/>
    </p:custShow>
    <p:custShow name="DS Smith" id="5">
      <p:sldLst/>
    </p:custShow>
    <p:custShow name="Interface" id="6">
      <p:sldLst>
        <p:sld r:id="rId22"/>
      </p:sldLst>
    </p:custShow>
    <p:custShow name="Ikea" id="7">
      <p:sldLst/>
    </p:custShow>
    <p:custShow name="Good Baby" id="8">
      <p:sldLst/>
    </p:custShow>
    <p:custShow name="Giroflex" id="9">
      <p:sldLst/>
    </p:custShow>
    <p:custShow name="Getable" id="10">
      <p:sldLst/>
    </p:custShow>
    <p:custShow name="Maersk" id="11">
      <p:sldLst/>
    </p:custShow>
    <p:custShow name="RITR" id="12">
      <p:sldLst>
        <p:sld r:id="rId25"/>
      </p:sldLst>
    </p:custShow>
    <p:custShow name="Wilkhahn" id="13">
      <p:sldLst/>
    </p:custShow>
    <p:custShow name="Xerox" id="14">
      <p:sldLst/>
    </p:custShow>
  </p:custShow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i" initials="V" lastIdx="12" clrIdx="0"/>
  <p:cmAuthor id="1" name="Nicola" initials="N" lastIdx="1" clrIdx="1"/>
  <p:cmAuthor id="2" name="Rob" initials="R" lastIdx="39" clrIdx="2"/>
  <p:cmAuthor id="3" name="Alex Warwick" initials="A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810"/>
    <a:srgbClr val="042E72"/>
    <a:srgbClr val="FFFFFF"/>
    <a:srgbClr val="CED649"/>
    <a:srgbClr val="7D821D"/>
    <a:srgbClr val="032151"/>
    <a:srgbClr val="19325C"/>
    <a:srgbClr val="939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4" autoAdjust="0"/>
    <p:restoredTop sz="64921" autoAdjust="0"/>
  </p:normalViewPr>
  <p:slideViewPr>
    <p:cSldViewPr snapToGrid="0">
      <p:cViewPr varScale="1">
        <p:scale>
          <a:sx n="43" d="100"/>
          <a:sy n="43" d="100"/>
        </p:scale>
        <p:origin x="-1848" y="-108"/>
      </p:cViewPr>
      <p:guideLst>
        <p:guide orient="horz" pos="2586"/>
        <p:guide orient="horz" pos="625"/>
        <p:guide orient="horz" pos="799"/>
        <p:guide orient="horz" pos="1470"/>
        <p:guide pos="2089"/>
        <p:guide pos="5078"/>
        <p:guide pos="2887"/>
        <p:guide pos="665"/>
      </p:guideLst>
    </p:cSldViewPr>
  </p:slideViewPr>
  <p:outlineViewPr>
    <p:cViewPr>
      <p:scale>
        <a:sx n="33" d="100"/>
        <a:sy n="33" d="100"/>
      </p:scale>
      <p:origin x="0" y="30"/>
    </p:cViewPr>
  </p:outlineViewPr>
  <p:notesTextViewPr>
    <p:cViewPr>
      <p:scale>
        <a:sx n="1" d="1"/>
        <a:sy n="1" d="1"/>
      </p:scale>
      <p:origin x="0" y="0"/>
    </p:cViewPr>
  </p:notesTextViewPr>
  <p:sorterViewPr>
    <p:cViewPr>
      <p:scale>
        <a:sx n="125" d="100"/>
        <a:sy n="125" d="100"/>
      </p:scale>
      <p:origin x="0" y="3906"/>
    </p:cViewPr>
  </p:sorterViewPr>
  <p:notesViewPr>
    <p:cSldViewPr snapToGrid="0">
      <p:cViewPr varScale="1">
        <p:scale>
          <a:sx n="62" d="100"/>
          <a:sy n="62" d="100"/>
        </p:scale>
        <p:origin x="-2082" y="-84"/>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3F546-7727-41A9-B68D-392F43E88A71}" type="doc">
      <dgm:prSet loTypeId="urn:microsoft.com/office/officeart/2005/8/layout/hChevron3" loCatId="process" qsTypeId="urn:microsoft.com/office/officeart/2005/8/quickstyle/simple1" qsCatId="simple" csTypeId="urn:microsoft.com/office/officeart/2005/8/colors/accent1_2" csCatId="accent1" phldr="1"/>
      <dgm:spPr/>
    </dgm:pt>
    <dgm:pt modelId="{F19E6BE4-33D4-48E6-A904-401E995CAADE}">
      <dgm:prSet phldrT="[Text]"/>
      <dgm:spPr>
        <a:solidFill>
          <a:srgbClr val="FFFF66"/>
        </a:solidFill>
      </dgm:spPr>
      <dgm:t>
        <a:bodyPr/>
        <a:lstStyle/>
        <a:p>
          <a:r>
            <a:rPr lang="en-GB" dirty="0" smtClean="0">
              <a:solidFill>
                <a:schemeClr val="accent6">
                  <a:lumMod val="50000"/>
                </a:schemeClr>
              </a:solidFill>
            </a:rPr>
            <a:t>Amount of Spend</a:t>
          </a:r>
          <a:endParaRPr lang="en-GB" dirty="0">
            <a:solidFill>
              <a:schemeClr val="accent6">
                <a:lumMod val="50000"/>
              </a:schemeClr>
            </a:solidFill>
          </a:endParaRPr>
        </a:p>
      </dgm:t>
    </dgm:pt>
    <dgm:pt modelId="{05DE1E25-8249-4D38-9337-47275EE091A1}" type="parTrans" cxnId="{8ED65503-B270-48B6-9BBE-9C4F4C2009B9}">
      <dgm:prSet/>
      <dgm:spPr/>
      <dgm:t>
        <a:bodyPr/>
        <a:lstStyle/>
        <a:p>
          <a:endParaRPr lang="en-GB"/>
        </a:p>
      </dgm:t>
    </dgm:pt>
    <dgm:pt modelId="{18A8CB74-BE62-47F9-93F8-8E931B2B1E82}" type="sibTrans" cxnId="{8ED65503-B270-48B6-9BBE-9C4F4C2009B9}">
      <dgm:prSet/>
      <dgm:spPr/>
      <dgm:t>
        <a:bodyPr/>
        <a:lstStyle/>
        <a:p>
          <a:endParaRPr lang="en-GB"/>
        </a:p>
      </dgm:t>
    </dgm:pt>
    <dgm:pt modelId="{175ABF1C-57B9-454A-A525-4EDB5E3809E5}">
      <dgm:prSet phldrT="[Text]"/>
      <dgm:spPr>
        <a:solidFill>
          <a:srgbClr val="FF0000"/>
        </a:solidFill>
      </dgm:spPr>
      <dgm:t>
        <a:bodyPr/>
        <a:lstStyle/>
        <a:p>
          <a:r>
            <a:rPr lang="en-GB" dirty="0" smtClean="0">
              <a:solidFill>
                <a:srgbClr val="FFFFFF"/>
              </a:solidFill>
            </a:rPr>
            <a:t>Risk Score</a:t>
          </a:r>
          <a:endParaRPr lang="en-GB" dirty="0">
            <a:solidFill>
              <a:srgbClr val="FFFFFF"/>
            </a:solidFill>
          </a:endParaRPr>
        </a:p>
      </dgm:t>
    </dgm:pt>
    <dgm:pt modelId="{452D556D-7258-4FBD-AB5C-73763C37A5F1}" type="parTrans" cxnId="{E3160F75-347C-44BE-AD7B-18C86E5E4996}">
      <dgm:prSet/>
      <dgm:spPr/>
      <dgm:t>
        <a:bodyPr/>
        <a:lstStyle/>
        <a:p>
          <a:endParaRPr lang="en-GB"/>
        </a:p>
      </dgm:t>
    </dgm:pt>
    <dgm:pt modelId="{8AF37BD2-34A8-4B4B-94A3-DAEFB736E4DD}" type="sibTrans" cxnId="{E3160F75-347C-44BE-AD7B-18C86E5E4996}">
      <dgm:prSet/>
      <dgm:spPr/>
      <dgm:t>
        <a:bodyPr/>
        <a:lstStyle/>
        <a:p>
          <a:endParaRPr lang="en-GB"/>
        </a:p>
      </dgm:t>
    </dgm:pt>
    <dgm:pt modelId="{8C567FE1-14AD-430B-A19B-3A356AD9421B}">
      <dgm:prSet phldrT="[Text]"/>
      <dgm:spPr>
        <a:solidFill>
          <a:schemeClr val="bg2">
            <a:lumMod val="50000"/>
          </a:schemeClr>
        </a:solidFill>
      </dgm:spPr>
      <dgm:t>
        <a:bodyPr/>
        <a:lstStyle/>
        <a:p>
          <a:r>
            <a:rPr lang="en-GB" dirty="0" smtClean="0">
              <a:solidFill>
                <a:srgbClr val="FFFFFF"/>
              </a:solidFill>
            </a:rPr>
            <a:t>Influence on Suppliers</a:t>
          </a:r>
          <a:endParaRPr lang="en-GB" dirty="0">
            <a:solidFill>
              <a:srgbClr val="FFFFFF"/>
            </a:solidFill>
          </a:endParaRPr>
        </a:p>
      </dgm:t>
    </dgm:pt>
    <dgm:pt modelId="{4C2CD3F8-A016-4832-9E0D-AA4E42D481C4}" type="parTrans" cxnId="{119882D1-3E1F-42F9-98A6-289B12A2D252}">
      <dgm:prSet/>
      <dgm:spPr/>
      <dgm:t>
        <a:bodyPr/>
        <a:lstStyle/>
        <a:p>
          <a:endParaRPr lang="en-GB"/>
        </a:p>
      </dgm:t>
    </dgm:pt>
    <dgm:pt modelId="{69D65652-8478-41F1-B7DF-B95DB2AE25C5}" type="sibTrans" cxnId="{119882D1-3E1F-42F9-98A6-289B12A2D252}">
      <dgm:prSet/>
      <dgm:spPr/>
      <dgm:t>
        <a:bodyPr/>
        <a:lstStyle/>
        <a:p>
          <a:endParaRPr lang="en-GB"/>
        </a:p>
      </dgm:t>
    </dgm:pt>
    <dgm:pt modelId="{65542231-1061-48CB-AF71-3F4F0EB90D9E}">
      <dgm:prSet/>
      <dgm:spPr>
        <a:solidFill>
          <a:schemeClr val="accent6">
            <a:lumMod val="75000"/>
          </a:schemeClr>
        </a:solidFill>
      </dgm:spPr>
      <dgm:t>
        <a:bodyPr/>
        <a:lstStyle/>
        <a:p>
          <a:r>
            <a:rPr lang="en-GB" dirty="0" smtClean="0">
              <a:solidFill>
                <a:srgbClr val="FFFFFF"/>
              </a:solidFill>
            </a:rPr>
            <a:t>Scope to do More</a:t>
          </a:r>
          <a:endParaRPr lang="en-GB" dirty="0">
            <a:solidFill>
              <a:srgbClr val="FFFFFF"/>
            </a:solidFill>
          </a:endParaRPr>
        </a:p>
      </dgm:t>
    </dgm:pt>
    <dgm:pt modelId="{8B0CC6F5-E98E-47E9-8E25-C8726AA1582C}" type="parTrans" cxnId="{EFAE06A9-36CE-46FF-9F99-2AB75AABF2B3}">
      <dgm:prSet/>
      <dgm:spPr/>
      <dgm:t>
        <a:bodyPr/>
        <a:lstStyle/>
        <a:p>
          <a:endParaRPr lang="en-GB"/>
        </a:p>
      </dgm:t>
    </dgm:pt>
    <dgm:pt modelId="{8588F807-11AC-4188-A654-07F09ACF45F4}" type="sibTrans" cxnId="{EFAE06A9-36CE-46FF-9F99-2AB75AABF2B3}">
      <dgm:prSet/>
      <dgm:spPr/>
      <dgm:t>
        <a:bodyPr/>
        <a:lstStyle/>
        <a:p>
          <a:endParaRPr lang="en-GB"/>
        </a:p>
      </dgm:t>
    </dgm:pt>
    <dgm:pt modelId="{9B663373-C024-4E06-BCC7-1A8A74E6A6AF}" type="pres">
      <dgm:prSet presAssocID="{AC63F546-7727-41A9-B68D-392F43E88A71}" presName="Name0" presStyleCnt="0">
        <dgm:presLayoutVars>
          <dgm:dir/>
          <dgm:resizeHandles val="exact"/>
        </dgm:presLayoutVars>
      </dgm:prSet>
      <dgm:spPr/>
    </dgm:pt>
    <dgm:pt modelId="{F313D165-7385-484B-B1DA-713DD4A562EA}" type="pres">
      <dgm:prSet presAssocID="{F19E6BE4-33D4-48E6-A904-401E995CAADE}" presName="parTxOnly" presStyleLbl="node1" presStyleIdx="0" presStyleCnt="4">
        <dgm:presLayoutVars>
          <dgm:bulletEnabled val="1"/>
        </dgm:presLayoutVars>
      </dgm:prSet>
      <dgm:spPr/>
      <dgm:t>
        <a:bodyPr/>
        <a:lstStyle/>
        <a:p>
          <a:endParaRPr lang="en-GB"/>
        </a:p>
      </dgm:t>
    </dgm:pt>
    <dgm:pt modelId="{F31A5543-CDC1-467B-9A6E-D4E1CC6E5A10}" type="pres">
      <dgm:prSet presAssocID="{18A8CB74-BE62-47F9-93F8-8E931B2B1E82}" presName="parSpace" presStyleCnt="0"/>
      <dgm:spPr/>
    </dgm:pt>
    <dgm:pt modelId="{8AC1CABB-76A0-4C9D-8035-5A1EE019EC2F}" type="pres">
      <dgm:prSet presAssocID="{175ABF1C-57B9-454A-A525-4EDB5E3809E5}" presName="parTxOnly" presStyleLbl="node1" presStyleIdx="1" presStyleCnt="4">
        <dgm:presLayoutVars>
          <dgm:bulletEnabled val="1"/>
        </dgm:presLayoutVars>
      </dgm:prSet>
      <dgm:spPr/>
      <dgm:t>
        <a:bodyPr/>
        <a:lstStyle/>
        <a:p>
          <a:endParaRPr lang="en-GB"/>
        </a:p>
      </dgm:t>
    </dgm:pt>
    <dgm:pt modelId="{DCCA9945-8E16-4EE5-BC1D-3AD55941912D}" type="pres">
      <dgm:prSet presAssocID="{8AF37BD2-34A8-4B4B-94A3-DAEFB736E4DD}" presName="parSpace" presStyleCnt="0"/>
      <dgm:spPr/>
    </dgm:pt>
    <dgm:pt modelId="{6C396F6B-8370-48EA-80F7-FB453F6CC6F4}" type="pres">
      <dgm:prSet presAssocID="{65542231-1061-48CB-AF71-3F4F0EB90D9E}" presName="parTxOnly" presStyleLbl="node1" presStyleIdx="2" presStyleCnt="4">
        <dgm:presLayoutVars>
          <dgm:bulletEnabled val="1"/>
        </dgm:presLayoutVars>
      </dgm:prSet>
      <dgm:spPr/>
      <dgm:t>
        <a:bodyPr/>
        <a:lstStyle/>
        <a:p>
          <a:endParaRPr lang="en-GB"/>
        </a:p>
      </dgm:t>
    </dgm:pt>
    <dgm:pt modelId="{5D288D3D-8F57-4A0D-804A-6915D1D1BEFC}" type="pres">
      <dgm:prSet presAssocID="{8588F807-11AC-4188-A654-07F09ACF45F4}" presName="parSpace" presStyleCnt="0"/>
      <dgm:spPr/>
    </dgm:pt>
    <dgm:pt modelId="{BB6D3755-24EA-4253-9131-CF9D4C2E1E60}" type="pres">
      <dgm:prSet presAssocID="{8C567FE1-14AD-430B-A19B-3A356AD9421B}" presName="parTxOnly" presStyleLbl="node1" presStyleIdx="3" presStyleCnt="4">
        <dgm:presLayoutVars>
          <dgm:bulletEnabled val="1"/>
        </dgm:presLayoutVars>
      </dgm:prSet>
      <dgm:spPr/>
      <dgm:t>
        <a:bodyPr/>
        <a:lstStyle/>
        <a:p>
          <a:endParaRPr lang="en-GB"/>
        </a:p>
      </dgm:t>
    </dgm:pt>
  </dgm:ptLst>
  <dgm:cxnLst>
    <dgm:cxn modelId="{80BC8FDD-1957-4517-A61C-381BB0AA62C4}" type="presOf" srcId="{175ABF1C-57B9-454A-A525-4EDB5E3809E5}" destId="{8AC1CABB-76A0-4C9D-8035-5A1EE019EC2F}" srcOrd="0" destOrd="0" presId="urn:microsoft.com/office/officeart/2005/8/layout/hChevron3"/>
    <dgm:cxn modelId="{EFAE06A9-36CE-46FF-9F99-2AB75AABF2B3}" srcId="{AC63F546-7727-41A9-B68D-392F43E88A71}" destId="{65542231-1061-48CB-AF71-3F4F0EB90D9E}" srcOrd="2" destOrd="0" parTransId="{8B0CC6F5-E98E-47E9-8E25-C8726AA1582C}" sibTransId="{8588F807-11AC-4188-A654-07F09ACF45F4}"/>
    <dgm:cxn modelId="{894449D4-6E71-429A-80E3-31F5768D7C72}" type="presOf" srcId="{65542231-1061-48CB-AF71-3F4F0EB90D9E}" destId="{6C396F6B-8370-48EA-80F7-FB453F6CC6F4}" srcOrd="0" destOrd="0" presId="urn:microsoft.com/office/officeart/2005/8/layout/hChevron3"/>
    <dgm:cxn modelId="{8ED65503-B270-48B6-9BBE-9C4F4C2009B9}" srcId="{AC63F546-7727-41A9-B68D-392F43E88A71}" destId="{F19E6BE4-33D4-48E6-A904-401E995CAADE}" srcOrd="0" destOrd="0" parTransId="{05DE1E25-8249-4D38-9337-47275EE091A1}" sibTransId="{18A8CB74-BE62-47F9-93F8-8E931B2B1E82}"/>
    <dgm:cxn modelId="{119882D1-3E1F-42F9-98A6-289B12A2D252}" srcId="{AC63F546-7727-41A9-B68D-392F43E88A71}" destId="{8C567FE1-14AD-430B-A19B-3A356AD9421B}" srcOrd="3" destOrd="0" parTransId="{4C2CD3F8-A016-4832-9E0D-AA4E42D481C4}" sibTransId="{69D65652-8478-41F1-B7DF-B95DB2AE25C5}"/>
    <dgm:cxn modelId="{E3160F75-347C-44BE-AD7B-18C86E5E4996}" srcId="{AC63F546-7727-41A9-B68D-392F43E88A71}" destId="{175ABF1C-57B9-454A-A525-4EDB5E3809E5}" srcOrd="1" destOrd="0" parTransId="{452D556D-7258-4FBD-AB5C-73763C37A5F1}" sibTransId="{8AF37BD2-34A8-4B4B-94A3-DAEFB736E4DD}"/>
    <dgm:cxn modelId="{86ABC90A-6B35-499E-971E-66E54CFAED53}" type="presOf" srcId="{AC63F546-7727-41A9-B68D-392F43E88A71}" destId="{9B663373-C024-4E06-BCC7-1A8A74E6A6AF}" srcOrd="0" destOrd="0" presId="urn:microsoft.com/office/officeart/2005/8/layout/hChevron3"/>
    <dgm:cxn modelId="{50B7A817-91F5-4566-9ADA-68B4C2B85C61}" type="presOf" srcId="{F19E6BE4-33D4-48E6-A904-401E995CAADE}" destId="{F313D165-7385-484B-B1DA-713DD4A562EA}" srcOrd="0" destOrd="0" presId="urn:microsoft.com/office/officeart/2005/8/layout/hChevron3"/>
    <dgm:cxn modelId="{EFF555C2-EA13-4321-9225-782265DB8C81}" type="presOf" srcId="{8C567FE1-14AD-430B-A19B-3A356AD9421B}" destId="{BB6D3755-24EA-4253-9131-CF9D4C2E1E60}" srcOrd="0" destOrd="0" presId="urn:microsoft.com/office/officeart/2005/8/layout/hChevron3"/>
    <dgm:cxn modelId="{3036621D-6555-4C5E-BC7E-D13684CDC4B8}" type="presParOf" srcId="{9B663373-C024-4E06-BCC7-1A8A74E6A6AF}" destId="{F313D165-7385-484B-B1DA-713DD4A562EA}" srcOrd="0" destOrd="0" presId="urn:microsoft.com/office/officeart/2005/8/layout/hChevron3"/>
    <dgm:cxn modelId="{F82AAA51-F721-4E23-8B12-0CB67052DCCF}" type="presParOf" srcId="{9B663373-C024-4E06-BCC7-1A8A74E6A6AF}" destId="{F31A5543-CDC1-467B-9A6E-D4E1CC6E5A10}" srcOrd="1" destOrd="0" presId="urn:microsoft.com/office/officeart/2005/8/layout/hChevron3"/>
    <dgm:cxn modelId="{2DE215FA-EB76-4C86-BB45-F9349CE9A32C}" type="presParOf" srcId="{9B663373-C024-4E06-BCC7-1A8A74E6A6AF}" destId="{8AC1CABB-76A0-4C9D-8035-5A1EE019EC2F}" srcOrd="2" destOrd="0" presId="urn:microsoft.com/office/officeart/2005/8/layout/hChevron3"/>
    <dgm:cxn modelId="{5D3AC81C-286C-4CE9-8DC2-B8CDE20DEE61}" type="presParOf" srcId="{9B663373-C024-4E06-BCC7-1A8A74E6A6AF}" destId="{DCCA9945-8E16-4EE5-BC1D-3AD55941912D}" srcOrd="3" destOrd="0" presId="urn:microsoft.com/office/officeart/2005/8/layout/hChevron3"/>
    <dgm:cxn modelId="{27F1EDC6-9D57-49C0-9505-665745A9760A}" type="presParOf" srcId="{9B663373-C024-4E06-BCC7-1A8A74E6A6AF}" destId="{6C396F6B-8370-48EA-80F7-FB453F6CC6F4}" srcOrd="4" destOrd="0" presId="urn:microsoft.com/office/officeart/2005/8/layout/hChevron3"/>
    <dgm:cxn modelId="{0E2DEB9E-EF64-4A47-8A10-0AFFEBA03FED}" type="presParOf" srcId="{9B663373-C024-4E06-BCC7-1A8A74E6A6AF}" destId="{5D288D3D-8F57-4A0D-804A-6915D1D1BEFC}" srcOrd="5" destOrd="0" presId="urn:microsoft.com/office/officeart/2005/8/layout/hChevron3"/>
    <dgm:cxn modelId="{6053F864-F8D8-4E28-8A24-8095F20846B6}" type="presParOf" srcId="{9B663373-C024-4E06-BCC7-1A8A74E6A6AF}" destId="{BB6D3755-24EA-4253-9131-CF9D4C2E1E60}"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EE1D0-D019-46D6-A45D-076F0800D8B6}" type="doc">
      <dgm:prSet loTypeId="urn:microsoft.com/office/officeart/2005/8/layout/chevron1" loCatId="process" qsTypeId="urn:microsoft.com/office/officeart/2005/8/quickstyle/simple1#5" qsCatId="simple" csTypeId="urn:microsoft.com/office/officeart/2005/8/colors/colorful2" csCatId="colorful" phldr="1"/>
      <dgm:spPr/>
    </dgm:pt>
    <dgm:pt modelId="{88B9449E-F195-4D29-9AC6-CEF2E6E60175}">
      <dgm:prSet phldrT="[Text]"/>
      <dgm:spPr/>
      <dgm:t>
        <a:bodyPr/>
        <a:lstStyle/>
        <a:p>
          <a:r>
            <a:rPr lang="en-GB" dirty="0" smtClean="0"/>
            <a:t>Demand Management</a:t>
          </a:r>
          <a:endParaRPr lang="en-GB" dirty="0"/>
        </a:p>
      </dgm:t>
    </dgm:pt>
    <dgm:pt modelId="{127CE36D-92B5-401A-92F8-92A1534B0FC4}" type="parTrans" cxnId="{88238C9D-7025-4665-A5C2-D391258ABB3B}">
      <dgm:prSet/>
      <dgm:spPr/>
      <dgm:t>
        <a:bodyPr/>
        <a:lstStyle/>
        <a:p>
          <a:endParaRPr lang="en-GB"/>
        </a:p>
      </dgm:t>
    </dgm:pt>
    <dgm:pt modelId="{4B11C637-6960-41A0-9855-4F4D20409BE4}" type="sibTrans" cxnId="{88238C9D-7025-4665-A5C2-D391258ABB3B}">
      <dgm:prSet/>
      <dgm:spPr/>
      <dgm:t>
        <a:bodyPr/>
        <a:lstStyle/>
        <a:p>
          <a:endParaRPr lang="en-GB"/>
        </a:p>
      </dgm:t>
    </dgm:pt>
    <dgm:pt modelId="{774B9486-D5BD-4638-8D30-064637B8DC49}">
      <dgm:prSet phldrT="[Text]"/>
      <dgm:spPr/>
      <dgm:t>
        <a:bodyPr/>
        <a:lstStyle/>
        <a:p>
          <a:r>
            <a:rPr lang="en-GB" dirty="0" smtClean="0"/>
            <a:t>Supplier Development</a:t>
          </a:r>
        </a:p>
      </dgm:t>
    </dgm:pt>
    <dgm:pt modelId="{C4FB3927-CAF1-4FE6-BA1E-CF9C90BD3A5C}" type="parTrans" cxnId="{E8983ABB-8676-4AB6-9AFB-4417CDF989A0}">
      <dgm:prSet/>
      <dgm:spPr/>
      <dgm:t>
        <a:bodyPr/>
        <a:lstStyle/>
        <a:p>
          <a:endParaRPr lang="en-GB"/>
        </a:p>
      </dgm:t>
    </dgm:pt>
    <dgm:pt modelId="{B092DE36-F756-4839-B8E2-08922FD60EC8}" type="sibTrans" cxnId="{E8983ABB-8676-4AB6-9AFB-4417CDF989A0}">
      <dgm:prSet/>
      <dgm:spPr/>
      <dgm:t>
        <a:bodyPr/>
        <a:lstStyle/>
        <a:p>
          <a:endParaRPr lang="en-GB"/>
        </a:p>
      </dgm:t>
    </dgm:pt>
    <dgm:pt modelId="{74A8DE0E-94AE-4582-80D3-681E1A5D6F93}">
      <dgm:prSet phldrT="[Text]"/>
      <dgm:spPr/>
      <dgm:t>
        <a:bodyPr/>
        <a:lstStyle/>
        <a:p>
          <a:r>
            <a:rPr lang="en-GB" dirty="0" smtClean="0"/>
            <a:t>Supplier Capability</a:t>
          </a:r>
          <a:endParaRPr lang="en-GB" dirty="0"/>
        </a:p>
      </dgm:t>
    </dgm:pt>
    <dgm:pt modelId="{67B95045-A1E5-4BB3-84A1-D1F485144ADF}" type="parTrans" cxnId="{304DED44-FB04-4EA5-B722-F74555D12E1A}">
      <dgm:prSet/>
      <dgm:spPr/>
      <dgm:t>
        <a:bodyPr/>
        <a:lstStyle/>
        <a:p>
          <a:endParaRPr lang="en-GB"/>
        </a:p>
      </dgm:t>
    </dgm:pt>
    <dgm:pt modelId="{73500029-8130-48B0-B03E-A7DA4E05E7B2}" type="sibTrans" cxnId="{304DED44-FB04-4EA5-B722-F74555D12E1A}">
      <dgm:prSet/>
      <dgm:spPr/>
      <dgm:t>
        <a:bodyPr/>
        <a:lstStyle/>
        <a:p>
          <a:endParaRPr lang="en-GB"/>
        </a:p>
      </dgm:t>
    </dgm:pt>
    <dgm:pt modelId="{69699A6D-745B-4D1F-8744-3C1DFA8B2D18}">
      <dgm:prSet phldrT="[Text]"/>
      <dgm:spPr/>
      <dgm:t>
        <a:bodyPr/>
        <a:lstStyle/>
        <a:p>
          <a:r>
            <a:rPr lang="en-GB" dirty="0" smtClean="0"/>
            <a:t>Sustainable Outcomes</a:t>
          </a:r>
          <a:endParaRPr lang="en-GB" dirty="0"/>
        </a:p>
      </dgm:t>
    </dgm:pt>
    <dgm:pt modelId="{D5CF41BB-C2A5-425E-B793-4FCFD713B5B0}" type="parTrans" cxnId="{B6B8AF0A-1C46-48B9-B977-A9C237560D69}">
      <dgm:prSet/>
      <dgm:spPr/>
      <dgm:t>
        <a:bodyPr/>
        <a:lstStyle/>
        <a:p>
          <a:endParaRPr lang="en-GB"/>
        </a:p>
      </dgm:t>
    </dgm:pt>
    <dgm:pt modelId="{643E9E4D-1CFC-4881-8283-A4916E2F38E3}" type="sibTrans" cxnId="{B6B8AF0A-1C46-48B9-B977-A9C237560D69}">
      <dgm:prSet/>
      <dgm:spPr/>
      <dgm:t>
        <a:bodyPr/>
        <a:lstStyle/>
        <a:p>
          <a:endParaRPr lang="en-GB"/>
        </a:p>
      </dgm:t>
    </dgm:pt>
    <dgm:pt modelId="{B5B483B6-9A31-404A-A333-1C28E875CE8D}">
      <dgm:prSet phldrT="[Text]"/>
      <dgm:spPr/>
      <dgm:t>
        <a:bodyPr/>
        <a:lstStyle/>
        <a:p>
          <a:r>
            <a:rPr lang="en-GB" dirty="0" smtClean="0"/>
            <a:t>Sustainable Criteria</a:t>
          </a:r>
          <a:endParaRPr lang="en-GB" dirty="0"/>
        </a:p>
      </dgm:t>
    </dgm:pt>
    <dgm:pt modelId="{969B6680-6539-4048-BFF1-BBBF5D80210A}" type="parTrans" cxnId="{082CA125-91E5-48F1-9F1C-8827F0DA527A}">
      <dgm:prSet/>
      <dgm:spPr/>
      <dgm:t>
        <a:bodyPr/>
        <a:lstStyle/>
        <a:p>
          <a:endParaRPr lang="en-GB"/>
        </a:p>
      </dgm:t>
    </dgm:pt>
    <dgm:pt modelId="{C87C2FC0-429A-409D-9457-7D0AC47C6647}" type="sibTrans" cxnId="{082CA125-91E5-48F1-9F1C-8827F0DA527A}">
      <dgm:prSet/>
      <dgm:spPr/>
      <dgm:t>
        <a:bodyPr/>
        <a:lstStyle/>
        <a:p>
          <a:endParaRPr lang="en-GB"/>
        </a:p>
      </dgm:t>
    </dgm:pt>
    <dgm:pt modelId="{A6770902-132B-4DCC-AE17-90A3DF757AEE}" type="pres">
      <dgm:prSet presAssocID="{EFDEE1D0-D019-46D6-A45D-076F0800D8B6}" presName="Name0" presStyleCnt="0">
        <dgm:presLayoutVars>
          <dgm:dir/>
          <dgm:animLvl val="lvl"/>
          <dgm:resizeHandles val="exact"/>
        </dgm:presLayoutVars>
      </dgm:prSet>
      <dgm:spPr/>
    </dgm:pt>
    <dgm:pt modelId="{9425C30F-2EFA-4093-A8B5-28EE71C737EC}" type="pres">
      <dgm:prSet presAssocID="{88B9449E-F195-4D29-9AC6-CEF2E6E60175}" presName="parTxOnly" presStyleLbl="node1" presStyleIdx="0" presStyleCnt="5" custLinFactNeighborY="25545">
        <dgm:presLayoutVars>
          <dgm:chMax val="0"/>
          <dgm:chPref val="0"/>
          <dgm:bulletEnabled val="1"/>
        </dgm:presLayoutVars>
      </dgm:prSet>
      <dgm:spPr/>
      <dgm:t>
        <a:bodyPr/>
        <a:lstStyle/>
        <a:p>
          <a:endParaRPr lang="en-GB"/>
        </a:p>
      </dgm:t>
    </dgm:pt>
    <dgm:pt modelId="{5F613626-BDD9-4D17-A9B9-3EB041A797E1}" type="pres">
      <dgm:prSet presAssocID="{4B11C637-6960-41A0-9855-4F4D20409BE4}" presName="parTxOnlySpace" presStyleCnt="0"/>
      <dgm:spPr/>
    </dgm:pt>
    <dgm:pt modelId="{AC2738CD-770F-44B9-9A02-311291E9DF15}" type="pres">
      <dgm:prSet presAssocID="{74A8DE0E-94AE-4582-80D3-681E1A5D6F93}" presName="parTxOnly" presStyleLbl="node1" presStyleIdx="1" presStyleCnt="5" custLinFactX="75397" custLinFactNeighborX="100000" custLinFactNeighborY="26792">
        <dgm:presLayoutVars>
          <dgm:chMax val="0"/>
          <dgm:chPref val="0"/>
          <dgm:bulletEnabled val="1"/>
        </dgm:presLayoutVars>
      </dgm:prSet>
      <dgm:spPr/>
      <dgm:t>
        <a:bodyPr/>
        <a:lstStyle/>
        <a:p>
          <a:endParaRPr lang="en-GB"/>
        </a:p>
      </dgm:t>
    </dgm:pt>
    <dgm:pt modelId="{721ADFBE-C8FA-41B9-8A7A-E644C11C2937}" type="pres">
      <dgm:prSet presAssocID="{73500029-8130-48B0-B03E-A7DA4E05E7B2}" presName="parTxOnlySpace" presStyleCnt="0"/>
      <dgm:spPr/>
    </dgm:pt>
    <dgm:pt modelId="{57F58A36-527E-4697-82AC-590520AB2D5A}" type="pres">
      <dgm:prSet presAssocID="{69699A6D-745B-4D1F-8744-3C1DFA8B2D18}" presName="parTxOnly" presStyleLbl="node1" presStyleIdx="2" presStyleCnt="5" custLinFactX="-84308" custLinFactNeighborX="-100000" custLinFactNeighborY="26792">
        <dgm:presLayoutVars>
          <dgm:chMax val="0"/>
          <dgm:chPref val="0"/>
          <dgm:bulletEnabled val="1"/>
        </dgm:presLayoutVars>
      </dgm:prSet>
      <dgm:spPr/>
      <dgm:t>
        <a:bodyPr/>
        <a:lstStyle/>
        <a:p>
          <a:endParaRPr lang="en-GB"/>
        </a:p>
      </dgm:t>
    </dgm:pt>
    <dgm:pt modelId="{CB83A17A-4C91-47E8-887D-B653DB138AB8}" type="pres">
      <dgm:prSet presAssocID="{643E9E4D-1CFC-4881-8283-A4916E2F38E3}" presName="parTxOnlySpace" presStyleCnt="0"/>
      <dgm:spPr/>
    </dgm:pt>
    <dgm:pt modelId="{F44C79C4-396F-412D-9C42-B3CCD1AEBAF6}" type="pres">
      <dgm:prSet presAssocID="{B5B483B6-9A31-404A-A333-1C28E875CE8D}" presName="parTxOnly" presStyleLbl="node1" presStyleIdx="3" presStyleCnt="5" custLinFactNeighborY="25545">
        <dgm:presLayoutVars>
          <dgm:chMax val="0"/>
          <dgm:chPref val="0"/>
          <dgm:bulletEnabled val="1"/>
        </dgm:presLayoutVars>
      </dgm:prSet>
      <dgm:spPr/>
      <dgm:t>
        <a:bodyPr/>
        <a:lstStyle/>
        <a:p>
          <a:endParaRPr lang="en-GB"/>
        </a:p>
      </dgm:t>
    </dgm:pt>
    <dgm:pt modelId="{01EF70DB-AF8D-48E2-9D73-77489D21BCF5}" type="pres">
      <dgm:prSet presAssocID="{C87C2FC0-429A-409D-9457-7D0AC47C6647}" presName="parTxOnlySpace" presStyleCnt="0"/>
      <dgm:spPr/>
    </dgm:pt>
    <dgm:pt modelId="{6D055D69-2496-4A0E-9778-29CA111F8DB9}" type="pres">
      <dgm:prSet presAssocID="{774B9486-D5BD-4638-8D30-064637B8DC49}" presName="parTxOnly" presStyleLbl="node1" presStyleIdx="4" presStyleCnt="5" custLinFactNeighborY="25545">
        <dgm:presLayoutVars>
          <dgm:chMax val="0"/>
          <dgm:chPref val="0"/>
          <dgm:bulletEnabled val="1"/>
        </dgm:presLayoutVars>
      </dgm:prSet>
      <dgm:spPr/>
      <dgm:t>
        <a:bodyPr/>
        <a:lstStyle/>
        <a:p>
          <a:endParaRPr lang="en-GB"/>
        </a:p>
      </dgm:t>
    </dgm:pt>
  </dgm:ptLst>
  <dgm:cxnLst>
    <dgm:cxn modelId="{DD103CC1-185E-4EF7-B0DF-41E3140BCF24}" type="presOf" srcId="{69699A6D-745B-4D1F-8744-3C1DFA8B2D18}" destId="{57F58A36-527E-4697-82AC-590520AB2D5A}" srcOrd="0" destOrd="0" presId="urn:microsoft.com/office/officeart/2005/8/layout/chevron1"/>
    <dgm:cxn modelId="{88238C9D-7025-4665-A5C2-D391258ABB3B}" srcId="{EFDEE1D0-D019-46D6-A45D-076F0800D8B6}" destId="{88B9449E-F195-4D29-9AC6-CEF2E6E60175}" srcOrd="0" destOrd="0" parTransId="{127CE36D-92B5-401A-92F8-92A1534B0FC4}" sibTransId="{4B11C637-6960-41A0-9855-4F4D20409BE4}"/>
    <dgm:cxn modelId="{3551F5A8-8BCE-483B-94A0-C2AA719F12A9}" type="presOf" srcId="{88B9449E-F195-4D29-9AC6-CEF2E6E60175}" destId="{9425C30F-2EFA-4093-A8B5-28EE71C737EC}" srcOrd="0" destOrd="0" presId="urn:microsoft.com/office/officeart/2005/8/layout/chevron1"/>
    <dgm:cxn modelId="{B6B8AF0A-1C46-48B9-B977-A9C237560D69}" srcId="{EFDEE1D0-D019-46D6-A45D-076F0800D8B6}" destId="{69699A6D-745B-4D1F-8744-3C1DFA8B2D18}" srcOrd="2" destOrd="0" parTransId="{D5CF41BB-C2A5-425E-B793-4FCFD713B5B0}" sibTransId="{643E9E4D-1CFC-4881-8283-A4916E2F38E3}"/>
    <dgm:cxn modelId="{151A9502-1D55-47C5-9701-402DCDD806BA}" type="presOf" srcId="{EFDEE1D0-D019-46D6-A45D-076F0800D8B6}" destId="{A6770902-132B-4DCC-AE17-90A3DF757AEE}" srcOrd="0" destOrd="0" presId="urn:microsoft.com/office/officeart/2005/8/layout/chevron1"/>
    <dgm:cxn modelId="{E8983ABB-8676-4AB6-9AFB-4417CDF989A0}" srcId="{EFDEE1D0-D019-46D6-A45D-076F0800D8B6}" destId="{774B9486-D5BD-4638-8D30-064637B8DC49}" srcOrd="4" destOrd="0" parTransId="{C4FB3927-CAF1-4FE6-BA1E-CF9C90BD3A5C}" sibTransId="{B092DE36-F756-4839-B8E2-08922FD60EC8}"/>
    <dgm:cxn modelId="{28D27381-FB37-4B02-84CE-C2FC807C5D67}" type="presOf" srcId="{B5B483B6-9A31-404A-A333-1C28E875CE8D}" destId="{F44C79C4-396F-412D-9C42-B3CCD1AEBAF6}" srcOrd="0" destOrd="0" presId="urn:microsoft.com/office/officeart/2005/8/layout/chevron1"/>
    <dgm:cxn modelId="{304DED44-FB04-4EA5-B722-F74555D12E1A}" srcId="{EFDEE1D0-D019-46D6-A45D-076F0800D8B6}" destId="{74A8DE0E-94AE-4582-80D3-681E1A5D6F93}" srcOrd="1" destOrd="0" parTransId="{67B95045-A1E5-4BB3-84A1-D1F485144ADF}" sibTransId="{73500029-8130-48B0-B03E-A7DA4E05E7B2}"/>
    <dgm:cxn modelId="{FD88C8C8-7E8B-48E1-AA18-8F65A5506247}" type="presOf" srcId="{774B9486-D5BD-4638-8D30-064637B8DC49}" destId="{6D055D69-2496-4A0E-9778-29CA111F8DB9}" srcOrd="0" destOrd="0" presId="urn:microsoft.com/office/officeart/2005/8/layout/chevron1"/>
    <dgm:cxn modelId="{1C12FBDE-EEF3-4F57-A699-0D1EDD4A1967}" type="presOf" srcId="{74A8DE0E-94AE-4582-80D3-681E1A5D6F93}" destId="{AC2738CD-770F-44B9-9A02-311291E9DF15}" srcOrd="0" destOrd="0" presId="urn:microsoft.com/office/officeart/2005/8/layout/chevron1"/>
    <dgm:cxn modelId="{082CA125-91E5-48F1-9F1C-8827F0DA527A}" srcId="{EFDEE1D0-D019-46D6-A45D-076F0800D8B6}" destId="{B5B483B6-9A31-404A-A333-1C28E875CE8D}" srcOrd="3" destOrd="0" parTransId="{969B6680-6539-4048-BFF1-BBBF5D80210A}" sibTransId="{C87C2FC0-429A-409D-9457-7D0AC47C6647}"/>
    <dgm:cxn modelId="{9F6DC1EA-C18E-4438-8082-E7D07600DB43}" type="presParOf" srcId="{A6770902-132B-4DCC-AE17-90A3DF757AEE}" destId="{9425C30F-2EFA-4093-A8B5-28EE71C737EC}" srcOrd="0" destOrd="0" presId="urn:microsoft.com/office/officeart/2005/8/layout/chevron1"/>
    <dgm:cxn modelId="{49D8D693-D420-4E1A-BC23-952CAE145B64}" type="presParOf" srcId="{A6770902-132B-4DCC-AE17-90A3DF757AEE}" destId="{5F613626-BDD9-4D17-A9B9-3EB041A797E1}" srcOrd="1" destOrd="0" presId="urn:microsoft.com/office/officeart/2005/8/layout/chevron1"/>
    <dgm:cxn modelId="{91DA09CE-72BD-4278-BA61-04388741755E}" type="presParOf" srcId="{A6770902-132B-4DCC-AE17-90A3DF757AEE}" destId="{AC2738CD-770F-44B9-9A02-311291E9DF15}" srcOrd="2" destOrd="0" presId="urn:microsoft.com/office/officeart/2005/8/layout/chevron1"/>
    <dgm:cxn modelId="{90324CB7-4AB0-4C61-9B1B-31DA3EBFC676}" type="presParOf" srcId="{A6770902-132B-4DCC-AE17-90A3DF757AEE}" destId="{721ADFBE-C8FA-41B9-8A7A-E644C11C2937}" srcOrd="3" destOrd="0" presId="urn:microsoft.com/office/officeart/2005/8/layout/chevron1"/>
    <dgm:cxn modelId="{6FCEE48C-6D9A-4E77-AE74-D0191C05FC98}" type="presParOf" srcId="{A6770902-132B-4DCC-AE17-90A3DF757AEE}" destId="{57F58A36-527E-4697-82AC-590520AB2D5A}" srcOrd="4" destOrd="0" presId="urn:microsoft.com/office/officeart/2005/8/layout/chevron1"/>
    <dgm:cxn modelId="{2896BFCD-146D-42B4-8F44-95407113855C}" type="presParOf" srcId="{A6770902-132B-4DCC-AE17-90A3DF757AEE}" destId="{CB83A17A-4C91-47E8-887D-B653DB138AB8}" srcOrd="5" destOrd="0" presId="urn:microsoft.com/office/officeart/2005/8/layout/chevron1"/>
    <dgm:cxn modelId="{8E3AD1CA-460B-4558-8353-A8FD4CBE1776}" type="presParOf" srcId="{A6770902-132B-4DCC-AE17-90A3DF757AEE}" destId="{F44C79C4-396F-412D-9C42-B3CCD1AEBAF6}" srcOrd="6" destOrd="0" presId="urn:microsoft.com/office/officeart/2005/8/layout/chevron1"/>
    <dgm:cxn modelId="{595C5D8A-AE6E-4C82-BAA3-97B4AF5BB906}" type="presParOf" srcId="{A6770902-132B-4DCC-AE17-90A3DF757AEE}" destId="{01EF70DB-AF8D-48E2-9D73-77489D21BCF5}" srcOrd="7" destOrd="0" presId="urn:microsoft.com/office/officeart/2005/8/layout/chevron1"/>
    <dgm:cxn modelId="{50C0188C-1C28-49BF-AA40-CF71D6D42F33}" type="presParOf" srcId="{A6770902-132B-4DCC-AE17-90A3DF757AEE}" destId="{6D055D69-2496-4A0E-9778-29CA111F8DB9}" srcOrd="8"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520" cy="4930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689" y="0"/>
            <a:ext cx="2918520" cy="493072"/>
          </a:xfrm>
          <a:prstGeom prst="rect">
            <a:avLst/>
          </a:prstGeom>
        </p:spPr>
        <p:txBody>
          <a:bodyPr vert="horz" lIns="91440" tIns="45720" rIns="91440" bIns="45720" rtlCol="0"/>
          <a:lstStyle>
            <a:lvl1pPr algn="r">
              <a:defRPr sz="1200"/>
            </a:lvl1pPr>
          </a:lstStyle>
          <a:p>
            <a:fld id="{63FE8962-5F89-40B0-B773-678584A81927}" type="datetimeFigureOut">
              <a:rPr lang="en-GB" smtClean="0"/>
              <a:pPr/>
              <a:t>27/08/2014</a:t>
            </a:fld>
            <a:endParaRPr lang="en-GB"/>
          </a:p>
        </p:txBody>
      </p:sp>
      <p:sp>
        <p:nvSpPr>
          <p:cNvPr id="4" name="Footer Placeholder 3"/>
          <p:cNvSpPr>
            <a:spLocks noGrp="1"/>
          </p:cNvSpPr>
          <p:nvPr>
            <p:ph type="ftr" sz="quarter" idx="2"/>
          </p:nvPr>
        </p:nvSpPr>
        <p:spPr>
          <a:xfrm>
            <a:off x="0" y="9371618"/>
            <a:ext cx="2918520" cy="4930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689" y="9371618"/>
            <a:ext cx="2918520" cy="493072"/>
          </a:xfrm>
          <a:prstGeom prst="rect">
            <a:avLst/>
          </a:prstGeom>
        </p:spPr>
        <p:txBody>
          <a:bodyPr vert="horz" lIns="91440" tIns="45720" rIns="91440" bIns="45720" rtlCol="0" anchor="b"/>
          <a:lstStyle>
            <a:lvl1pPr algn="r">
              <a:defRPr sz="1200"/>
            </a:lvl1pPr>
          </a:lstStyle>
          <a:p>
            <a:fld id="{1BB6ED9A-7B17-48A8-A771-66A013E938A8}" type="slidenum">
              <a:rPr lang="en-GB" smtClean="0"/>
              <a:pPr/>
              <a:t>‹#›</a:t>
            </a:fld>
            <a:endParaRPr lang="en-GB"/>
          </a:p>
        </p:txBody>
      </p:sp>
    </p:spTree>
    <p:extLst>
      <p:ext uri="{BB962C8B-B14F-4D97-AF65-F5344CB8AC3E}">
        <p14:creationId xmlns:p14="http://schemas.microsoft.com/office/powerpoint/2010/main" val="1065080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15374" y="0"/>
            <a:ext cx="2918831" cy="493315"/>
          </a:xfrm>
          <a:prstGeom prst="rect">
            <a:avLst/>
          </a:prstGeom>
        </p:spPr>
        <p:txBody>
          <a:bodyPr vert="horz" lIns="94476" tIns="47238" rIns="94476" bIns="47238" rtlCol="0"/>
          <a:lstStyle>
            <a:lvl1pPr algn="r">
              <a:defRPr sz="1200"/>
            </a:lvl1pPr>
          </a:lstStyle>
          <a:p>
            <a:fld id="{C517EC1F-8588-4892-8CD9-04693D8F6B14}" type="datetimeFigureOut">
              <a:rPr lang="en-GB" smtClean="0"/>
              <a:pPr/>
              <a:t>27/08/2014</a:t>
            </a:fld>
            <a:endParaRPr lang="en-GB" dirty="0"/>
          </a:p>
        </p:txBody>
      </p:sp>
      <p:sp>
        <p:nvSpPr>
          <p:cNvPr id="4" name="Slide Image Placeholder 3"/>
          <p:cNvSpPr>
            <a:spLocks noGrp="1" noRot="1" noChangeAspect="1"/>
          </p:cNvSpPr>
          <p:nvPr>
            <p:ph type="sldImg" idx="2"/>
          </p:nvPr>
        </p:nvSpPr>
        <p:spPr>
          <a:xfrm>
            <a:off x="1581150" y="454025"/>
            <a:ext cx="3832225" cy="2875712"/>
          </a:xfrm>
          <a:prstGeom prst="rect">
            <a:avLst/>
          </a:prstGeom>
          <a:noFill/>
          <a:ln w="12700">
            <a:solidFill>
              <a:prstClr val="black"/>
            </a:solidFill>
          </a:ln>
        </p:spPr>
        <p:txBody>
          <a:bodyPr vert="horz" lIns="94476" tIns="47238" rIns="94476" bIns="47238" rtlCol="0" anchor="ctr"/>
          <a:lstStyle/>
          <a:p>
            <a:endParaRPr lang="en-GB" dirty="0"/>
          </a:p>
        </p:txBody>
      </p:sp>
      <p:sp>
        <p:nvSpPr>
          <p:cNvPr id="5" name="Notes Placeholder 4"/>
          <p:cNvSpPr>
            <a:spLocks noGrp="1"/>
          </p:cNvSpPr>
          <p:nvPr>
            <p:ph type="body" sz="quarter" idx="3"/>
          </p:nvPr>
        </p:nvSpPr>
        <p:spPr>
          <a:xfrm>
            <a:off x="487680" y="3505200"/>
            <a:ext cx="5852160" cy="6000750"/>
          </a:xfrm>
          <a:prstGeom prst="rect">
            <a:avLst/>
          </a:prstGeom>
        </p:spPr>
        <p:txBody>
          <a:bodyPr vert="horz" lIns="94476" tIns="47238" rIns="94476" bIns="4723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371285"/>
            <a:ext cx="2918831" cy="493315"/>
          </a:xfrm>
          <a:prstGeom prst="rect">
            <a:avLst/>
          </a:prstGeom>
        </p:spPr>
        <p:txBody>
          <a:bodyPr vert="horz" lIns="94476" tIns="47238" rIns="94476" bIns="4723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4" y="9371285"/>
            <a:ext cx="2918831" cy="493315"/>
          </a:xfrm>
          <a:prstGeom prst="rect">
            <a:avLst/>
          </a:prstGeom>
        </p:spPr>
        <p:txBody>
          <a:bodyPr vert="horz" lIns="94476" tIns="47238" rIns="94476" bIns="47238" rtlCol="0" anchor="b"/>
          <a:lstStyle>
            <a:lvl1pPr algn="r">
              <a:defRPr sz="1200"/>
            </a:lvl1pPr>
          </a:lstStyle>
          <a:p>
            <a:fld id="{8DF43313-2809-44B9-B8C2-017BAC8DC1F7}" type="slidenum">
              <a:rPr lang="en-GB" smtClean="0"/>
              <a:pPr/>
              <a:t>‹#›</a:t>
            </a:fld>
            <a:endParaRPr lang="en-GB" dirty="0"/>
          </a:p>
        </p:txBody>
      </p:sp>
    </p:spTree>
    <p:extLst>
      <p:ext uri="{BB962C8B-B14F-4D97-AF65-F5344CB8AC3E}">
        <p14:creationId xmlns:p14="http://schemas.microsoft.com/office/powerpoint/2010/main" val="86946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cottish.parliament.uk/parliamentarybusiness/Bills/68170.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2500">
                <a:solidFill>
                  <a:schemeClr val="tx1"/>
                </a:solidFill>
                <a:latin typeface="Tahoma" pitchFamily="34" charset="0"/>
              </a:defRPr>
            </a:lvl1pPr>
            <a:lvl2pPr marL="767616" indent="-295237" eaLnBrk="0" hangingPunct="0">
              <a:defRPr sz="2500">
                <a:solidFill>
                  <a:schemeClr val="tx1"/>
                </a:solidFill>
                <a:latin typeface="Tahoma" pitchFamily="34" charset="0"/>
              </a:defRPr>
            </a:lvl2pPr>
            <a:lvl3pPr marL="1180948" indent="-236190" eaLnBrk="0" hangingPunct="0">
              <a:defRPr sz="2500">
                <a:solidFill>
                  <a:schemeClr val="tx1"/>
                </a:solidFill>
                <a:latin typeface="Tahoma" pitchFamily="34" charset="0"/>
              </a:defRPr>
            </a:lvl3pPr>
            <a:lvl4pPr marL="1653327" indent="-236190" eaLnBrk="0" hangingPunct="0">
              <a:defRPr sz="2500">
                <a:solidFill>
                  <a:schemeClr val="tx1"/>
                </a:solidFill>
                <a:latin typeface="Tahoma" pitchFamily="34" charset="0"/>
              </a:defRPr>
            </a:lvl4pPr>
            <a:lvl5pPr marL="2125706" indent="-236190" eaLnBrk="0" hangingPunct="0">
              <a:defRPr sz="2500">
                <a:solidFill>
                  <a:schemeClr val="tx1"/>
                </a:solidFill>
                <a:latin typeface="Tahoma" pitchFamily="34" charset="0"/>
              </a:defRPr>
            </a:lvl5pPr>
            <a:lvl6pPr marL="2598085" indent="-236190" eaLnBrk="0" fontAlgn="base" hangingPunct="0">
              <a:spcBef>
                <a:spcPct val="0"/>
              </a:spcBef>
              <a:spcAft>
                <a:spcPct val="0"/>
              </a:spcAft>
              <a:defRPr sz="2500">
                <a:solidFill>
                  <a:schemeClr val="tx1"/>
                </a:solidFill>
                <a:latin typeface="Tahoma" pitchFamily="34" charset="0"/>
              </a:defRPr>
            </a:lvl6pPr>
            <a:lvl7pPr marL="3070464" indent="-236190" eaLnBrk="0" fontAlgn="base" hangingPunct="0">
              <a:spcBef>
                <a:spcPct val="0"/>
              </a:spcBef>
              <a:spcAft>
                <a:spcPct val="0"/>
              </a:spcAft>
              <a:defRPr sz="2500">
                <a:solidFill>
                  <a:schemeClr val="tx1"/>
                </a:solidFill>
                <a:latin typeface="Tahoma" pitchFamily="34" charset="0"/>
              </a:defRPr>
            </a:lvl7pPr>
            <a:lvl8pPr marL="3542843" indent="-236190" eaLnBrk="0" fontAlgn="base" hangingPunct="0">
              <a:spcBef>
                <a:spcPct val="0"/>
              </a:spcBef>
              <a:spcAft>
                <a:spcPct val="0"/>
              </a:spcAft>
              <a:defRPr sz="2500">
                <a:solidFill>
                  <a:schemeClr val="tx1"/>
                </a:solidFill>
                <a:latin typeface="Tahoma" pitchFamily="34" charset="0"/>
              </a:defRPr>
            </a:lvl8pPr>
            <a:lvl9pPr marL="4015222" indent="-236190" eaLnBrk="0" fontAlgn="base" hangingPunct="0">
              <a:spcBef>
                <a:spcPct val="0"/>
              </a:spcBef>
              <a:spcAft>
                <a:spcPct val="0"/>
              </a:spcAft>
              <a:defRPr sz="2500">
                <a:solidFill>
                  <a:schemeClr val="tx1"/>
                </a:solidFill>
                <a:latin typeface="Tahoma" pitchFamily="34" charset="0"/>
              </a:defRPr>
            </a:lvl9pPr>
          </a:lstStyle>
          <a:p>
            <a:pPr eaLnBrk="1" hangingPunct="1"/>
            <a:fld id="{7801C53E-4838-4CFD-8520-AC8DD6123079}" type="slidenum">
              <a:rPr lang="en-US" sz="1200">
                <a:solidFill>
                  <a:prstClr val="black"/>
                </a:solidFill>
              </a:rPr>
              <a:pPr eaLnBrk="1" hangingPunct="1"/>
              <a:t>1</a:t>
            </a:fld>
            <a:endParaRPr lang="en-US" sz="1200" dirty="0">
              <a:solidFill>
                <a:prstClr val="black"/>
              </a:solidFill>
            </a:endParaRPr>
          </a:p>
        </p:txBody>
      </p:sp>
      <p:sp>
        <p:nvSpPr>
          <p:cNvPr id="16387" name="Rectangle 2"/>
          <p:cNvSpPr>
            <a:spLocks noGrp="1" noRot="1" noChangeAspect="1" noChangeArrowheads="1" noTextEdit="1"/>
          </p:cNvSpPr>
          <p:nvPr>
            <p:ph type="sldImg"/>
          </p:nvPr>
        </p:nvSpPr>
        <p:spPr>
          <a:xfrm>
            <a:off x="1581150" y="454025"/>
            <a:ext cx="3832225" cy="2874963"/>
          </a:xfrm>
          <a:ln/>
        </p:spPr>
      </p:sp>
      <p:sp>
        <p:nvSpPr>
          <p:cNvPr id="16388" name="Rectangle 3"/>
          <p:cNvSpPr>
            <a:spLocks noGrp="1" noChangeArrowheads="1"/>
          </p:cNvSpPr>
          <p:nvPr>
            <p:ph type="body" idx="1"/>
          </p:nvPr>
        </p:nvSpPr>
        <p:spPr>
          <a:noFill/>
        </p:spPr>
        <p:txBody>
          <a:bodyPr/>
          <a:lstStyle/>
          <a:p>
            <a:pPr eaLnBrk="1" hangingPunct="1"/>
            <a:endParaRPr lang="en-GB" dirty="0" smtClean="0">
              <a:latin typeface="Times New Roman" pitchFamily="18" charset="0"/>
            </a:endParaRPr>
          </a:p>
          <a:p>
            <a:pPr eaLnBrk="1" hangingPunct="1"/>
            <a:r>
              <a:rPr lang="en-GB" dirty="0" smtClean="0"/>
              <a:t>Hello, my name is Dr Mervyn Jones.</a:t>
            </a:r>
          </a:p>
          <a:p>
            <a:pPr eaLnBrk="1" hangingPunct="1"/>
            <a:endParaRPr lang="en-GB" dirty="0" smtClean="0"/>
          </a:p>
          <a:p>
            <a:pPr eaLnBrk="1" hangingPunct="1"/>
            <a:r>
              <a:rPr lang="en-GB" dirty="0" smtClean="0"/>
              <a:t>Ladies &amp; Gentlemen,</a:t>
            </a:r>
            <a:r>
              <a:rPr lang="en-GB" baseline="0" dirty="0" smtClean="0"/>
              <a:t> I haven’t come over to this conference to tell you how to ‘do’ sustainable procurement in Brazil. I have however come to share how we have been approaching sustainable procurement in the European Community.</a:t>
            </a:r>
          </a:p>
          <a:p>
            <a:pPr eaLnBrk="1" hangingPunct="1"/>
            <a:endParaRPr lang="en-GB" baseline="0" dirty="0" smtClean="0"/>
          </a:p>
          <a:p>
            <a:pPr eaLnBrk="1" hangingPunct="1"/>
            <a:r>
              <a:rPr lang="en-GB" baseline="0" dirty="0" smtClean="0"/>
              <a:t>I hope you will be able to recognise some common factors and be able to benefit from some of our approaches  just as I have benefited from yesterday’s conference presentations.</a:t>
            </a:r>
            <a:endParaRPr lang="en-GB" dirty="0" smtClean="0"/>
          </a:p>
          <a:p>
            <a:pPr eaLnBrk="1" hangingPunct="1"/>
            <a:endParaRPr lang="en-GB" dirty="0" smtClean="0"/>
          </a:p>
          <a:p>
            <a:pPr eaLnBrk="1" hangingPunct="1"/>
            <a:r>
              <a:rPr lang="en-GB" dirty="0" smtClean="0"/>
              <a:t>At WRAP we’ve been working for around 7 years on a variety of activities relating</a:t>
            </a:r>
            <a:r>
              <a:rPr lang="en-GB" baseline="0" dirty="0" smtClean="0"/>
              <a:t> to sustainable public procurement in the UK and more recently, linked to the development of the UNEP Marrakech Task Force to SP. The Marrakech Task Forces (MTFs) were country-led initiatives being part of the Marrakech Process, which respond to the call of the Johannesburg Plan of Implementation from 2002 to develop a 10 Year Framework of Programmes 10YFP).  In the UK, Defra led the UK development through our work at WRAP.</a:t>
            </a:r>
          </a:p>
          <a:p>
            <a:pPr eaLnBrk="1" hangingPunct="1"/>
            <a:endParaRPr lang="en-GB" baseline="0" dirty="0" smtClean="0"/>
          </a:p>
          <a:p>
            <a:pPr eaLnBrk="1" hangingPunct="1"/>
            <a:r>
              <a:rPr lang="en-GB" baseline="0" dirty="0" smtClean="0"/>
              <a:t>The examples and case studies I will use are picked especially as examples that can, and have been replicated in other countries, e.g. in Europe and in the USA and South East Asia.</a:t>
            </a:r>
            <a:endParaRPr lang="en-GB" dirty="0" smtClean="0"/>
          </a:p>
          <a:p>
            <a:pPr eaLnBrk="1" hangingPunct="1"/>
            <a:endParaRPr lang="en-GB" dirty="0" smtClean="0"/>
          </a:p>
          <a:p>
            <a:pPr eaLnBrk="1" hangingPunct="1"/>
            <a:endParaRPr lang="en-GB"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03288" y="739775"/>
            <a:ext cx="4929187" cy="3698875"/>
          </a:xfrm>
          <a:ln/>
        </p:spPr>
      </p:sp>
      <p:sp>
        <p:nvSpPr>
          <p:cNvPr id="90115" name="Notes Placeholder 2"/>
          <p:cNvSpPr>
            <a:spLocks noGrp="1"/>
          </p:cNvSpPr>
          <p:nvPr>
            <p:ph type="body" idx="1"/>
          </p:nvPr>
        </p:nvSpPr>
        <p:spPr>
          <a:xfrm>
            <a:off x="673262" y="4687052"/>
            <a:ext cx="5389240" cy="4439368"/>
          </a:xfrm>
          <a:noFill/>
        </p:spPr>
        <p:txBody>
          <a:bodyPr/>
          <a:lstStyle/>
          <a:p>
            <a:pPr algn="l">
              <a:lnSpc>
                <a:spcPct val="90000"/>
              </a:lnSpc>
              <a:spcBef>
                <a:spcPct val="20000"/>
              </a:spcBef>
              <a:buClr>
                <a:srgbClr val="9FC54D"/>
              </a:buClr>
              <a:defRPr/>
            </a:pPr>
            <a:r>
              <a:rPr lang="en-GB" sz="1200" dirty="0" smtClean="0">
                <a:latin typeface="+mn-lt"/>
              </a:rPr>
              <a:t>We</a:t>
            </a:r>
            <a:r>
              <a:rPr lang="en-GB" sz="1200" baseline="0" dirty="0" smtClean="0">
                <a:latin typeface="+mn-lt"/>
              </a:rPr>
              <a:t> n</a:t>
            </a:r>
            <a:r>
              <a:rPr lang="en-GB" sz="1200" dirty="0" smtClean="0">
                <a:latin typeface="+mn-lt"/>
              </a:rPr>
              <a:t>eed to turn the issues and policy priorities into practical actions for procurement and commissioning</a:t>
            </a:r>
          </a:p>
          <a:p>
            <a:pPr algn="l">
              <a:lnSpc>
                <a:spcPct val="90000"/>
              </a:lnSpc>
              <a:spcBef>
                <a:spcPct val="20000"/>
              </a:spcBef>
              <a:buClr>
                <a:srgbClr val="9FC54D"/>
              </a:buClr>
              <a:buFont typeface="Arial" charset="0"/>
              <a:buChar char="•"/>
              <a:defRPr/>
            </a:pPr>
            <a:endParaRPr lang="en-GB" sz="1200" dirty="0" smtClean="0">
              <a:latin typeface="+mn-lt"/>
            </a:endParaRPr>
          </a:p>
          <a:p>
            <a:pPr algn="l">
              <a:lnSpc>
                <a:spcPct val="90000"/>
              </a:lnSpc>
              <a:spcBef>
                <a:spcPct val="20000"/>
              </a:spcBef>
              <a:buClr>
                <a:srgbClr val="9FC54D"/>
              </a:buClr>
              <a:defRPr/>
            </a:pPr>
            <a:r>
              <a:rPr lang="en-GB" sz="1200" dirty="0" smtClean="0">
                <a:latin typeface="+mn-lt"/>
              </a:rPr>
              <a:t> 2 main tools:</a:t>
            </a:r>
          </a:p>
          <a:p>
            <a:pPr marL="1246188" lvl="1" indent="-533400" algn="l">
              <a:spcBef>
                <a:spcPts val="1200"/>
              </a:spcBef>
              <a:buClr>
                <a:srgbClr val="008000"/>
              </a:buClr>
              <a:buFont typeface="+mj-lt"/>
              <a:buAutoNum type="arabicPeriod"/>
              <a:defRPr/>
            </a:pPr>
            <a:r>
              <a:rPr lang="en-GB" sz="1200" dirty="0" smtClean="0">
                <a:latin typeface="+mn-lt"/>
              </a:rPr>
              <a:t>Risk-based assessment across spend areas (Prioritisation Methodology)</a:t>
            </a:r>
          </a:p>
          <a:p>
            <a:pPr marL="1246188" lvl="1" indent="-533400" algn="l">
              <a:spcBef>
                <a:spcPts val="1200"/>
              </a:spcBef>
              <a:buClr>
                <a:srgbClr val="008000"/>
              </a:buClr>
              <a:buFont typeface="+mj-lt"/>
              <a:buAutoNum type="arabicPeriod"/>
              <a:defRPr/>
            </a:pPr>
            <a:r>
              <a:rPr lang="en-GB" sz="1200" dirty="0" smtClean="0">
                <a:latin typeface="+mn-lt"/>
              </a:rPr>
              <a:t>Procurement and Commissioning Cycle and actions that can be taken at each stage</a:t>
            </a:r>
            <a:endParaRPr lang="en-US" sz="1200" dirty="0" smtClean="0">
              <a:latin typeface="+mn-lt"/>
            </a:endParaRPr>
          </a:p>
          <a:p>
            <a:pPr eaLnBrk="1" hangingPunct="1">
              <a:spcBef>
                <a:spcPct val="0"/>
              </a:spcBef>
            </a:pPr>
            <a:endParaRPr lang="en-US" altLang="en-US" sz="1200" dirty="0" smtClean="0">
              <a:latin typeface="Times New Roman" pitchFamily="18" charset="0"/>
            </a:endParaRPr>
          </a:p>
          <a:p>
            <a:pPr eaLnBrk="1" hangingPunct="1">
              <a:spcBef>
                <a:spcPct val="0"/>
              </a:spcBef>
            </a:pPr>
            <a:r>
              <a:rPr lang="en-US" altLang="en-US" sz="1200" dirty="0" smtClean="0">
                <a:latin typeface="Times New Roman" pitchFamily="18" charset="0"/>
              </a:rPr>
              <a:t>The more relevant the Procurement Policy and Strategy is to the </a:t>
            </a:r>
            <a:r>
              <a:rPr lang="en-US" altLang="en-US" sz="1200" dirty="0" err="1" smtClean="0">
                <a:latin typeface="Times New Roman" pitchFamily="18" charset="0"/>
              </a:rPr>
              <a:t>organisation’s</a:t>
            </a:r>
            <a:r>
              <a:rPr lang="en-US" altLang="en-US" sz="1200" dirty="0" smtClean="0">
                <a:latin typeface="Times New Roman" pitchFamily="18" charset="0"/>
              </a:rPr>
              <a:t> priorities including social, economic and environmental wellbeing (as well as efficiency and effective use of resources), the more Procurer’s can reflect those priorities in the commissioning and procurement process.</a:t>
            </a:r>
          </a:p>
          <a:p>
            <a:pPr eaLnBrk="1" hangingPunct="1">
              <a:spcBef>
                <a:spcPct val="0"/>
              </a:spcBef>
            </a:pPr>
            <a:endParaRPr lang="en-US" altLang="en-US" sz="1200" dirty="0" smtClean="0">
              <a:latin typeface="Times New Roman" pitchFamily="18" charset="0"/>
            </a:endParaRPr>
          </a:p>
          <a:p>
            <a:pPr eaLnBrk="1" hangingPunct="1">
              <a:spcBef>
                <a:spcPct val="0"/>
              </a:spcBef>
            </a:pPr>
            <a:r>
              <a:rPr lang="en-US" altLang="en-US" sz="1200" dirty="0" smtClean="0">
                <a:latin typeface="Times New Roman" pitchFamily="18" charset="0"/>
              </a:rPr>
              <a:t>BUT – it is important to emphasise that the process requires consideration of how best to assure those priorities at every stage in the cycle.</a:t>
            </a:r>
          </a:p>
          <a:p>
            <a:pPr eaLnBrk="1" hangingPunct="1">
              <a:spcBef>
                <a:spcPct val="0"/>
              </a:spcBef>
            </a:pPr>
            <a:endParaRPr lang="en-GB" altLang="en-US" dirty="0" smtClean="0">
              <a:latin typeface="Times New Roman" pitchFamily="18" charset="0"/>
            </a:endParaRPr>
          </a:p>
        </p:txBody>
      </p:sp>
      <p:sp>
        <p:nvSpPr>
          <p:cNvPr id="90116"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AE2A3425-6F4C-4233-B884-0692616E8D87}" type="slidenum">
              <a:rPr lang="en-GB" altLang="en-US" sz="1200">
                <a:latin typeface="Arial" pitchFamily="34" charset="0"/>
              </a:rPr>
              <a:pPr algn="r" eaLnBrk="1" hangingPunct="1"/>
              <a:t>10</a:t>
            </a:fld>
            <a:endParaRPr lang="en-GB" altLang="en-US" sz="120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903288" y="739775"/>
            <a:ext cx="4929187" cy="3698875"/>
          </a:xfrm>
          <a:ln/>
        </p:spPr>
      </p:sp>
      <p:sp>
        <p:nvSpPr>
          <p:cNvPr id="98307" name="Notes Placeholder 2"/>
          <p:cNvSpPr>
            <a:spLocks noGrp="1"/>
          </p:cNvSpPr>
          <p:nvPr>
            <p:ph type="body" idx="1"/>
          </p:nvPr>
        </p:nvSpPr>
        <p:spPr>
          <a:xfrm>
            <a:off x="673262" y="4687052"/>
            <a:ext cx="5389240" cy="4439368"/>
          </a:xfrm>
          <a:noFill/>
        </p:spPr>
        <p:txBody>
          <a:bodyPr/>
          <a:lstStyle/>
          <a:p>
            <a:pPr eaLnBrk="1" hangingPunct="1">
              <a:spcBef>
                <a:spcPct val="0"/>
              </a:spcBef>
            </a:pPr>
            <a:r>
              <a:rPr lang="en-GB" altLang="en-US" dirty="0" smtClean="0">
                <a:latin typeface="Times New Roman" pitchFamily="18" charset="0"/>
              </a:rPr>
              <a:t>As the earlier table showed,</a:t>
            </a:r>
            <a:r>
              <a:rPr lang="en-GB" altLang="en-US" baseline="0" dirty="0" smtClean="0">
                <a:latin typeface="Times New Roman" pitchFamily="18" charset="0"/>
              </a:rPr>
              <a:t> w</a:t>
            </a:r>
            <a:r>
              <a:rPr lang="en-GB" altLang="en-US" dirty="0" smtClean="0">
                <a:latin typeface="Times New Roman" pitchFamily="18" charset="0"/>
              </a:rPr>
              <a:t>e need to identify the range of sustainability issues that are of importance to the procuring authority</a:t>
            </a:r>
          </a:p>
          <a:p>
            <a:pPr eaLnBrk="1" hangingPunct="1">
              <a:spcBef>
                <a:spcPct val="0"/>
              </a:spcBef>
            </a:pPr>
            <a:endParaRPr lang="en-GB" altLang="en-US" dirty="0" smtClean="0">
              <a:latin typeface="Times New Roman" pitchFamily="18" charset="0"/>
            </a:endParaRPr>
          </a:p>
          <a:p>
            <a:pPr eaLnBrk="1" hangingPunct="1">
              <a:spcBef>
                <a:spcPct val="0"/>
              </a:spcBef>
            </a:pPr>
            <a:r>
              <a:rPr lang="en-GB" altLang="en-US" dirty="0" smtClean="0">
                <a:latin typeface="Times New Roman" pitchFamily="18" charset="0"/>
              </a:rPr>
              <a:t>BUT we must emphasise that when you do this back at your own Institution you must relate to the sustainability issues important to your organisation.</a:t>
            </a:r>
          </a:p>
          <a:p>
            <a:pPr eaLnBrk="1" hangingPunct="1">
              <a:spcBef>
                <a:spcPct val="0"/>
              </a:spcBef>
            </a:pPr>
            <a:endParaRPr lang="en-GB" altLang="en-US" dirty="0" smtClean="0">
              <a:latin typeface="Times New Roman" pitchFamily="18" charset="0"/>
            </a:endParaRPr>
          </a:p>
          <a:p>
            <a:pPr eaLnBrk="1" hangingPunct="1">
              <a:spcBef>
                <a:spcPct val="0"/>
              </a:spcBef>
            </a:pPr>
            <a:r>
              <a:rPr lang="en-GB" altLang="en-US" dirty="0" smtClean="0">
                <a:latin typeface="Times New Roman" pitchFamily="18" charset="0"/>
              </a:rPr>
              <a:t>Requirements will vary between </a:t>
            </a:r>
            <a:r>
              <a:rPr lang="en-GB" altLang="en-US" dirty="0" err="1" smtClean="0">
                <a:latin typeface="Times New Roman" pitchFamily="18" charset="0"/>
              </a:rPr>
              <a:t>ministeries</a:t>
            </a:r>
            <a:r>
              <a:rPr lang="en-GB" altLang="en-US" dirty="0" smtClean="0">
                <a:latin typeface="Times New Roman" pitchFamily="18" charset="0"/>
              </a:rPr>
              <a:t> and will certainly be different between municipalities and States across Brazil given it’s size and geography.</a:t>
            </a:r>
          </a:p>
          <a:p>
            <a:pPr eaLnBrk="1" hangingPunct="1">
              <a:spcBef>
                <a:spcPct val="0"/>
              </a:spcBef>
            </a:pPr>
            <a:endParaRPr lang="en-GB" altLang="en-US" dirty="0" smtClean="0">
              <a:latin typeface="Times New Roman" pitchFamily="18" charset="0"/>
            </a:endParaRPr>
          </a:p>
          <a:p>
            <a:pPr algn="l">
              <a:lnSpc>
                <a:spcPct val="90000"/>
              </a:lnSpc>
              <a:spcBef>
                <a:spcPct val="20000"/>
              </a:spcBef>
              <a:buClr>
                <a:srgbClr val="9FC54D"/>
              </a:buClr>
              <a:defRPr/>
            </a:pPr>
            <a:r>
              <a:rPr lang="en-GB" sz="1200" dirty="0" smtClean="0">
                <a:latin typeface="+mn-lt"/>
              </a:rPr>
              <a:t>This will be the basis for ‘how to address sustainability issues through procurement and commissioning’ but we need to find a way to focus on priorities.</a:t>
            </a:r>
          </a:p>
          <a:p>
            <a:pPr algn="l">
              <a:lnSpc>
                <a:spcPct val="90000"/>
              </a:lnSpc>
              <a:spcBef>
                <a:spcPct val="20000"/>
              </a:spcBef>
              <a:buClr>
                <a:srgbClr val="9FC54D"/>
              </a:buClr>
              <a:defRPr/>
            </a:pPr>
            <a:endParaRPr lang="en-GB" sz="1200" dirty="0" smtClean="0">
              <a:latin typeface="+mn-lt"/>
            </a:endParaRPr>
          </a:p>
          <a:p>
            <a:pPr algn="l">
              <a:lnSpc>
                <a:spcPct val="90000"/>
              </a:lnSpc>
              <a:spcBef>
                <a:spcPct val="20000"/>
              </a:spcBef>
              <a:buClr>
                <a:srgbClr val="9FC54D"/>
              </a:buClr>
              <a:defRPr/>
            </a:pPr>
            <a:r>
              <a:rPr lang="en-GB" sz="1200" dirty="0" smtClean="0">
                <a:latin typeface="+mn-lt"/>
              </a:rPr>
              <a:t>Can’t do everything at once – and should not try!</a:t>
            </a:r>
          </a:p>
          <a:p>
            <a:pPr algn="l">
              <a:lnSpc>
                <a:spcPct val="90000"/>
              </a:lnSpc>
              <a:spcBef>
                <a:spcPct val="20000"/>
              </a:spcBef>
              <a:buClr>
                <a:srgbClr val="9FC54D"/>
              </a:buClr>
              <a:defRPr/>
            </a:pPr>
            <a:endParaRPr lang="en-GB" sz="1200" dirty="0" smtClean="0">
              <a:latin typeface="+mn-lt"/>
            </a:endParaRPr>
          </a:p>
          <a:p>
            <a:pPr algn="l">
              <a:lnSpc>
                <a:spcPct val="90000"/>
              </a:lnSpc>
              <a:spcBef>
                <a:spcPct val="20000"/>
              </a:spcBef>
              <a:buClr>
                <a:srgbClr val="9FC54D"/>
              </a:buClr>
              <a:defRPr/>
            </a:pPr>
            <a:r>
              <a:rPr lang="en-GB" sz="1200" dirty="0" smtClean="0">
                <a:latin typeface="+mn-lt"/>
              </a:rPr>
              <a:t>So we need to look at prioritisation first.</a:t>
            </a:r>
            <a:endParaRPr lang="en-US" sz="1200" dirty="0" smtClean="0">
              <a:latin typeface="+mn-lt"/>
            </a:endParaRPr>
          </a:p>
          <a:p>
            <a:pPr eaLnBrk="1" hangingPunct="1">
              <a:spcBef>
                <a:spcPct val="0"/>
              </a:spcBef>
            </a:pPr>
            <a:endParaRPr lang="en-US" altLang="en-US" dirty="0" smtClean="0">
              <a:latin typeface="Times New Roman" pitchFamily="18" charset="0"/>
            </a:endParaRPr>
          </a:p>
          <a:p>
            <a:pPr eaLnBrk="1" hangingPunct="1">
              <a:spcBef>
                <a:spcPct val="0"/>
              </a:spcBef>
            </a:pPr>
            <a:endParaRPr lang="en-GB" altLang="en-US" dirty="0" smtClean="0">
              <a:latin typeface="Times New Roman" pitchFamily="18" charset="0"/>
            </a:endParaRPr>
          </a:p>
        </p:txBody>
      </p:sp>
      <p:sp>
        <p:nvSpPr>
          <p:cNvPr id="98308"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4BA3A3E1-FB57-422F-A0F8-1D62EF248515}" type="slidenum">
              <a:rPr lang="en-GB" altLang="en-US" sz="1200">
                <a:latin typeface="Arial" pitchFamily="34" charset="0"/>
              </a:rPr>
              <a:pPr algn="r" eaLnBrk="1" hangingPunct="1"/>
              <a:t>11</a:t>
            </a:fld>
            <a:endParaRPr lang="en-GB" altLang="en-US" sz="120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581150" y="454025"/>
            <a:ext cx="3832225" cy="2874963"/>
          </a:xfrm>
          <a:ln/>
        </p:spPr>
      </p:sp>
      <p:sp>
        <p:nvSpPr>
          <p:cNvPr id="47107" name="Notes Placeholder 2"/>
          <p:cNvSpPr>
            <a:spLocks noGrp="1"/>
          </p:cNvSpPr>
          <p:nvPr>
            <p:ph type="body" idx="1"/>
          </p:nvPr>
        </p:nvSpPr>
        <p:spPr>
          <a:noFill/>
        </p:spPr>
        <p:txBody>
          <a:bodyPr/>
          <a:lstStyle/>
          <a:p>
            <a:pPr eaLnBrk="1" hangingPunct="1"/>
            <a:r>
              <a:rPr lang="en-GB" dirty="0" smtClean="0"/>
              <a:t>The prioritisation methodology is aimed at procurers who are often faced with limited time and resources, so they need to focus their attention.</a:t>
            </a:r>
            <a:r>
              <a:rPr lang="en-GB" baseline="0" dirty="0" smtClean="0"/>
              <a:t> </a:t>
            </a:r>
            <a:r>
              <a:rPr lang="en-GB" altLang="en-US" dirty="0" smtClean="0">
                <a:latin typeface="Times New Roman" pitchFamily="18" charset="0"/>
              </a:rPr>
              <a:t>The methodology needs to be run with a group of stakeholders – it is not designed to be carried out by individual’s working alone.  </a:t>
            </a:r>
          </a:p>
          <a:p>
            <a:pPr eaLnBrk="1" hangingPunct="1"/>
            <a:endParaRPr lang="en-GB" dirty="0" smtClean="0"/>
          </a:p>
          <a:p>
            <a:pPr eaLnBrk="1" hangingPunct="1"/>
            <a:r>
              <a:rPr lang="en-US" altLang="en-US" b="1" dirty="0" err="1" smtClean="0">
                <a:latin typeface="Times New Roman" pitchFamily="18" charset="0"/>
              </a:rPr>
              <a:t>Prioritise</a:t>
            </a:r>
            <a:r>
              <a:rPr lang="en-US" altLang="en-US" b="1" dirty="0" smtClean="0">
                <a:latin typeface="Times New Roman" pitchFamily="18" charset="0"/>
              </a:rPr>
              <a:t> Action </a:t>
            </a:r>
          </a:p>
          <a:p>
            <a:pPr eaLnBrk="1" hangingPunct="1"/>
            <a:r>
              <a:rPr lang="en-US" altLang="en-US" dirty="0" smtClean="0">
                <a:latin typeface="Times New Roman" pitchFamily="18" charset="0"/>
              </a:rPr>
              <a:t>A score is determined for each of the spend areas for risk. These are mapped individually against a matrix to determine the overall priority and the approach to management. </a:t>
            </a:r>
          </a:p>
          <a:p>
            <a:pPr eaLnBrk="1" hangingPunct="1"/>
            <a:endParaRPr lang="en-GB" dirty="0" smtClean="0"/>
          </a:p>
          <a:p>
            <a:pPr eaLnBrk="1" hangingPunct="1"/>
            <a:r>
              <a:rPr lang="en-GB" dirty="0" smtClean="0"/>
              <a:t>Add the different score for the different risk elements:</a:t>
            </a:r>
          </a:p>
          <a:p>
            <a:pPr eaLnBrk="1" hangingPunct="1"/>
            <a:r>
              <a:rPr lang="en-GB" dirty="0" smtClean="0"/>
              <a:t>Spend – out of 5</a:t>
            </a:r>
          </a:p>
          <a:p>
            <a:pPr eaLnBrk="1" hangingPunct="1"/>
            <a:r>
              <a:rPr lang="en-GB" dirty="0" smtClean="0"/>
              <a:t>Environmental impact – out of 5</a:t>
            </a:r>
          </a:p>
          <a:p>
            <a:pPr eaLnBrk="1" hangingPunct="1"/>
            <a:r>
              <a:rPr lang="en-GB" dirty="0" smtClean="0"/>
              <a:t>Socio-Economic Impact – out of 5</a:t>
            </a:r>
          </a:p>
          <a:p>
            <a:pPr eaLnBrk="1" hangingPunct="1"/>
            <a:r>
              <a:rPr lang="en-GB" dirty="0" smtClean="0"/>
              <a:t>Existing activity – out of 3</a:t>
            </a:r>
          </a:p>
          <a:p>
            <a:pPr eaLnBrk="1" hangingPunct="1"/>
            <a:r>
              <a:rPr lang="en-GB" dirty="0" smtClean="0"/>
              <a:t>Scope to do more - out of 3</a:t>
            </a:r>
          </a:p>
          <a:p>
            <a:pPr eaLnBrk="1" hangingPunct="1"/>
            <a:r>
              <a:rPr lang="en-GB" dirty="0" smtClean="0"/>
              <a:t>Reputational risk – out of 3</a:t>
            </a:r>
          </a:p>
          <a:p>
            <a:pPr eaLnBrk="1" hangingPunct="1"/>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i="1" dirty="0" smtClean="0">
                <a:latin typeface="Arial" pitchFamily="34" charset="0"/>
              </a:rPr>
              <a:t>This gives a maximum total risk score of 24</a:t>
            </a:r>
            <a:r>
              <a:rPr lang="en-GB" altLang="en-US" sz="1200" b="1" i="1" dirty="0" smtClean="0">
                <a:solidFill>
                  <a:schemeClr val="bg1"/>
                </a:solidFill>
                <a:latin typeface="Arial" pitchFamily="34" charset="0"/>
              </a:rPr>
              <a:t> </a:t>
            </a:r>
          </a:p>
          <a:p>
            <a:pPr eaLnBrk="1" hangingPunct="1"/>
            <a:endParaRPr lang="en-GB" dirty="0" smtClean="0"/>
          </a:p>
          <a:p>
            <a:pPr eaLnBrk="1" hangingPunct="1"/>
            <a:r>
              <a:rPr lang="en-GB" dirty="0" smtClean="0"/>
              <a:t>It provides a standard approach but different outcomes across different procurement authorities and different levels of government.</a:t>
            </a:r>
          </a:p>
          <a:p>
            <a:pPr eaLnBrk="1" hangingPunct="1"/>
            <a:endParaRPr lang="en-GB" dirty="0" smtClean="0"/>
          </a:p>
          <a:p>
            <a:endParaRPr lang="en-GB" dirty="0" smtClean="0"/>
          </a:p>
        </p:txBody>
      </p:sp>
      <p:sp>
        <p:nvSpPr>
          <p:cNvPr id="47108" name="Slide Number Placeholder 3"/>
          <p:cNvSpPr>
            <a:spLocks noGrp="1"/>
          </p:cNvSpPr>
          <p:nvPr>
            <p:ph type="sldNum" sz="quarter" idx="5"/>
          </p:nvPr>
        </p:nvSpPr>
        <p:spPr>
          <a:noFill/>
        </p:spPr>
        <p:txBody>
          <a:bodyPr/>
          <a:lstStyle>
            <a:lvl1pPr eaLnBrk="0" hangingPunct="0">
              <a:defRPr sz="2400">
                <a:solidFill>
                  <a:schemeClr val="tx1"/>
                </a:solidFill>
                <a:latin typeface="Tahoma" pitchFamily="34" charset="0"/>
              </a:defRPr>
            </a:lvl1pPr>
            <a:lvl2pPr marL="742839" indent="-285707" eaLnBrk="0" hangingPunct="0">
              <a:defRPr sz="2400">
                <a:solidFill>
                  <a:schemeClr val="tx1"/>
                </a:solidFill>
                <a:latin typeface="Tahoma" pitchFamily="34" charset="0"/>
              </a:defRPr>
            </a:lvl2pPr>
            <a:lvl3pPr marL="1142829" indent="-228566" eaLnBrk="0" hangingPunct="0">
              <a:defRPr sz="2400">
                <a:solidFill>
                  <a:schemeClr val="tx1"/>
                </a:solidFill>
                <a:latin typeface="Tahoma" pitchFamily="34" charset="0"/>
              </a:defRPr>
            </a:lvl3pPr>
            <a:lvl4pPr marL="1599960" indent="-228566" eaLnBrk="0" hangingPunct="0">
              <a:defRPr sz="2400">
                <a:solidFill>
                  <a:schemeClr val="tx1"/>
                </a:solidFill>
                <a:latin typeface="Tahoma" pitchFamily="34" charset="0"/>
              </a:defRPr>
            </a:lvl4pPr>
            <a:lvl5pPr marL="2057092" indent="-228566" eaLnBrk="0" hangingPunct="0">
              <a:defRPr sz="2400">
                <a:solidFill>
                  <a:schemeClr val="tx1"/>
                </a:solidFill>
                <a:latin typeface="Tahoma" pitchFamily="34" charset="0"/>
              </a:defRPr>
            </a:lvl5pPr>
            <a:lvl6pPr marL="2514223" indent="-228566" eaLnBrk="0" fontAlgn="base" hangingPunct="0">
              <a:spcBef>
                <a:spcPct val="0"/>
              </a:spcBef>
              <a:spcAft>
                <a:spcPct val="0"/>
              </a:spcAft>
              <a:defRPr sz="2400">
                <a:solidFill>
                  <a:schemeClr val="tx1"/>
                </a:solidFill>
                <a:latin typeface="Tahoma" pitchFamily="34" charset="0"/>
              </a:defRPr>
            </a:lvl6pPr>
            <a:lvl7pPr marL="2971356" indent="-228566" eaLnBrk="0" fontAlgn="base" hangingPunct="0">
              <a:spcBef>
                <a:spcPct val="0"/>
              </a:spcBef>
              <a:spcAft>
                <a:spcPct val="0"/>
              </a:spcAft>
              <a:defRPr sz="2400">
                <a:solidFill>
                  <a:schemeClr val="tx1"/>
                </a:solidFill>
                <a:latin typeface="Tahoma" pitchFamily="34" charset="0"/>
              </a:defRPr>
            </a:lvl7pPr>
            <a:lvl8pPr marL="3428487" indent="-228566" eaLnBrk="0" fontAlgn="base" hangingPunct="0">
              <a:spcBef>
                <a:spcPct val="0"/>
              </a:spcBef>
              <a:spcAft>
                <a:spcPct val="0"/>
              </a:spcAft>
              <a:defRPr sz="2400">
                <a:solidFill>
                  <a:schemeClr val="tx1"/>
                </a:solidFill>
                <a:latin typeface="Tahoma" pitchFamily="34" charset="0"/>
              </a:defRPr>
            </a:lvl8pPr>
            <a:lvl9pPr marL="3885618" indent="-228566" eaLnBrk="0" fontAlgn="base" hangingPunct="0">
              <a:spcBef>
                <a:spcPct val="0"/>
              </a:spcBef>
              <a:spcAft>
                <a:spcPct val="0"/>
              </a:spcAft>
              <a:defRPr sz="2400">
                <a:solidFill>
                  <a:schemeClr val="tx1"/>
                </a:solidFill>
                <a:latin typeface="Tahoma" pitchFamily="34" charset="0"/>
              </a:defRPr>
            </a:lvl9pPr>
          </a:lstStyle>
          <a:p>
            <a:pPr eaLnBrk="1" hangingPunct="1"/>
            <a:fld id="{2CCC0E92-C41C-4A8F-B5E9-2A65641A3955}" type="slidenum">
              <a:rPr lang="en-GB" sz="1200">
                <a:solidFill>
                  <a:prstClr val="black"/>
                </a:solidFill>
              </a:rPr>
              <a:pPr eaLnBrk="1" hangingPunct="1"/>
              <a:t>12</a:t>
            </a:fld>
            <a:endParaRPr lang="en-GB" sz="1200"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903288" y="739775"/>
            <a:ext cx="4929187" cy="3698875"/>
          </a:xfrm>
          <a:ln/>
        </p:spPr>
      </p:sp>
      <p:sp>
        <p:nvSpPr>
          <p:cNvPr id="126979" name="Notes Placeholder 2"/>
          <p:cNvSpPr>
            <a:spLocks noGrp="1"/>
          </p:cNvSpPr>
          <p:nvPr>
            <p:ph type="body" idx="1"/>
          </p:nvPr>
        </p:nvSpPr>
        <p:spPr>
          <a:xfrm>
            <a:off x="673262" y="4687052"/>
            <a:ext cx="5389240" cy="4439368"/>
          </a:xfrm>
          <a:no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050" dirty="0" smtClean="0">
                <a:latin typeface="+mn-lt"/>
              </a:rPr>
              <a:t>This matrix details each of the key spend areas (</a:t>
            </a:r>
            <a:r>
              <a:rPr lang="en-GB" altLang="en-US" sz="1050" dirty="0" smtClean="0">
                <a:latin typeface="+mn-lt"/>
              </a:rPr>
              <a:t>so-called UK Top Ten list) </a:t>
            </a:r>
            <a:r>
              <a:rPr lang="en-US" altLang="en-US" sz="1050" dirty="0" smtClean="0">
                <a:latin typeface="+mn-lt"/>
              </a:rPr>
              <a:t>in the UK public sector, based on the assessment carried out by the UK SPTF, the total expenditure and its total risk score. As they are precise numbers, it is possible to position each spend area specifically against the matrix.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050" b="1" i="0" u="none" strike="noStrike" kern="1200" cap="none" spc="0" normalizeH="0" baseline="0" noProof="0" dirty="0" smtClean="0">
              <a:ln>
                <a:noFill/>
              </a:ln>
              <a:solidFill>
                <a:srgbClr val="FE1610"/>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50" b="1" i="0" u="none" strike="noStrike" kern="1200" cap="none" spc="0" normalizeH="0" baseline="0" noProof="0" dirty="0" smtClean="0">
                <a:ln>
                  <a:noFill/>
                </a:ln>
                <a:solidFill>
                  <a:srgbClr val="FE1610"/>
                </a:solidFill>
                <a:effectLst/>
                <a:uLnTx/>
                <a:uFillTx/>
                <a:latin typeface="+mn-lt"/>
                <a:ea typeface="+mn-ea"/>
                <a:cs typeface="+mn-cs"/>
              </a:rPr>
              <a:t>Critical</a:t>
            </a:r>
            <a:r>
              <a:rPr kumimoji="0" lang="en-GB" altLang="en-US" sz="1050" b="1" i="0" u="none" strike="noStrike" kern="1200" cap="none" spc="0" normalizeH="0" baseline="0" noProof="0" dirty="0" smtClean="0">
                <a:ln>
                  <a:noFill/>
                </a:ln>
                <a:solidFill>
                  <a:prstClr val="black"/>
                </a:solidFill>
                <a:effectLst/>
                <a:uLnTx/>
                <a:uFillTx/>
                <a:latin typeface="+mn-lt"/>
                <a:ea typeface="+mn-ea"/>
                <a:cs typeface="+mn-cs"/>
              </a:rPr>
              <a:t> </a:t>
            </a:r>
            <a:r>
              <a:rPr kumimoji="0" lang="en-GB" altLang="en-US" sz="1050" b="0" i="0" u="none" strike="noStrike" kern="1200" cap="none" spc="0" normalizeH="0" baseline="0" noProof="0" dirty="0" smtClean="0">
                <a:ln>
                  <a:noFill/>
                </a:ln>
                <a:solidFill>
                  <a:prstClr val="black"/>
                </a:solidFill>
                <a:effectLst/>
                <a:uLnTx/>
                <a:uFillTx/>
                <a:latin typeface="+mn-lt"/>
                <a:ea typeface="+mn-ea"/>
                <a:cs typeface="+mn-cs"/>
              </a:rPr>
              <a:t>spend areas: Manage closely, focus on driving value and minimising risk with the supplier but build an effective relationship</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50" b="1" i="0" u="none" strike="noStrike" kern="1200" cap="none" spc="0" normalizeH="0" baseline="0" noProof="0" dirty="0" smtClean="0">
                <a:ln>
                  <a:noFill/>
                </a:ln>
                <a:solidFill>
                  <a:srgbClr val="FE1610"/>
                </a:solidFill>
                <a:effectLst/>
                <a:uLnTx/>
                <a:uFillTx/>
                <a:latin typeface="+mn-lt"/>
                <a:ea typeface="+mn-ea"/>
                <a:cs typeface="+mn-cs"/>
              </a:rPr>
              <a:t>Secure</a:t>
            </a:r>
            <a:r>
              <a:rPr kumimoji="0" lang="en-GB" altLang="en-US" sz="1050" b="0" i="0" u="none" strike="noStrike" kern="1200" cap="none" spc="0" normalizeH="0" baseline="0" noProof="0" dirty="0" smtClean="0">
                <a:ln>
                  <a:noFill/>
                </a:ln>
                <a:solidFill>
                  <a:prstClr val="black"/>
                </a:solidFill>
                <a:effectLst/>
                <a:uLnTx/>
                <a:uFillTx/>
                <a:latin typeface="+mn-lt"/>
                <a:ea typeface="+mn-ea"/>
                <a:cs typeface="+mn-cs"/>
              </a:rPr>
              <a:t> spend areas: Manage closely, consider paying cost premium to manage risks associated with the purchase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50" b="1" i="0" u="none" strike="noStrike" kern="1200" cap="none" spc="0" normalizeH="0" baseline="0" noProof="0" dirty="0" smtClean="0">
                <a:ln>
                  <a:noFill/>
                </a:ln>
                <a:solidFill>
                  <a:srgbClr val="FE1610"/>
                </a:solidFill>
                <a:effectLst/>
                <a:uLnTx/>
                <a:uFillTx/>
                <a:latin typeface="+mn-lt"/>
                <a:ea typeface="+mn-ea"/>
                <a:cs typeface="+mn-cs"/>
              </a:rPr>
              <a:t>Cost Driven</a:t>
            </a:r>
            <a:r>
              <a:rPr kumimoji="0" lang="en-GB" altLang="en-US" sz="1050" b="0" i="0" u="none" strike="noStrike" kern="1200" cap="none" spc="0" normalizeH="0" baseline="0" noProof="0" dirty="0" smtClean="0">
                <a:ln>
                  <a:noFill/>
                </a:ln>
                <a:solidFill>
                  <a:prstClr val="black"/>
                </a:solidFill>
                <a:effectLst/>
                <a:uLnTx/>
                <a:uFillTx/>
                <a:latin typeface="+mn-lt"/>
                <a:ea typeface="+mn-ea"/>
                <a:cs typeface="+mn-cs"/>
              </a:rPr>
              <a:t> spend areas: Manage assertively, lever savings from suppliers and use savings to fund costs in higher risk areas.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50" b="1" i="0" u="none" strike="noStrike" kern="1200" cap="none" spc="0" normalizeH="0" baseline="0" noProof="0" dirty="0" smtClean="0">
                <a:ln>
                  <a:noFill/>
                </a:ln>
                <a:solidFill>
                  <a:srgbClr val="FE1610"/>
                </a:solidFill>
                <a:effectLst/>
                <a:uLnTx/>
                <a:uFillTx/>
                <a:latin typeface="+mn-lt"/>
                <a:ea typeface="+mn-ea"/>
                <a:cs typeface="+mn-cs"/>
              </a:rPr>
              <a:t>Acquisition</a:t>
            </a:r>
            <a:r>
              <a:rPr kumimoji="0" lang="en-GB" altLang="en-US" sz="1050" b="0" i="0" u="none" strike="noStrike" kern="1200" cap="none" spc="0" normalizeH="0" baseline="0" noProof="0" dirty="0" smtClean="0">
                <a:ln>
                  <a:noFill/>
                </a:ln>
                <a:solidFill>
                  <a:prstClr val="black"/>
                </a:solidFill>
                <a:effectLst/>
                <a:uLnTx/>
                <a:uFillTx/>
                <a:latin typeface="+mn-lt"/>
                <a:ea typeface="+mn-ea"/>
                <a:cs typeface="+mn-cs"/>
              </a:rPr>
              <a:t> spend areas: Put most efficient measures in place to manage these areas</a:t>
            </a:r>
          </a:p>
          <a:p>
            <a:pPr eaLnBrk="1" hangingPunct="1">
              <a:spcBef>
                <a:spcPct val="0"/>
              </a:spcBef>
            </a:pPr>
            <a:endParaRPr lang="en-US" altLang="en-US" sz="1050" dirty="0" smtClean="0">
              <a:latin typeface="+mn-lt"/>
            </a:endParaRPr>
          </a:p>
          <a:p>
            <a:pPr eaLnBrk="1" hangingPunct="1">
              <a:spcBef>
                <a:spcPct val="0"/>
              </a:spcBef>
            </a:pPr>
            <a:r>
              <a:rPr lang="en-GB" altLang="en-US" sz="1050" b="1" dirty="0" smtClean="0">
                <a:solidFill>
                  <a:srgbClr val="FE1610"/>
                </a:solidFill>
                <a:latin typeface="+mn-lt"/>
              </a:rPr>
              <a:t>Buyer Approach</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050" dirty="0" smtClean="0">
                <a:latin typeface="+mn-lt"/>
              </a:rPr>
              <a:t>Buyer approach to scope and risk is slightly different.</a:t>
            </a:r>
            <a:r>
              <a:rPr lang="en-US" altLang="en-US" sz="1050" baseline="0" dirty="0" smtClean="0">
                <a:latin typeface="+mn-lt"/>
              </a:rPr>
              <a:t> </a:t>
            </a:r>
            <a:r>
              <a:rPr lang="en-US" altLang="en-US" sz="1050" dirty="0" smtClean="0">
                <a:latin typeface="+mn-lt"/>
              </a:rPr>
              <a:t>Here, the matrix </a:t>
            </a:r>
            <a:r>
              <a:rPr lang="en-US" altLang="en-US" sz="1050" b="1" dirty="0" smtClean="0">
                <a:latin typeface="+mn-lt"/>
              </a:rPr>
              <a:t>contrasts risk and scope</a:t>
            </a:r>
            <a:r>
              <a:rPr lang="en-US" altLang="en-US" sz="1050" dirty="0" smtClean="0">
                <a:latin typeface="+mn-lt"/>
              </a:rPr>
              <a:t> to determine the focus and general priority the spend has in relation to all other expenditure areas within an </a:t>
            </a:r>
            <a:r>
              <a:rPr lang="en-US" altLang="en-US" sz="1050" dirty="0" err="1" smtClean="0">
                <a:latin typeface="+mn-lt"/>
              </a:rPr>
              <a:t>organisation</a:t>
            </a:r>
            <a:r>
              <a:rPr lang="en-US" altLang="en-US" sz="1050" dirty="0" smtClean="0">
                <a:latin typeface="+mn-lt"/>
              </a:rPr>
              <a:t>. The</a:t>
            </a:r>
            <a:r>
              <a:rPr lang="en-US" altLang="en-US" sz="1050" baseline="0" dirty="0" smtClean="0">
                <a:latin typeface="+mn-lt"/>
              </a:rPr>
              <a:t> four categories become:</a:t>
            </a:r>
            <a:endParaRPr lang="en-US" altLang="en-US" sz="1050" dirty="0" smtClean="0">
              <a:latin typeface="+mn-lt"/>
            </a:endParaRPr>
          </a:p>
          <a:p>
            <a:pPr eaLnBrk="1" hangingPunct="1">
              <a:spcBef>
                <a:spcPct val="0"/>
              </a:spcBef>
            </a:pPr>
            <a:endParaRPr lang="en-GB" altLang="en-US" sz="1050" b="1" u="sng" dirty="0" smtClean="0">
              <a:solidFill>
                <a:srgbClr val="FE1610"/>
              </a:solidFill>
              <a:latin typeface="+mn-lt"/>
            </a:endParaRPr>
          </a:p>
          <a:p>
            <a:pPr eaLnBrk="1" hangingPunct="1">
              <a:spcBef>
                <a:spcPct val="0"/>
              </a:spcBef>
            </a:pPr>
            <a:r>
              <a:rPr lang="en-GB" altLang="en-US" sz="1050" b="1" u="sng" dirty="0" smtClean="0">
                <a:solidFill>
                  <a:srgbClr val="FE1610"/>
                </a:solidFill>
                <a:latin typeface="+mn-lt"/>
              </a:rPr>
              <a:t>Transform</a:t>
            </a:r>
            <a:r>
              <a:rPr lang="en-GB" altLang="en-US" sz="1050" u="sng" dirty="0" smtClean="0">
                <a:latin typeface="+mn-lt"/>
              </a:rPr>
              <a:t>:  </a:t>
            </a:r>
            <a:r>
              <a:rPr lang="en-GB" altLang="en-US" sz="1050" dirty="0" smtClean="0">
                <a:latin typeface="+mn-lt"/>
              </a:rPr>
              <a:t>Aim to transform the way this product/service is produced and delivered. Aim here is to change the </a:t>
            </a:r>
            <a:r>
              <a:rPr lang="en-GB" altLang="en-US" sz="1050" dirty="0" err="1" smtClean="0">
                <a:latin typeface="+mn-lt"/>
              </a:rPr>
              <a:t>mindset</a:t>
            </a:r>
            <a:r>
              <a:rPr lang="en-GB" altLang="en-US" sz="1050" dirty="0" smtClean="0">
                <a:latin typeface="+mn-lt"/>
              </a:rPr>
              <a:t> of both buyers and suppliers.</a:t>
            </a:r>
            <a:endParaRPr lang="en-GB" altLang="en-US" sz="1050" dirty="0" smtClean="0">
              <a:solidFill>
                <a:srgbClr val="FE1610"/>
              </a:solidFill>
              <a:latin typeface="+mn-lt"/>
            </a:endParaRPr>
          </a:p>
          <a:p>
            <a:pPr eaLnBrk="1" hangingPunct="1">
              <a:spcBef>
                <a:spcPct val="0"/>
              </a:spcBef>
            </a:pPr>
            <a:r>
              <a:rPr lang="en-GB" altLang="en-US" sz="1050" b="1" u="sng" dirty="0" smtClean="0">
                <a:solidFill>
                  <a:srgbClr val="FE1610"/>
                </a:solidFill>
                <a:latin typeface="+mn-lt"/>
              </a:rPr>
              <a:t>Campaign</a:t>
            </a:r>
            <a:r>
              <a:rPr lang="en-GB" altLang="en-US" sz="1050" u="sng" dirty="0" smtClean="0">
                <a:latin typeface="+mn-lt"/>
              </a:rPr>
              <a:t>:</a:t>
            </a:r>
            <a:r>
              <a:rPr lang="en-GB" altLang="en-US" sz="1050" dirty="0" smtClean="0">
                <a:latin typeface="+mn-lt"/>
              </a:rPr>
              <a:t>  Try to motivate suppliers to change production processes/supply chain practices. (This may need support from other stakeholders, including Government).</a:t>
            </a:r>
          </a:p>
          <a:p>
            <a:pPr eaLnBrk="1" hangingPunct="1">
              <a:spcBef>
                <a:spcPct val="0"/>
              </a:spcBef>
            </a:pPr>
            <a:r>
              <a:rPr lang="en-GB" altLang="en-US" sz="1050" b="1" u="sng" dirty="0" smtClean="0">
                <a:solidFill>
                  <a:srgbClr val="FE1610"/>
                </a:solidFill>
                <a:latin typeface="+mn-lt"/>
              </a:rPr>
              <a:t>Quick Win</a:t>
            </a:r>
            <a:r>
              <a:rPr lang="en-GB" altLang="en-US" sz="1050" u="sng" dirty="0" smtClean="0">
                <a:latin typeface="+mn-lt"/>
              </a:rPr>
              <a:t>:</a:t>
            </a:r>
            <a:r>
              <a:rPr lang="en-GB" altLang="en-US" sz="1050" dirty="0" smtClean="0">
                <a:latin typeface="+mn-lt"/>
              </a:rPr>
              <a:t> Set minimum standards and mandate them.</a:t>
            </a:r>
            <a:endParaRPr lang="en-GB" altLang="en-US" sz="1050" dirty="0" smtClean="0">
              <a:solidFill>
                <a:srgbClr val="FE1610"/>
              </a:solidFill>
              <a:latin typeface="+mn-lt"/>
            </a:endParaRPr>
          </a:p>
          <a:p>
            <a:pPr eaLnBrk="1" hangingPunct="1">
              <a:spcBef>
                <a:spcPct val="0"/>
              </a:spcBef>
            </a:pPr>
            <a:r>
              <a:rPr lang="en-GB" altLang="en-US" sz="1050" b="1" u="sng" dirty="0" smtClean="0">
                <a:solidFill>
                  <a:srgbClr val="FE1610"/>
                </a:solidFill>
                <a:latin typeface="+mn-lt"/>
              </a:rPr>
              <a:t>Marginal</a:t>
            </a:r>
            <a:r>
              <a:rPr lang="en-GB" altLang="en-US" sz="1050" u="sng" dirty="0" smtClean="0">
                <a:latin typeface="+mn-lt"/>
              </a:rPr>
              <a:t>:</a:t>
            </a:r>
            <a:r>
              <a:rPr lang="en-GB" altLang="en-US" sz="1050" dirty="0" smtClean="0">
                <a:latin typeface="+mn-lt"/>
              </a:rPr>
              <a:t> Spend time here only if suppliers present opportunities.</a:t>
            </a:r>
          </a:p>
        </p:txBody>
      </p:sp>
      <p:sp>
        <p:nvSpPr>
          <p:cNvPr id="126980"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DC0E0E9E-ADFE-405A-853B-E5F94518045C}" type="slidenum">
              <a:rPr lang="en-GB" altLang="en-US" sz="1200">
                <a:latin typeface="Arial" pitchFamily="34" charset="0"/>
              </a:rPr>
              <a:pPr algn="r" eaLnBrk="1" hangingPunct="1"/>
              <a:t>13</a:t>
            </a:fld>
            <a:endParaRPr lang="en-GB" altLang="en-US" sz="12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903288" y="739775"/>
            <a:ext cx="4929187" cy="3698875"/>
          </a:xfrm>
          <a:ln/>
        </p:spPr>
      </p:sp>
      <p:sp>
        <p:nvSpPr>
          <p:cNvPr id="174083" name="Notes Placeholder 2"/>
          <p:cNvSpPr>
            <a:spLocks noGrp="1"/>
          </p:cNvSpPr>
          <p:nvPr>
            <p:ph type="body" idx="1"/>
          </p:nvPr>
        </p:nvSpPr>
        <p:spPr>
          <a:xfrm>
            <a:off x="673262" y="4687052"/>
            <a:ext cx="5389240" cy="4439368"/>
          </a:xfrm>
          <a:noFill/>
        </p:spPr>
        <p:txBody>
          <a:bodyPr/>
          <a:lstStyle/>
          <a:p>
            <a:pPr eaLnBrk="1" hangingPunct="1">
              <a:spcBef>
                <a:spcPct val="0"/>
              </a:spcBef>
            </a:pPr>
            <a:r>
              <a:rPr lang="en-GB" altLang="en-US" dirty="0" smtClean="0">
                <a:solidFill>
                  <a:srgbClr val="FF0066"/>
                </a:solidFill>
                <a:latin typeface="Arial" pitchFamily="34" charset="0"/>
              </a:rPr>
              <a:t>We also need to consider where risk can best be managed.  </a:t>
            </a:r>
          </a:p>
          <a:p>
            <a:pPr eaLnBrk="1" hangingPunct="1">
              <a:spcBef>
                <a:spcPct val="0"/>
              </a:spcBef>
            </a:pPr>
            <a:r>
              <a:rPr lang="en-GB" altLang="en-US" dirty="0" smtClean="0">
                <a:solidFill>
                  <a:srgbClr val="FF0066"/>
                </a:solidFill>
                <a:latin typeface="Arial" pitchFamily="34" charset="0"/>
              </a:rPr>
              <a:t>The first step is to re-think the need to purchase.  </a:t>
            </a:r>
          </a:p>
          <a:p>
            <a:pPr eaLnBrk="1" hangingPunct="1">
              <a:spcBef>
                <a:spcPct val="0"/>
              </a:spcBef>
            </a:pPr>
            <a:endParaRPr lang="en-GB" altLang="en-US" dirty="0" smtClean="0">
              <a:solidFill>
                <a:srgbClr val="FF0066"/>
              </a:solidFill>
              <a:latin typeface="Arial" pitchFamily="34" charset="0"/>
            </a:endParaRPr>
          </a:p>
          <a:p>
            <a:pPr eaLnBrk="1" hangingPunct="1">
              <a:spcBef>
                <a:spcPct val="0"/>
              </a:spcBef>
            </a:pPr>
            <a:r>
              <a:rPr lang="en-GB" altLang="en-US" dirty="0" smtClean="0">
                <a:solidFill>
                  <a:srgbClr val="FF0066"/>
                </a:solidFill>
                <a:latin typeface="Arial" pitchFamily="34" charset="0"/>
              </a:rPr>
              <a:t>Risks that can’t be managed through procurement: the identification of risks may reveal some risks that arise from the way the organisation operates.  So these risks are best managed through, for example, changes in organisational policies or ‘rules’.  </a:t>
            </a:r>
          </a:p>
          <a:p>
            <a:pPr eaLnBrk="1" hangingPunct="1">
              <a:spcBef>
                <a:spcPct val="0"/>
              </a:spcBef>
            </a:pPr>
            <a:endParaRPr lang="en-GB" altLang="en-US" dirty="0" smtClean="0">
              <a:solidFill>
                <a:srgbClr val="FF0066"/>
              </a:solidFill>
              <a:latin typeface="Arial" pitchFamily="34" charset="0"/>
            </a:endParaRPr>
          </a:p>
          <a:p>
            <a:pPr eaLnBrk="1" hangingPunct="1">
              <a:spcBef>
                <a:spcPct val="0"/>
              </a:spcBef>
            </a:pPr>
            <a:r>
              <a:rPr lang="en-GB" altLang="en-US" dirty="0" smtClean="0">
                <a:solidFill>
                  <a:srgbClr val="FF0066"/>
                </a:solidFill>
                <a:latin typeface="Arial" pitchFamily="34" charset="0"/>
              </a:rPr>
              <a:t>For example, changes in organisational policy on home-working will affect the need for office equipment, ICT, furniture and consumables.</a:t>
            </a:r>
            <a:endParaRPr lang="en-GB" altLang="en-US" dirty="0" smtClean="0">
              <a:latin typeface="Times New Roman" pitchFamily="18" charset="0"/>
            </a:endParaRPr>
          </a:p>
          <a:p>
            <a:pPr eaLnBrk="1" hangingPunct="1">
              <a:spcBef>
                <a:spcPct val="0"/>
              </a:spcBef>
            </a:pPr>
            <a:endParaRPr lang="en-GB" altLang="en-US" dirty="0" smtClean="0">
              <a:solidFill>
                <a:srgbClr val="FF0066"/>
              </a:solidFill>
              <a:latin typeface="Arial" pitchFamily="34" charset="0"/>
            </a:endParaRPr>
          </a:p>
        </p:txBody>
      </p:sp>
      <p:sp>
        <p:nvSpPr>
          <p:cNvPr id="174084"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4E636C6B-658A-47CF-92D6-46E924EDFFD0}" type="slidenum">
              <a:rPr lang="en-GB" altLang="en-US" sz="1200">
                <a:latin typeface="Arial" pitchFamily="34" charset="0"/>
              </a:rPr>
              <a:pPr algn="r" eaLnBrk="1" hangingPunct="1"/>
              <a:t>14</a:t>
            </a:fld>
            <a:endParaRPr lang="en-GB" altLang="en-US" sz="12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903288" y="739775"/>
            <a:ext cx="4929187" cy="3698875"/>
          </a:xfrm>
          <a:ln/>
        </p:spPr>
      </p:sp>
      <p:sp>
        <p:nvSpPr>
          <p:cNvPr id="178179" name="Notes Placeholder 2"/>
          <p:cNvSpPr>
            <a:spLocks noGrp="1"/>
          </p:cNvSpPr>
          <p:nvPr>
            <p:ph type="body" idx="1"/>
          </p:nvPr>
        </p:nvSpPr>
        <p:spPr>
          <a:xfrm>
            <a:off x="673262" y="4687052"/>
            <a:ext cx="5389240" cy="4439368"/>
          </a:xfrm>
          <a:noFill/>
        </p:spPr>
        <p:txBody>
          <a:bodyPr/>
          <a:lstStyle/>
          <a:p>
            <a:pPr eaLnBrk="1" hangingPunct="1">
              <a:spcBef>
                <a:spcPct val="0"/>
              </a:spcBef>
            </a:pPr>
            <a:r>
              <a:rPr lang="en-GB" altLang="en-US" dirty="0" smtClean="0">
                <a:latin typeface="Arial" pitchFamily="34" charset="0"/>
              </a:rPr>
              <a:t>The last slide highlighted rethinking the need to reduce the risk. This should be considered BEFORE</a:t>
            </a:r>
            <a:r>
              <a:rPr lang="en-GB" altLang="en-US" baseline="0" dirty="0" smtClean="0">
                <a:latin typeface="Arial" pitchFamily="34" charset="0"/>
              </a:rPr>
              <a:t> ENGAGING WITH THE MARKET:</a:t>
            </a:r>
          </a:p>
          <a:p>
            <a:pPr eaLnBrk="1" hangingPunct="1">
              <a:spcBef>
                <a:spcPct val="0"/>
              </a:spcBef>
            </a:pPr>
            <a:endParaRPr lang="en-GB" altLang="en-US" dirty="0" smtClean="0">
              <a:latin typeface="Arial" pitchFamily="34" charset="0"/>
            </a:endParaRPr>
          </a:p>
          <a:p>
            <a:pPr marL="171450" indent="-171450" eaLnBrk="1" hangingPunct="1">
              <a:spcBef>
                <a:spcPct val="0"/>
              </a:spcBef>
              <a:buFont typeface="Arial" panose="020B0604020202020204" pitchFamily="34" charset="0"/>
              <a:buChar char="•"/>
            </a:pPr>
            <a:r>
              <a:rPr lang="en-GB" altLang="en-US" dirty="0" smtClean="0">
                <a:latin typeface="Arial" pitchFamily="34" charset="0"/>
              </a:rPr>
              <a:t>Focus is on earliest possible stages of procurement – when requirements are being identified.  Not usually done by procurement (alone).  </a:t>
            </a:r>
          </a:p>
          <a:p>
            <a:pPr marL="171450" indent="-171450" eaLnBrk="1" hangingPunct="1">
              <a:spcBef>
                <a:spcPct val="0"/>
              </a:spcBef>
              <a:buFont typeface="Arial" panose="020B0604020202020204" pitchFamily="34" charset="0"/>
              <a:buChar char="•"/>
            </a:pPr>
            <a:r>
              <a:rPr lang="en-GB" altLang="en-US" dirty="0" smtClean="0">
                <a:latin typeface="Arial" pitchFamily="34" charset="0"/>
              </a:rPr>
              <a:t>Emphasise difference between what people ‘want’ and what they really need to satisfy their requirements e.g. alternative ways of meeting that need are likely to be available – but may not routinely be considered.</a:t>
            </a:r>
          </a:p>
          <a:p>
            <a:pPr marL="171450" indent="-171450" eaLnBrk="1" hangingPunct="1">
              <a:spcBef>
                <a:spcPct val="0"/>
              </a:spcBef>
              <a:buFont typeface="Arial" panose="020B0604020202020204" pitchFamily="34" charset="0"/>
              <a:buChar char="•"/>
            </a:pPr>
            <a:r>
              <a:rPr lang="en-GB" altLang="en-US" dirty="0" smtClean="0">
                <a:latin typeface="Arial" pitchFamily="34" charset="0"/>
              </a:rPr>
              <a:t>Procurers may be called upon to challenge internal customers and users – this has to be done in a positive way e.g. offering alternative solutions.</a:t>
            </a:r>
          </a:p>
          <a:p>
            <a:pPr marL="171450" indent="-171450" eaLnBrk="1" hangingPunct="1">
              <a:spcBef>
                <a:spcPct val="0"/>
              </a:spcBef>
              <a:buFont typeface="Arial" panose="020B0604020202020204" pitchFamily="34" charset="0"/>
              <a:buChar char="•"/>
            </a:pPr>
            <a:r>
              <a:rPr lang="en-GB" altLang="en-US" dirty="0" smtClean="0">
                <a:latin typeface="Arial" pitchFamily="34" charset="0"/>
              </a:rPr>
              <a:t>Increasingly commissioners of services are likely to be involved in this process and should be engaged from identification of need through contract management.</a:t>
            </a:r>
          </a:p>
          <a:p>
            <a:pPr marL="171450" indent="-171450" eaLnBrk="1" hangingPunct="1">
              <a:spcBef>
                <a:spcPct val="0"/>
              </a:spcBef>
              <a:buFont typeface="Arial" panose="020B0604020202020204" pitchFamily="34" charset="0"/>
              <a:buChar char="•"/>
            </a:pPr>
            <a:r>
              <a:rPr lang="en-GB" altLang="en-US" dirty="0" smtClean="0">
                <a:latin typeface="Arial" pitchFamily="34" charset="0"/>
              </a:rPr>
              <a:t>One challenge here is to think about the needs of the organisation in the future i.e. not repeat buying, but re-formulating requirements.</a:t>
            </a:r>
            <a:r>
              <a:rPr lang="en-GB" altLang="en-US" baseline="0" dirty="0" smtClean="0">
                <a:latin typeface="Arial" pitchFamily="34" charset="0"/>
              </a:rPr>
              <a:t> </a:t>
            </a:r>
            <a:r>
              <a:rPr lang="en-GB" altLang="en-US" dirty="0" smtClean="0">
                <a:latin typeface="Arial" pitchFamily="34" charset="0"/>
              </a:rPr>
              <a:t>Particularly important in light of local procurement arrangements, collaborative procurement, etc.</a:t>
            </a:r>
          </a:p>
          <a:p>
            <a:pPr eaLnBrk="1" hangingPunct="1">
              <a:spcBef>
                <a:spcPct val="0"/>
              </a:spcBef>
            </a:pPr>
            <a:endParaRPr lang="en-GB" altLang="en-US" dirty="0" smtClean="0">
              <a:latin typeface="Arial" pitchFamily="34" charset="0"/>
            </a:endParaRPr>
          </a:p>
          <a:p>
            <a:pPr eaLnBrk="1" hangingPunct="1">
              <a:spcBef>
                <a:spcPct val="0"/>
              </a:spcBef>
            </a:pPr>
            <a:r>
              <a:rPr lang="en-GB" altLang="en-US" dirty="0" smtClean="0">
                <a:latin typeface="Arial" pitchFamily="34" charset="0"/>
              </a:rPr>
              <a:t>Working with potential suppliers to gather intelligence on what alternatives a market may be able to provide will enable options to be assessed and to explore the possibilities of meeting the need in a more sustainable way.</a:t>
            </a:r>
            <a:endParaRPr lang="en-US" altLang="en-US" dirty="0" smtClean="0">
              <a:latin typeface="Arial" pitchFamily="34" charset="0"/>
            </a:endParaRPr>
          </a:p>
          <a:p>
            <a:pPr eaLnBrk="1" hangingPunct="1">
              <a:spcBef>
                <a:spcPct val="0"/>
              </a:spcBef>
            </a:pPr>
            <a:endParaRPr lang="en-GB" altLang="en-US" dirty="0" smtClean="0">
              <a:latin typeface="Times New Roman" pitchFamily="18" charset="0"/>
            </a:endParaRPr>
          </a:p>
        </p:txBody>
      </p:sp>
      <p:sp>
        <p:nvSpPr>
          <p:cNvPr id="178180"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ADE9E062-1530-45DA-96EE-E8EA6C59C487}" type="slidenum">
              <a:rPr lang="en-GB" altLang="en-US" sz="1200">
                <a:latin typeface="Arial" pitchFamily="34" charset="0"/>
              </a:rPr>
              <a:pPr algn="r" eaLnBrk="1" hangingPunct="1"/>
              <a:t>15</a:t>
            </a:fld>
            <a:endParaRPr lang="en-GB" altLang="en-US" sz="12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xfrm>
            <a:off x="1581150" y="454025"/>
            <a:ext cx="3832225" cy="2874963"/>
          </a:xfrm>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One aspect of alternative business models is the development of products that have a lighter reliance on resource use.</a:t>
            </a:r>
          </a:p>
          <a:p>
            <a:endParaRPr lang="en-GB" dirty="0" smtClean="0"/>
          </a:p>
          <a:p>
            <a:r>
              <a:rPr lang="en-GB" sz="1400" dirty="0" smtClean="0"/>
              <a:t>REBMs can be encapsulated in the concept of sustainable design, that is...</a:t>
            </a:r>
          </a:p>
          <a:p>
            <a:endParaRPr lang="en-GB" sz="1400" dirty="0" smtClean="0"/>
          </a:p>
          <a:p>
            <a:pPr marL="1355725" lvl="2" indent="-457200">
              <a:buFont typeface="Courier New" pitchFamily="49" charset="0"/>
              <a:buChar char="o"/>
            </a:pPr>
            <a:r>
              <a:rPr lang="en-GB" sz="1400" dirty="0" smtClean="0">
                <a:solidFill>
                  <a:srgbClr val="1A325C"/>
                </a:solidFill>
                <a:cs typeface="Calibri" pitchFamily="34" charset="0"/>
              </a:rPr>
              <a:t>Use less resource / reduce the use of scarce resources / source alternative components made from recovered resources - Reduce materials costs </a:t>
            </a:r>
          </a:p>
          <a:p>
            <a:pPr marL="1355725" lvl="2" indent="-457200">
              <a:buFont typeface="Courier New" pitchFamily="49" charset="0"/>
              <a:buChar char="o"/>
            </a:pPr>
            <a:r>
              <a:rPr lang="en-GB" sz="1400" dirty="0" smtClean="0">
                <a:solidFill>
                  <a:srgbClr val="1A325C"/>
                </a:solidFill>
                <a:cs typeface="Calibri" pitchFamily="34" charset="0"/>
              </a:rPr>
              <a:t>Recover materials at the end of life: needs less prospecting / more concentrated resources / less reliant on political or supply chain risks</a:t>
            </a:r>
          </a:p>
          <a:p>
            <a:pPr marL="1355725" lvl="2" indent="-457200">
              <a:buFont typeface="Courier New" pitchFamily="49" charset="0"/>
              <a:buChar char="o"/>
            </a:pPr>
            <a:r>
              <a:rPr lang="en-GB" sz="1400" dirty="0" smtClean="0">
                <a:solidFill>
                  <a:srgbClr val="1A325C"/>
                </a:solidFill>
                <a:cs typeface="Calibri" pitchFamily="34" charset="0"/>
              </a:rPr>
              <a:t>Design to reduce use of consumables: e.g. water, detergent, power etc. – also reduces cost of use.</a:t>
            </a:r>
          </a:p>
          <a:p>
            <a:pPr marL="1355725" lvl="2" indent="-457200">
              <a:buFont typeface="Courier New" pitchFamily="49" charset="0"/>
              <a:buChar char="o"/>
            </a:pPr>
            <a:r>
              <a:rPr lang="en-GB" sz="1400" dirty="0" smtClean="0">
                <a:solidFill>
                  <a:srgbClr val="1A325C"/>
                </a:solidFill>
                <a:cs typeface="Calibri" pitchFamily="34" charset="0"/>
              </a:rPr>
              <a:t>Design and document to support recovery of materials – e.g. Maersk ships!</a:t>
            </a:r>
          </a:p>
          <a:p>
            <a:pPr marL="1355725" lvl="2" indent="-457200">
              <a:buFont typeface="Courier New" pitchFamily="49" charset="0"/>
              <a:buChar char="o"/>
            </a:pPr>
            <a:r>
              <a:rPr lang="en-GB" sz="1400" dirty="0" smtClean="0">
                <a:solidFill>
                  <a:srgbClr val="1A325C"/>
                </a:solidFill>
                <a:cs typeface="Calibri" pitchFamily="34" charset="0"/>
              </a:rPr>
              <a:t>Design for longer lifetime / more cycles – e.g. Reusable household cleaner packaging and ISE washing machines designed to work for 8,000 cycles.</a:t>
            </a:r>
          </a:p>
          <a:p>
            <a:endParaRPr lang="en-US" dirty="0" smtClean="0"/>
          </a:p>
          <a:p>
            <a:r>
              <a:rPr lang="en-US" dirty="0" smtClean="0"/>
              <a:t>The dots on</a:t>
            </a:r>
            <a:r>
              <a:rPr lang="en-US" baseline="0" dirty="0" smtClean="0"/>
              <a:t> the slide relate to examples that WRAP has developed or is working with the market place to deliver as case studies.</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Interface has sales in 110 countries and manufacturing facilities on four continents. By utilising innovative design methods, Interface has moved closer to their goal of designing and manufacturing sustainable closed loop products. Analysis tools like Life Cycle Assessment (LCA) provide valuable information on products’ impacts. The company have also developed strategies for dematerialization and the use of recycled materials to reach it’s goal of sustainable products.</a:t>
            </a:r>
            <a:endParaRPr lang="en-US"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Objectives</a:t>
            </a:r>
            <a:endParaRPr lang="en-US"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Improve energy efficiency, adopting renewable energy technologies, eliminating waste, reducing facility impacts and transporting people and products more efficiently</a:t>
            </a:r>
            <a:endParaRPr lang="en-US"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Implementation </a:t>
            </a:r>
            <a:endParaRPr lang="en-US" sz="1200" b="1" kern="1200" dirty="0" smtClean="0">
              <a:solidFill>
                <a:schemeClr val="tx1"/>
              </a:solidFill>
              <a:latin typeface="+mn-lt"/>
              <a:ea typeface="+mn-ea"/>
              <a:cs typeface="+mn-cs"/>
            </a:endParaRPr>
          </a:p>
          <a:p>
            <a:pPr lvl="0"/>
            <a:r>
              <a:rPr lang="en-GB" sz="1200" b="0" kern="1200" dirty="0" smtClean="0">
                <a:solidFill>
                  <a:schemeClr val="tx1"/>
                </a:solidFill>
                <a:latin typeface="+mn-lt"/>
                <a:ea typeface="+mn-ea"/>
                <a:cs typeface="+mn-cs"/>
              </a:rPr>
              <a:t>Finding alternatives to virgin petroleum-based raw materials. Interface is exploring ways to increase the use of renewable and recycled materials in all components and</a:t>
            </a:r>
            <a:r>
              <a:rPr lang="en-GB"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products.</a:t>
            </a:r>
          </a:p>
          <a:p>
            <a:pPr lvl="0"/>
            <a:endParaRPr lang="en-US" sz="1200" b="1" kern="1200" dirty="0" smtClean="0">
              <a:solidFill>
                <a:schemeClr val="tx1"/>
              </a:solidFill>
              <a:latin typeface="+mn-lt"/>
              <a:ea typeface="+mn-ea"/>
              <a:cs typeface="+mn-cs"/>
            </a:endParaRPr>
          </a:p>
          <a:p>
            <a:pPr lvl="0"/>
            <a:r>
              <a:rPr lang="en-GB" sz="1200" b="0" kern="1200" dirty="0" smtClean="0">
                <a:solidFill>
                  <a:schemeClr val="tx1"/>
                </a:solidFill>
                <a:latin typeface="+mn-lt"/>
                <a:ea typeface="+mn-ea"/>
                <a:cs typeface="+mn-cs"/>
              </a:rPr>
              <a:t>In 2007, Interface became the first carpet manufacturer to implement a process for the “clean separation” of carpet fibre from backing, allowing for a maximum amount of post-consumer material to be recycled into new products with minimal contamination.</a:t>
            </a:r>
            <a:endParaRPr lang="en-US"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Outcome</a:t>
            </a:r>
            <a:r>
              <a:rPr lang="en-GB"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GB" sz="1200" b="0" kern="1200" dirty="0" smtClean="0">
                <a:solidFill>
                  <a:schemeClr val="tx1"/>
                </a:solidFill>
                <a:latin typeface="+mn-lt"/>
                <a:ea typeface="+mn-ea"/>
                <a:cs typeface="+mn-cs"/>
              </a:rPr>
              <a:t>New products result in as little as 1.5% waste compared to as much as 14% for broadloom carpet. </a:t>
            </a:r>
            <a:endParaRPr lang="en-US" sz="1200" b="1" kern="1200" dirty="0" smtClean="0">
              <a:solidFill>
                <a:schemeClr val="tx1"/>
              </a:solidFill>
              <a:latin typeface="+mn-lt"/>
              <a:ea typeface="+mn-ea"/>
              <a:cs typeface="+mn-cs"/>
            </a:endParaRPr>
          </a:p>
          <a:p>
            <a:pPr lvl="0"/>
            <a:r>
              <a:rPr lang="en-GB" sz="1200" b="0" kern="1200" dirty="0" err="1" smtClean="0">
                <a:solidFill>
                  <a:schemeClr val="tx1"/>
                </a:solidFill>
                <a:latin typeface="+mn-lt"/>
                <a:ea typeface="+mn-ea"/>
                <a:cs typeface="+mn-cs"/>
              </a:rPr>
              <a:t>TacTiles</a:t>
            </a:r>
            <a:r>
              <a:rPr lang="en-GB" sz="1200" b="0" kern="1200" dirty="0" smtClean="0">
                <a:solidFill>
                  <a:schemeClr val="tx1"/>
                </a:solidFill>
                <a:latin typeface="+mn-lt"/>
                <a:ea typeface="+mn-ea"/>
                <a:cs typeface="+mn-cs"/>
              </a:rPr>
              <a:t> are small adhesive backed squares that adhere carpet tiles securely together to form a floor that “floats” for greater flexibility, easier replacement and</a:t>
            </a:r>
            <a:r>
              <a:rPr lang="en-GB"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an environmental footprint that is over 90% lighter than that of traditional glue adhesives.</a:t>
            </a:r>
            <a:endParaRPr lang="en-US"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903288" y="739775"/>
            <a:ext cx="4929187" cy="3698875"/>
          </a:xfrm>
          <a:ln/>
        </p:spPr>
      </p:sp>
      <p:sp>
        <p:nvSpPr>
          <p:cNvPr id="176131" name="Notes Placeholder 2"/>
          <p:cNvSpPr>
            <a:spLocks noGrp="1"/>
          </p:cNvSpPr>
          <p:nvPr>
            <p:ph type="body" idx="1"/>
          </p:nvPr>
        </p:nvSpPr>
        <p:spPr>
          <a:xfrm>
            <a:off x="673262" y="4687052"/>
            <a:ext cx="5389240" cy="4439368"/>
          </a:xfrm>
          <a:noFill/>
        </p:spPr>
        <p:txBody>
          <a:bodyPr/>
          <a:lstStyle/>
          <a:p>
            <a:pPr eaLnBrk="1" hangingPunct="1">
              <a:spcBef>
                <a:spcPct val="0"/>
              </a:spcBef>
            </a:pPr>
            <a:r>
              <a:rPr lang="en-GB" altLang="en-US" sz="1100" dirty="0" smtClean="0">
                <a:latin typeface="Arial" pitchFamily="34" charset="0"/>
              </a:rPr>
              <a:t>To maximise positive outcomes work with the client or commissioning department, to ensure as many high performing ‘quality’ aspects relating to relevant ‘sustainability’ criteria are </a:t>
            </a:r>
            <a:r>
              <a:rPr lang="en-GB" altLang="en-US" sz="1100" b="1" dirty="0" smtClean="0">
                <a:latin typeface="Arial" pitchFamily="34" charset="0"/>
              </a:rPr>
              <a:t>integral to the subject matter of the contract</a:t>
            </a:r>
            <a:r>
              <a:rPr lang="en-GB" altLang="en-US" sz="1100" dirty="0" smtClean="0">
                <a:latin typeface="Arial" pitchFamily="34" charset="0"/>
              </a:rPr>
              <a:t>.</a:t>
            </a:r>
          </a:p>
          <a:p>
            <a:pPr eaLnBrk="1" hangingPunct="1">
              <a:spcBef>
                <a:spcPct val="0"/>
              </a:spcBef>
            </a:pPr>
            <a:endParaRPr lang="en-GB" altLang="en-US" sz="1100" dirty="0" smtClean="0">
              <a:latin typeface="Arial" pitchFamily="34" charset="0"/>
            </a:endParaRPr>
          </a:p>
          <a:p>
            <a:pPr eaLnBrk="1" hangingPunct="1">
              <a:spcBef>
                <a:spcPct val="0"/>
              </a:spcBef>
            </a:pPr>
            <a:r>
              <a:rPr lang="en-GB" altLang="en-US" sz="1100" dirty="0" smtClean="0">
                <a:latin typeface="Arial" pitchFamily="34" charset="0"/>
              </a:rPr>
              <a:t>For example:</a:t>
            </a:r>
            <a:r>
              <a:rPr lang="en-GB" altLang="en-US" sz="1100" baseline="0" dirty="0" smtClean="0">
                <a:latin typeface="Arial" pitchFamily="34" charset="0"/>
              </a:rPr>
              <a:t> </a:t>
            </a:r>
            <a:r>
              <a:rPr lang="en-GB" altLang="en-US" sz="1100" dirty="0" smtClean="0">
                <a:latin typeface="Arial" pitchFamily="34" charset="0"/>
              </a:rPr>
              <a:t>if the issue of low-carbon is a priority, carbon-free products or services should</a:t>
            </a:r>
            <a:r>
              <a:rPr lang="en-GB" altLang="en-US" sz="1100" baseline="0" dirty="0" smtClean="0">
                <a:latin typeface="Arial" pitchFamily="34" charset="0"/>
              </a:rPr>
              <a:t> </a:t>
            </a:r>
            <a:r>
              <a:rPr lang="en-GB" altLang="en-US" sz="1100" dirty="0" smtClean="0">
                <a:latin typeface="Arial" pitchFamily="34" charset="0"/>
              </a:rPr>
              <a:t>have a key loading right from the start. Characteristics and criteria, relating to many of these quality criteria can be presented clearly as pass / fail criteria, and are essential for suppliers to meet the </a:t>
            </a:r>
            <a:r>
              <a:rPr lang="en-GB" altLang="en-US" sz="1100" b="1" dirty="0" smtClean="0">
                <a:latin typeface="Arial" pitchFamily="34" charset="0"/>
              </a:rPr>
              <a:t>Pre-Qualification stage</a:t>
            </a:r>
            <a:r>
              <a:rPr lang="en-GB" altLang="en-US" sz="1100" dirty="0" smtClean="0">
                <a:latin typeface="Arial" pitchFamily="34" charset="0"/>
              </a:rPr>
              <a:t>.</a:t>
            </a:r>
          </a:p>
          <a:p>
            <a:pPr eaLnBrk="1" hangingPunct="1">
              <a:spcBef>
                <a:spcPct val="0"/>
              </a:spcBef>
            </a:pPr>
            <a:r>
              <a:rPr lang="en-GB" altLang="en-US" sz="1100" dirty="0" smtClean="0">
                <a:latin typeface="Arial" pitchFamily="34" charset="0"/>
              </a:rPr>
              <a:t>However, conditions whereby suppliers agree to work to meet higher performing standards can be built in and evidence of their understanding, commitment and capability to demonstrate this, or do this in future can be tested out again at PQQ stage and followed through in method statements, later on in the process and part of the </a:t>
            </a:r>
            <a:r>
              <a:rPr lang="en-GB" altLang="en-US" sz="1100" b="1" dirty="0" smtClean="0">
                <a:latin typeface="Arial" pitchFamily="34" charset="0"/>
              </a:rPr>
              <a:t>supplier contract management conditions, as part of ’supplier development’. Supplier development therefore needs to be part of market engagement.</a:t>
            </a:r>
          </a:p>
          <a:p>
            <a:pPr eaLnBrk="1" hangingPunct="1">
              <a:spcBef>
                <a:spcPct val="0"/>
              </a:spcBef>
            </a:pPr>
            <a:endParaRPr lang="en-GB" altLang="en-US" sz="1100" b="1" dirty="0" smtClean="0">
              <a:latin typeface="Arial" pitchFamily="34" charset="0"/>
            </a:endParaRPr>
          </a:p>
          <a:p>
            <a:pPr eaLnBrk="1" hangingPunct="1">
              <a:spcBef>
                <a:spcPct val="0"/>
              </a:spcBef>
            </a:pPr>
            <a:r>
              <a:rPr lang="en-GB" altLang="en-US" sz="1100" dirty="0" smtClean="0">
                <a:latin typeface="Arial" pitchFamily="34" charset="0"/>
              </a:rPr>
              <a:t>During the lifetime of the contract there are opportunities to deliver sustainability improvements.</a:t>
            </a:r>
            <a:r>
              <a:rPr lang="en-GB" altLang="en-US" sz="1100" baseline="0" dirty="0" smtClean="0">
                <a:latin typeface="Arial" pitchFamily="34" charset="0"/>
              </a:rPr>
              <a:t> </a:t>
            </a:r>
            <a:r>
              <a:rPr lang="en-GB" altLang="en-US" sz="1100" dirty="0" smtClean="0">
                <a:latin typeface="Arial" pitchFamily="34" charset="0"/>
              </a:rPr>
              <a:t>Contract conditions can be used for mutual benefit, e.g.</a:t>
            </a:r>
            <a:r>
              <a:rPr lang="en-GB" altLang="en-US" sz="1100" baseline="0" dirty="0" smtClean="0">
                <a:latin typeface="Arial" pitchFamily="34" charset="0"/>
              </a:rPr>
              <a:t> </a:t>
            </a:r>
            <a:r>
              <a:rPr lang="en-GB" altLang="en-US" sz="1100" dirty="0" smtClean="0">
                <a:latin typeface="Arial" pitchFamily="34" charset="0"/>
              </a:rPr>
              <a:t>Reducing emissions; energy efficiency; increasing recycling rates.</a:t>
            </a:r>
            <a:r>
              <a:rPr lang="en-GB" altLang="en-US" sz="1100" baseline="0" dirty="0" smtClean="0">
                <a:latin typeface="Arial" pitchFamily="34" charset="0"/>
              </a:rPr>
              <a:t> </a:t>
            </a:r>
            <a:r>
              <a:rPr lang="en-GB" altLang="en-US" sz="1100" dirty="0" smtClean="0">
                <a:latin typeface="Arial" pitchFamily="34" charset="0"/>
              </a:rPr>
              <a:t>Opportunities to drive improvements during the lifetime of the contract should not be neglected – and need to inform the development of the entire contractual relationship.  This is increasingly important with the growth in long-term contracts.  These requirements can’t just be ‘bolted on’ at the end – they need to be considered well in advance – so that conditions of contract can be worded appropriately and/or relevant Key Performance Indicators can be developed.</a:t>
            </a:r>
            <a:r>
              <a:rPr lang="en-GB" altLang="en-US" dirty="0" smtClean="0">
                <a:latin typeface="Arial" pitchFamily="34" charset="0"/>
              </a:rPr>
              <a:t> </a:t>
            </a:r>
          </a:p>
          <a:p>
            <a:pPr eaLnBrk="1" hangingPunct="1">
              <a:spcBef>
                <a:spcPct val="0"/>
              </a:spcBef>
            </a:pPr>
            <a:endParaRPr lang="en-GB" altLang="en-US" b="1" dirty="0" smtClean="0">
              <a:latin typeface="Arial" pitchFamily="34" charset="0"/>
            </a:endParaRPr>
          </a:p>
          <a:p>
            <a:pPr eaLnBrk="1" hangingPunct="1">
              <a:spcBef>
                <a:spcPct val="0"/>
              </a:spcBef>
            </a:pPr>
            <a:endParaRPr lang="en-GB" altLang="en-US" dirty="0" smtClean="0">
              <a:latin typeface="Times New Roman" pitchFamily="18" charset="0"/>
            </a:endParaRPr>
          </a:p>
        </p:txBody>
      </p:sp>
      <p:sp>
        <p:nvSpPr>
          <p:cNvPr id="176132"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AC3154A7-F35E-4FDB-8B64-59D29C469077}" type="slidenum">
              <a:rPr lang="en-GB" altLang="en-US" sz="1200">
                <a:latin typeface="Arial" pitchFamily="34" charset="0"/>
              </a:rPr>
              <a:pPr algn="r" eaLnBrk="1" hangingPunct="1"/>
              <a:t>18</a:t>
            </a:fld>
            <a:endParaRPr lang="en-GB" altLang="en-US" sz="12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903288" y="739775"/>
            <a:ext cx="4929187" cy="3698875"/>
          </a:xfrm>
          <a:ln/>
        </p:spPr>
      </p:sp>
      <p:sp>
        <p:nvSpPr>
          <p:cNvPr id="210947" name="Notes Placeholder 2"/>
          <p:cNvSpPr>
            <a:spLocks noGrp="1"/>
          </p:cNvSpPr>
          <p:nvPr>
            <p:ph type="body" idx="1"/>
          </p:nvPr>
        </p:nvSpPr>
        <p:spPr>
          <a:xfrm>
            <a:off x="673262" y="4687052"/>
            <a:ext cx="5389240" cy="4439368"/>
          </a:xfrm>
          <a:noFill/>
        </p:spPr>
        <p:txBody>
          <a:bodyPr/>
          <a:lstStyle/>
          <a:p>
            <a:pPr eaLnBrk="1" hangingPunct="1">
              <a:spcBef>
                <a:spcPct val="0"/>
              </a:spcBef>
            </a:pPr>
            <a:r>
              <a:rPr lang="en-GB" altLang="en-US" dirty="0" smtClean="0">
                <a:latin typeface="Arial" pitchFamily="34" charset="0"/>
              </a:rPr>
              <a:t>The way requirements are specified can play a key role in influencing markets and service provision. Here’s </a:t>
            </a:r>
            <a:r>
              <a:rPr lang="en-GB" altLang="en-US" baseline="0" dirty="0" smtClean="0">
                <a:latin typeface="Arial" pitchFamily="34" charset="0"/>
              </a:rPr>
              <a:t>a b</a:t>
            </a:r>
            <a:r>
              <a:rPr lang="en-GB" altLang="en-US" dirty="0" smtClean="0">
                <a:latin typeface="Arial" pitchFamily="34" charset="0"/>
              </a:rPr>
              <a:t>rief look at technical versus performance based specifications.</a:t>
            </a:r>
          </a:p>
          <a:p>
            <a:pPr eaLnBrk="1" hangingPunct="1">
              <a:spcBef>
                <a:spcPct val="0"/>
              </a:spcBef>
            </a:pPr>
            <a:endParaRPr lang="en-GB" altLang="en-US" dirty="0" smtClean="0">
              <a:latin typeface="Arial" pitchFamily="34" charset="0"/>
            </a:endParaRPr>
          </a:p>
          <a:p>
            <a:pPr eaLnBrk="1" hangingPunct="1">
              <a:spcBef>
                <a:spcPct val="0"/>
              </a:spcBef>
            </a:pPr>
            <a:r>
              <a:rPr lang="en-GB" altLang="en-US" dirty="0" smtClean="0">
                <a:latin typeface="Arial" pitchFamily="34" charset="0"/>
              </a:rPr>
              <a:t>N.B. u</a:t>
            </a:r>
            <a:r>
              <a:rPr lang="en-GB" altLang="en-US" sz="1200" dirty="0" smtClean="0">
                <a:latin typeface="Arial" pitchFamily="34" charset="0"/>
              </a:rPr>
              <a:t>nder EU law any technical specification must not discriminate against other Member States.</a:t>
            </a:r>
          </a:p>
          <a:p>
            <a:pPr eaLnBrk="1" hangingPunct="1">
              <a:spcBef>
                <a:spcPct val="0"/>
              </a:spcBef>
            </a:pPr>
            <a:endParaRPr lang="en-GB" altLang="en-US" sz="1200" dirty="0" smtClean="0">
              <a:latin typeface="Arial" pitchFamily="34" charset="0"/>
            </a:endParaRPr>
          </a:p>
          <a:p>
            <a:pPr eaLnBrk="1" hangingPunct="1">
              <a:spcBef>
                <a:spcPct val="0"/>
              </a:spcBef>
            </a:pPr>
            <a:r>
              <a:rPr lang="en-GB" altLang="en-US" sz="1200" dirty="0" smtClean="0">
                <a:latin typeface="Arial" pitchFamily="34" charset="0"/>
              </a:rPr>
              <a:t>Pros and cons of technical specifications should be discussed briefly.</a:t>
            </a:r>
          </a:p>
          <a:p>
            <a:pPr eaLnBrk="1" hangingPunct="1">
              <a:spcBef>
                <a:spcPct val="0"/>
              </a:spcBef>
            </a:pPr>
            <a:endParaRPr lang="en-GB" altLang="en-US" sz="1200" dirty="0" smtClean="0">
              <a:latin typeface="Arial" pitchFamily="34" charset="0"/>
              <a:cs typeface="Arial" panose="020B0604020202020204" pitchFamily="34" charset="0"/>
            </a:endParaRPr>
          </a:p>
          <a:p>
            <a:pPr marL="228600" indent="-228600" algn="l">
              <a:spcBef>
                <a:spcPct val="20000"/>
              </a:spcBef>
              <a:buClr>
                <a:schemeClr val="tx1"/>
              </a:buClr>
              <a:buFont typeface="Arial" charset="0"/>
              <a:buChar char="•"/>
              <a:defRPr/>
            </a:pPr>
            <a:r>
              <a:rPr lang="en-US" sz="1200" dirty="0" smtClean="0">
                <a:latin typeface="Arial" panose="020B0604020202020204" pitchFamily="34" charset="0"/>
                <a:cs typeface="Arial" panose="020B0604020202020204" pitchFamily="34" charset="0"/>
              </a:rPr>
              <a:t>Selecting the right suppliers matters</a:t>
            </a:r>
          </a:p>
          <a:p>
            <a:pPr marL="228600" indent="-228600" algn="l">
              <a:spcBef>
                <a:spcPct val="20000"/>
              </a:spcBef>
              <a:buClr>
                <a:schemeClr val="tx1"/>
              </a:buClr>
              <a:buFont typeface="Arial" charset="0"/>
              <a:buChar char="•"/>
              <a:defRPr/>
            </a:pPr>
            <a:endParaRPr lang="en-US" sz="1200" dirty="0" smtClean="0">
              <a:latin typeface="Arial" panose="020B0604020202020204" pitchFamily="34" charset="0"/>
              <a:cs typeface="Arial" panose="020B0604020202020204" pitchFamily="34" charset="0"/>
            </a:endParaRPr>
          </a:p>
          <a:p>
            <a:pPr marL="228600" indent="-228600" algn="l">
              <a:spcBef>
                <a:spcPct val="20000"/>
              </a:spcBef>
              <a:buClr>
                <a:schemeClr val="tx1"/>
              </a:buClr>
              <a:buFont typeface="Arial" charset="0"/>
              <a:buChar char="•"/>
              <a:defRPr/>
            </a:pPr>
            <a:r>
              <a:rPr lang="en-US" sz="1200" dirty="0" smtClean="0">
                <a:latin typeface="Arial" panose="020B0604020202020204" pitchFamily="34" charset="0"/>
                <a:cs typeface="Arial" panose="020B0604020202020204" pitchFamily="34" charset="0"/>
              </a:rPr>
              <a:t>Suppliers control and manage many key impacts</a:t>
            </a:r>
          </a:p>
          <a:p>
            <a:pPr marL="588963" lvl="1" indent="-228600" algn="l">
              <a:spcBef>
                <a:spcPct val="20000"/>
              </a:spcBef>
              <a:buClr>
                <a:schemeClr val="tx1"/>
              </a:buClr>
              <a:buFont typeface="Arial" charset="0"/>
              <a:buChar char="–"/>
              <a:defRPr/>
            </a:pPr>
            <a:r>
              <a:rPr lang="en-US" sz="1200" dirty="0" smtClean="0">
                <a:latin typeface="+mn-lt"/>
              </a:rPr>
              <a:t>Own manufacturing / service processes</a:t>
            </a:r>
          </a:p>
          <a:p>
            <a:pPr marL="588963" lvl="1" indent="-228600" algn="l">
              <a:spcBef>
                <a:spcPct val="20000"/>
              </a:spcBef>
              <a:buClr>
                <a:schemeClr val="tx1"/>
              </a:buClr>
              <a:buFont typeface="Arial" charset="0"/>
              <a:buChar char="–"/>
              <a:defRPr/>
            </a:pPr>
            <a:r>
              <a:rPr lang="en-US" sz="1200" dirty="0" smtClean="0">
                <a:latin typeface="+mn-lt"/>
              </a:rPr>
              <a:t>Their own procurement</a:t>
            </a:r>
          </a:p>
          <a:p>
            <a:pPr eaLnBrk="1" hangingPunct="1">
              <a:spcBef>
                <a:spcPct val="0"/>
              </a:spcBef>
            </a:pPr>
            <a:endParaRPr lang="en-GB" altLang="en-US" sz="1200" dirty="0" smtClean="0">
              <a:solidFill>
                <a:srgbClr val="FF0066"/>
              </a:solidFill>
              <a:latin typeface="Arial" pitchFamily="34" charset="0"/>
            </a:endParaRPr>
          </a:p>
          <a:p>
            <a:pPr eaLnBrk="1" hangingPunct="1">
              <a:spcBef>
                <a:spcPct val="0"/>
              </a:spcBef>
            </a:pPr>
            <a:r>
              <a:rPr lang="en-GB" altLang="en-US" sz="1200" dirty="0" smtClean="0">
                <a:solidFill>
                  <a:srgbClr val="FF0066"/>
                </a:solidFill>
                <a:latin typeface="Arial" pitchFamily="34" charset="0"/>
              </a:rPr>
              <a:t>It is important to select suppliers who are able to address sustainability considerations – particularly where many of the major life cycle impacts are found in the manufacturing and logistics stage of the life cycle.</a:t>
            </a:r>
          </a:p>
          <a:p>
            <a:pPr eaLnBrk="1" hangingPunct="1">
              <a:spcBef>
                <a:spcPct val="0"/>
              </a:spcBef>
            </a:pPr>
            <a:endParaRPr lang="en-GB" altLang="en-US" dirty="0" smtClean="0">
              <a:latin typeface="Arial" pitchFamily="34" charset="0"/>
            </a:endParaRPr>
          </a:p>
          <a:p>
            <a:pPr eaLnBrk="1" hangingPunct="1">
              <a:spcBef>
                <a:spcPct val="0"/>
              </a:spcBef>
            </a:pPr>
            <a:r>
              <a:rPr lang="en-GB" altLang="en-US" dirty="0" smtClean="0">
                <a:latin typeface="Arial" pitchFamily="34" charset="0"/>
              </a:rPr>
              <a:t>Performance based specifications</a:t>
            </a:r>
            <a:r>
              <a:rPr lang="en-GB" altLang="en-US" baseline="0" dirty="0" smtClean="0">
                <a:latin typeface="Arial" pitchFamily="34" charset="0"/>
              </a:rPr>
              <a:t> can encourage innovation from the market and lead to more sustainable outcomes if managed properly - - particularly in long term service contracts.</a:t>
            </a:r>
            <a:endParaRPr lang="en-GB" altLang="en-US" dirty="0" smtClean="0">
              <a:latin typeface="Arial" pitchFamily="34" charset="0"/>
            </a:endParaRPr>
          </a:p>
          <a:p>
            <a:pPr eaLnBrk="1" hangingPunct="1">
              <a:spcBef>
                <a:spcPct val="0"/>
              </a:spcBef>
            </a:pPr>
            <a:endParaRPr lang="en-GB" altLang="en-US" dirty="0" smtClean="0">
              <a:latin typeface="Arial" pitchFamily="34" charset="0"/>
            </a:endParaRPr>
          </a:p>
          <a:p>
            <a:pPr eaLnBrk="1" hangingPunct="1">
              <a:spcBef>
                <a:spcPct val="0"/>
              </a:spcBef>
            </a:pPr>
            <a:endParaRPr lang="en-GB" altLang="en-US" dirty="0" smtClean="0">
              <a:latin typeface="Times New Roman" pitchFamily="18" charset="0"/>
            </a:endParaRPr>
          </a:p>
        </p:txBody>
      </p:sp>
      <p:sp>
        <p:nvSpPr>
          <p:cNvPr id="210948"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156A4DCB-FB3E-4E8A-BFD3-B728162A96E9}" type="slidenum">
              <a:rPr lang="en-GB" altLang="en-US" sz="1200">
                <a:latin typeface="Arial" pitchFamily="34" charset="0"/>
              </a:rPr>
              <a:pPr algn="r" eaLnBrk="1" hangingPunct="1"/>
              <a:t>19</a:t>
            </a:fld>
            <a:endParaRPr lang="en-GB" altLang="en-US" sz="12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7F46DF3-0658-479A-A7E0-5B821C7A7DB1}" type="slidenum">
              <a:rPr lang="en-US" sz="1200">
                <a:solidFill>
                  <a:prstClr val="black"/>
                </a:solidFill>
              </a:rPr>
              <a:pPr eaLnBrk="1" hangingPunct="1"/>
              <a:t>2</a:t>
            </a:fld>
            <a:endParaRPr lang="en-US" sz="1200" dirty="0">
              <a:solidFill>
                <a:prstClr val="black"/>
              </a:solidFill>
            </a:endParaRPr>
          </a:p>
        </p:txBody>
      </p:sp>
      <p:sp>
        <p:nvSpPr>
          <p:cNvPr id="17411" name="Rectangle 2"/>
          <p:cNvSpPr>
            <a:spLocks noGrp="1" noRot="1" noChangeAspect="1" noChangeArrowheads="1" noTextEdit="1"/>
          </p:cNvSpPr>
          <p:nvPr>
            <p:ph type="sldImg"/>
          </p:nvPr>
        </p:nvSpPr>
        <p:spPr>
          <a:xfrm>
            <a:off x="1581150" y="454025"/>
            <a:ext cx="3832225" cy="2874963"/>
          </a:xfrm>
          <a:ln/>
        </p:spPr>
      </p:sp>
      <p:sp>
        <p:nvSpPr>
          <p:cNvPr id="17412" name="Rectangle 3"/>
          <p:cNvSpPr>
            <a:spLocks noGrp="1" noChangeArrowheads="1"/>
          </p:cNvSpPr>
          <p:nvPr>
            <p:ph type="body" idx="1"/>
          </p:nvPr>
        </p:nvSpPr>
        <p:spPr>
          <a:noFill/>
        </p:spPr>
        <p:txBody>
          <a:bodyPr/>
          <a:lstStyle/>
          <a:p>
            <a:pPr>
              <a:defRPr/>
            </a:pPr>
            <a:r>
              <a:rPr lang="en-GB" altLang="en-US" dirty="0" smtClean="0">
                <a:solidFill>
                  <a:srgbClr val="0F2C5C"/>
                </a:solidFill>
              </a:rPr>
              <a:t>WRAP is an independent, not-for-profit company, recognised in the UK and internationally for our expertise in resource efficiency and product sustainability, our leading-edge evidence, our skills and knowledge, and our ability to bring people together to solve problems.</a:t>
            </a:r>
          </a:p>
          <a:p>
            <a:pPr>
              <a:defRPr/>
            </a:pPr>
            <a:endParaRPr lang="en-GB" altLang="en-US" dirty="0" smtClean="0">
              <a:solidFill>
                <a:srgbClr val="0F2C5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We help governments, businesses, individuals and communities reap the benefits of reducing waste, developing sustainable products and using resources in an efficient way.</a:t>
            </a:r>
          </a:p>
          <a:p>
            <a:pPr>
              <a:defRPr/>
            </a:pPr>
            <a:endParaRPr lang="en-GB" altLang="en-US" dirty="0" smtClean="0">
              <a:solidFill>
                <a:srgbClr val="0F2C5C"/>
              </a:solidFill>
            </a:endParaRPr>
          </a:p>
          <a:p>
            <a:pPr>
              <a:defRPr/>
            </a:pPr>
            <a:r>
              <a:rPr lang="en-GB" dirty="0" smtClean="0"/>
              <a:t>Our key drivers are:</a:t>
            </a:r>
          </a:p>
          <a:p>
            <a:pPr lvl="1">
              <a:defRPr/>
            </a:pPr>
            <a:r>
              <a:rPr lang="en-GB" b="1" dirty="0" smtClean="0"/>
              <a:t>Product Sustainability</a:t>
            </a:r>
            <a:r>
              <a:rPr lang="en-GB" dirty="0" smtClean="0"/>
              <a:t> – reinventing how we design, produce and sell</a:t>
            </a:r>
          </a:p>
          <a:p>
            <a:pPr lvl="1">
              <a:defRPr/>
            </a:pPr>
            <a:r>
              <a:rPr lang="en-GB" b="1" dirty="0" smtClean="0"/>
              <a:t>Behaviour Change</a:t>
            </a:r>
            <a:r>
              <a:rPr lang="en-GB" dirty="0" smtClean="0"/>
              <a:t> – rethinking how we buy, use and consume</a:t>
            </a:r>
          </a:p>
          <a:p>
            <a:pPr lvl="1">
              <a:defRPr/>
            </a:pPr>
            <a:r>
              <a:rPr lang="en-GB" b="1" dirty="0" smtClean="0"/>
              <a:t>Waste &amp; Resource management</a:t>
            </a:r>
            <a:r>
              <a:rPr lang="en-GB" dirty="0" smtClean="0"/>
              <a:t> – redefining how we re-use and recycle</a:t>
            </a:r>
          </a:p>
          <a:p>
            <a:pPr eaLnBrk="1" hangingPunct="1"/>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lstStyle/>
          <a:p>
            <a:r>
              <a:rPr lang="en-GB" dirty="0" smtClean="0"/>
              <a:t>Here is one small UK </a:t>
            </a:r>
            <a:r>
              <a:rPr lang="en-GB" dirty="0" err="1" smtClean="0"/>
              <a:t>dexample</a:t>
            </a:r>
            <a:r>
              <a:rPr lang="en-GB" dirty="0" smtClean="0"/>
              <a:t> of a council in London that used </a:t>
            </a:r>
            <a:r>
              <a:rPr lang="en-GB" dirty="0" err="1" smtClean="0"/>
              <a:t>perfrmance</a:t>
            </a:r>
            <a:r>
              <a:rPr lang="en-GB" dirty="0" smtClean="0"/>
              <a:t> based specifications to encourage innovation and get a more sustainable outcome.</a:t>
            </a:r>
          </a:p>
          <a:p>
            <a:endParaRPr lang="en-GB" dirty="0" smtClean="0"/>
          </a:p>
          <a:p>
            <a:r>
              <a:rPr lang="en-GB" dirty="0" smtClean="0"/>
              <a:t>The New </a:t>
            </a:r>
            <a:r>
              <a:rPr lang="en-GB" dirty="0" err="1" smtClean="0"/>
              <a:t>Spitalfields</a:t>
            </a:r>
            <a:r>
              <a:rPr lang="en-GB" dirty="0" smtClean="0"/>
              <a:t> wholesale fruit and veg market in London is a publically run facility. A small business</a:t>
            </a:r>
            <a:r>
              <a:rPr lang="en-GB" baseline="0" dirty="0" smtClean="0"/>
              <a:t> called</a:t>
            </a:r>
            <a:r>
              <a:rPr lang="en-GB" dirty="0" smtClean="0"/>
              <a:t> Rubies in the Rubble have set up a purpose-built kitchen onsite. This means they are ideally situated to intercept any unsold surplus directly, transforming it into chutney as soon as it becomes available at the end of the day. And there’s plenty of it: 700,000 tons of fresh produce passes through this market every year, producing over 200 tons of general waste per week.</a:t>
            </a:r>
          </a:p>
          <a:p>
            <a:endParaRPr lang="en-GB" dirty="0" smtClean="0"/>
          </a:p>
          <a:p>
            <a:r>
              <a:rPr lang="en-GB" dirty="0" smtClean="0"/>
              <a:t>This has created jobs,</a:t>
            </a:r>
            <a:r>
              <a:rPr lang="en-GB" baseline="0" dirty="0" smtClean="0"/>
              <a:t> reduced waste to landfill and the associated carbon footprint. It also ensures that the embodied energy and calories in the original production of the fruit and vegetables is not all lost from farm to fork.</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20</a:t>
            </a:fld>
            <a:endParaRPr lang="en-GB" dirty="0"/>
          </a:p>
        </p:txBody>
      </p:sp>
    </p:spTree>
    <p:extLst>
      <p:ext uri="{BB962C8B-B14F-4D97-AF65-F5344CB8AC3E}">
        <p14:creationId xmlns:p14="http://schemas.microsoft.com/office/powerpoint/2010/main" val="175314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xfrm>
            <a:off x="903288" y="739775"/>
            <a:ext cx="4929187" cy="3698875"/>
          </a:xfrm>
          <a:ln/>
        </p:spPr>
      </p:sp>
      <p:sp>
        <p:nvSpPr>
          <p:cNvPr id="235523" name="Notes Placeholder 2"/>
          <p:cNvSpPr>
            <a:spLocks noGrp="1"/>
          </p:cNvSpPr>
          <p:nvPr>
            <p:ph type="body" idx="1"/>
          </p:nvPr>
        </p:nvSpPr>
        <p:spPr>
          <a:xfrm>
            <a:off x="673262" y="4687052"/>
            <a:ext cx="5389240" cy="4439368"/>
          </a:xfrm>
          <a:noFill/>
        </p:spPr>
        <p:txBody>
          <a:bodyPr/>
          <a:lstStyle/>
          <a:p>
            <a:pPr eaLnBrk="1" hangingPunct="1">
              <a:spcBef>
                <a:spcPct val="0"/>
              </a:spcBef>
            </a:pPr>
            <a:r>
              <a:rPr lang="en-GB" altLang="en-US" dirty="0" smtClean="0">
                <a:solidFill>
                  <a:srgbClr val="FF0066"/>
                </a:solidFill>
                <a:latin typeface="Arial" pitchFamily="34" charset="0"/>
              </a:rPr>
              <a:t>Importance of market intelligence – knowing what the market can deliver in terms of suppliers’ own capabilities – including sustainability.</a:t>
            </a:r>
          </a:p>
          <a:p>
            <a:pPr eaLnBrk="1" hangingPunct="1">
              <a:spcBef>
                <a:spcPct val="0"/>
              </a:spcBef>
            </a:pPr>
            <a:endParaRPr lang="en-GB" altLang="en-US" dirty="0" smtClean="0">
              <a:solidFill>
                <a:srgbClr val="FF0066"/>
              </a:solidFill>
              <a:latin typeface="Arial" pitchFamily="34" charset="0"/>
            </a:endParaRPr>
          </a:p>
          <a:p>
            <a:pPr eaLnBrk="1" hangingPunct="1">
              <a:spcBef>
                <a:spcPct val="0"/>
              </a:spcBef>
            </a:pPr>
            <a:r>
              <a:rPr lang="en-GB" altLang="en-US" dirty="0" smtClean="0">
                <a:solidFill>
                  <a:srgbClr val="FF0066"/>
                </a:solidFill>
                <a:latin typeface="Arial" pitchFamily="34" charset="0"/>
              </a:rPr>
              <a:t>Nature of the marketplace is important – maturity, degree of competition, etc.</a:t>
            </a:r>
          </a:p>
          <a:p>
            <a:pPr eaLnBrk="1" hangingPunct="1">
              <a:spcBef>
                <a:spcPct val="0"/>
              </a:spcBef>
            </a:pPr>
            <a:endParaRPr lang="en-GB" altLang="en-US" dirty="0" smtClean="0">
              <a:solidFill>
                <a:srgbClr val="FF0066"/>
              </a:solidFill>
              <a:latin typeface="Arial" pitchFamily="34" charset="0"/>
            </a:endParaRPr>
          </a:p>
          <a:p>
            <a:pPr eaLnBrk="1" hangingPunct="1">
              <a:spcBef>
                <a:spcPct val="0"/>
              </a:spcBef>
            </a:pPr>
            <a:r>
              <a:rPr lang="en-GB" altLang="en-US" dirty="0" smtClean="0">
                <a:solidFill>
                  <a:srgbClr val="FF0066"/>
                </a:solidFill>
                <a:latin typeface="Arial" pitchFamily="34" charset="0"/>
              </a:rPr>
              <a:t>UK marketplace and Brazilian</a:t>
            </a:r>
            <a:r>
              <a:rPr lang="en-GB" altLang="en-US" baseline="0" dirty="0" smtClean="0">
                <a:solidFill>
                  <a:srgbClr val="FF0066"/>
                </a:solidFill>
                <a:latin typeface="Arial" pitchFamily="34" charset="0"/>
              </a:rPr>
              <a:t> marketplace are very different but the principles of understanding local national and international markets are the same </a:t>
            </a:r>
            <a:endParaRPr lang="en-GB" altLang="en-US" dirty="0" smtClean="0">
              <a:solidFill>
                <a:srgbClr val="FF0066"/>
              </a:solidFill>
              <a:latin typeface="Arial" pitchFamily="34" charset="0"/>
            </a:endParaRPr>
          </a:p>
          <a:p>
            <a:pPr eaLnBrk="1" hangingPunct="1">
              <a:spcBef>
                <a:spcPct val="0"/>
              </a:spcBef>
            </a:pPr>
            <a:endParaRPr lang="en-GB" altLang="en-US" dirty="0" smtClean="0">
              <a:latin typeface="Times New Roman" pitchFamily="18" charset="0"/>
            </a:endParaRPr>
          </a:p>
        </p:txBody>
      </p:sp>
      <p:sp>
        <p:nvSpPr>
          <p:cNvPr id="235524"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8A238BC6-9FA6-4CE1-94CB-3FDD24123290}" type="slidenum">
              <a:rPr lang="en-GB" altLang="en-US" sz="1200">
                <a:latin typeface="Arial" pitchFamily="34" charset="0"/>
              </a:rPr>
              <a:pPr algn="r" eaLnBrk="1" hangingPunct="1"/>
              <a:t>21</a:t>
            </a:fld>
            <a:endParaRPr lang="en-GB" altLang="en-US" sz="120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xfrm>
            <a:off x="903288" y="739775"/>
            <a:ext cx="4929187" cy="3698875"/>
          </a:xfrm>
          <a:ln/>
        </p:spPr>
      </p:sp>
      <p:sp>
        <p:nvSpPr>
          <p:cNvPr id="239619" name="Notes Placeholder 2"/>
          <p:cNvSpPr>
            <a:spLocks noGrp="1"/>
          </p:cNvSpPr>
          <p:nvPr>
            <p:ph type="body" idx="1"/>
          </p:nvPr>
        </p:nvSpPr>
        <p:spPr>
          <a:xfrm>
            <a:off x="673262" y="4687052"/>
            <a:ext cx="5389240" cy="4439368"/>
          </a:xfrm>
          <a:noFill/>
        </p:spPr>
        <p:txBody>
          <a:bodyPr/>
          <a:lstStyle/>
          <a:p>
            <a:pPr eaLnBrk="1" hangingPunct="1">
              <a:spcBef>
                <a:spcPct val="0"/>
              </a:spcBef>
            </a:pPr>
            <a:r>
              <a:rPr lang="en-GB" altLang="en-US" dirty="0" smtClean="0">
                <a:solidFill>
                  <a:srgbClr val="FF0066"/>
                </a:solidFill>
                <a:latin typeface="Arial" pitchFamily="34" charset="0"/>
              </a:rPr>
              <a:t>The selection model must be finalised before bids are invited.</a:t>
            </a:r>
          </a:p>
          <a:p>
            <a:pPr eaLnBrk="1" hangingPunct="1">
              <a:spcBef>
                <a:spcPct val="0"/>
              </a:spcBef>
            </a:pPr>
            <a:r>
              <a:rPr lang="en-GB" altLang="en-US" dirty="0" smtClean="0">
                <a:solidFill>
                  <a:srgbClr val="FF0066"/>
                </a:solidFill>
                <a:latin typeface="Arial" pitchFamily="34" charset="0"/>
              </a:rPr>
              <a:t>Avoid the danger of attempting to score on what is known about bidders, rather than on the information provided.</a:t>
            </a:r>
          </a:p>
          <a:p>
            <a:pPr eaLnBrk="1" hangingPunct="1">
              <a:spcBef>
                <a:spcPct val="0"/>
              </a:spcBef>
            </a:pPr>
            <a:endParaRPr lang="en-GB" altLang="en-US" dirty="0" smtClean="0">
              <a:solidFill>
                <a:srgbClr val="FF0066"/>
              </a:solidFill>
              <a:latin typeface="Arial" pitchFamily="34" charset="0"/>
            </a:endParaRPr>
          </a:p>
          <a:p>
            <a:pPr eaLnBrk="1" hangingPunct="1">
              <a:spcBef>
                <a:spcPct val="0"/>
              </a:spcBef>
            </a:pPr>
            <a:r>
              <a:rPr lang="en-GB" altLang="en-US" dirty="0" smtClean="0">
                <a:latin typeface="Arial" pitchFamily="34" charset="0"/>
              </a:rPr>
              <a:t>Scoring system must be made known to bidders in the ITT </a:t>
            </a:r>
            <a:r>
              <a:rPr lang="en-US" altLang="en-US" dirty="0" smtClean="0">
                <a:latin typeface="Times New Roman" pitchFamily="18" charset="0"/>
              </a:rPr>
              <a:t>(or PQQ – pre-qualification questionnaire)</a:t>
            </a:r>
            <a:r>
              <a:rPr lang="en-GB" altLang="en-US" dirty="0" smtClean="0">
                <a:latin typeface="Arial" pitchFamily="34" charset="0"/>
              </a:rPr>
              <a:t>.  </a:t>
            </a:r>
          </a:p>
          <a:p>
            <a:pPr eaLnBrk="1" hangingPunct="1">
              <a:spcBef>
                <a:spcPct val="0"/>
              </a:spcBef>
            </a:pPr>
            <a:r>
              <a:rPr lang="en-GB" altLang="en-US" dirty="0" smtClean="0">
                <a:latin typeface="Arial" pitchFamily="34" charset="0"/>
              </a:rPr>
              <a:t>Participants should be asked to describe the composition of their evaluation teams.  </a:t>
            </a:r>
          </a:p>
          <a:p>
            <a:pPr eaLnBrk="1" hangingPunct="1">
              <a:spcBef>
                <a:spcPct val="0"/>
              </a:spcBef>
            </a:pPr>
            <a:endParaRPr lang="en-GB" altLang="en-US" dirty="0" smtClean="0">
              <a:solidFill>
                <a:srgbClr val="FF0066"/>
              </a:solidFill>
              <a:latin typeface="Arial" pitchFamily="34" charset="0"/>
            </a:endParaRPr>
          </a:p>
          <a:p>
            <a:pPr eaLnBrk="1" hangingPunct="1">
              <a:spcBef>
                <a:spcPct val="0"/>
              </a:spcBef>
            </a:pPr>
            <a:endParaRPr lang="en-GB" altLang="en-US" dirty="0" smtClean="0">
              <a:latin typeface="Times New Roman" pitchFamily="18" charset="0"/>
            </a:endParaRPr>
          </a:p>
        </p:txBody>
      </p:sp>
      <p:sp>
        <p:nvSpPr>
          <p:cNvPr id="239620"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4B4A0112-5523-474D-9E49-009973368D53}" type="slidenum">
              <a:rPr lang="en-GB" altLang="en-US" sz="1200">
                <a:latin typeface="Arial" pitchFamily="34" charset="0"/>
              </a:rPr>
              <a:pPr algn="r" eaLnBrk="1" hangingPunct="1"/>
              <a:t>22</a:t>
            </a:fld>
            <a:endParaRPr lang="en-GB" altLang="en-US" sz="120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xfrm>
            <a:off x="903288" y="739775"/>
            <a:ext cx="4929187" cy="3698875"/>
          </a:xfrm>
          <a:ln/>
        </p:spPr>
      </p:sp>
      <p:sp>
        <p:nvSpPr>
          <p:cNvPr id="297987" name="Notes Placeholder 2"/>
          <p:cNvSpPr>
            <a:spLocks noGrp="1"/>
          </p:cNvSpPr>
          <p:nvPr>
            <p:ph type="body" idx="1"/>
          </p:nvPr>
        </p:nvSpPr>
        <p:spPr>
          <a:xfrm>
            <a:off x="673262" y="4687052"/>
            <a:ext cx="5389240" cy="4439368"/>
          </a:xfrm>
          <a:noFill/>
        </p:spPr>
        <p:txBody>
          <a:bodyPr/>
          <a:lstStyle/>
          <a:p>
            <a:pPr eaLnBrk="1" hangingPunct="1">
              <a:spcBef>
                <a:spcPct val="0"/>
              </a:spcBef>
            </a:pPr>
            <a:r>
              <a:rPr lang="en-GB" altLang="en-US" dirty="0" smtClean="0">
                <a:latin typeface="Times New Roman" pitchFamily="18" charset="0"/>
              </a:rPr>
              <a:t>We need to recognise</a:t>
            </a:r>
            <a:r>
              <a:rPr lang="en-GB" altLang="en-US" baseline="0" dirty="0" smtClean="0">
                <a:latin typeface="Times New Roman" pitchFamily="18" charset="0"/>
              </a:rPr>
              <a:t> that the market has its own agenda and you will be part of that in some way! So need to manage in a positive way.</a:t>
            </a:r>
            <a:endParaRPr lang="en-GB" altLang="en-US" dirty="0" smtClean="0">
              <a:latin typeface="Times New Roman" pitchFamily="18" charset="0"/>
            </a:endParaRPr>
          </a:p>
          <a:p>
            <a:pPr eaLnBrk="1" hangingPunct="1">
              <a:spcBef>
                <a:spcPct val="0"/>
              </a:spcBef>
            </a:pPr>
            <a:endParaRPr lang="en-GB" altLang="en-US" dirty="0" smtClean="0">
              <a:latin typeface="Times New Roman" pitchFamily="18" charset="0"/>
            </a:endParaRPr>
          </a:p>
          <a:p>
            <a:pPr eaLnBrk="1" hangingPunct="1">
              <a:spcBef>
                <a:spcPct val="0"/>
              </a:spcBef>
            </a:pPr>
            <a:r>
              <a:rPr lang="en-GB" altLang="en-US" dirty="0" smtClean="0">
                <a:latin typeface="Times New Roman" pitchFamily="18" charset="0"/>
              </a:rPr>
              <a:t>An organisation can become more attractive when sustainability objectives are aligned, this is something buyers may not have considered e.g. Reputation of working with a progressive authority especially if they have a high national/regional profile.</a:t>
            </a:r>
          </a:p>
        </p:txBody>
      </p:sp>
      <p:sp>
        <p:nvSpPr>
          <p:cNvPr id="297988"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03A8ADAF-83C0-416C-9595-F1521B532DC4}" type="slidenum">
              <a:rPr lang="en-GB" altLang="en-US" sz="1200">
                <a:latin typeface="Arial" pitchFamily="34" charset="0"/>
              </a:rPr>
              <a:pPr algn="r" eaLnBrk="1" hangingPunct="1"/>
              <a:t>23</a:t>
            </a:fld>
            <a:endParaRPr lang="en-GB" altLang="en-US" sz="120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lstStyle/>
          <a:p>
            <a:r>
              <a:rPr lang="en-GB" dirty="0" smtClean="0"/>
              <a:t>Through WRAP’s voluntary clothing commitment (SCAP), one of the members decided to reconsider how they procured staff uniforms.</a:t>
            </a:r>
            <a:r>
              <a:rPr lang="en-GB" baseline="0" dirty="0" smtClean="0"/>
              <a:t>  Typically each site was responsible for the procurement of their own uniforms, maintaining stock levels, issuing and receiving back uniforms. Through rethinking the need, they identified a number of procurement options and through evaluating each one it was proposed that uniforms should be leased or rented from the provider – as opposed to outright purchase - but they then took this one step further and identified that procuring a managed service would deliver further economic, environmental and social benefits.</a:t>
            </a:r>
          </a:p>
          <a:p>
            <a:endParaRPr lang="en-GB" baseline="0" dirty="0" smtClean="0"/>
          </a:p>
          <a:p>
            <a:r>
              <a:rPr lang="en-GB" baseline="0" dirty="0" smtClean="0"/>
              <a:t>WRAP developed a costing model which was used to demonstrate to the Board and also potential bidders that moving to a managed service would not only create cost savings for the organisation, but be a financially attractive proposition for perspective tenders.  This formed part of the due diligence phase of the procurement and following agreement, was approved by the board.</a:t>
            </a:r>
          </a:p>
          <a:p>
            <a:endParaRPr lang="en-GB" baseline="0" dirty="0" smtClean="0"/>
          </a:p>
          <a:p>
            <a:r>
              <a:rPr lang="en-GB" baseline="0" dirty="0" smtClean="0"/>
              <a:t>This example demonstrates that re-thinking the need enabled the organisation to stop what it had always done, analyse the procurement opportunities and based on their influence over the market, propose and now proceed with an alternative business model which will deliver sustainability savings:-</a:t>
            </a:r>
          </a:p>
          <a:p>
            <a:endParaRPr lang="en-GB" baseline="0" dirty="0" smtClean="0"/>
          </a:p>
          <a:p>
            <a:r>
              <a:rPr lang="en-GB" b="1" baseline="0" dirty="0" smtClean="0"/>
              <a:t>Cost savings</a:t>
            </a:r>
            <a:r>
              <a:rPr lang="en-GB" baseline="0" dirty="0" smtClean="0"/>
              <a:t> – through collaborative procurement across all sites, the initial upfront saving from procuring to leasing and on-going cost savings per item purchased.</a:t>
            </a:r>
          </a:p>
          <a:p>
            <a:r>
              <a:rPr lang="en-GB" b="1" baseline="0" dirty="0" smtClean="0"/>
              <a:t>Environmental</a:t>
            </a:r>
            <a:r>
              <a:rPr lang="en-GB" baseline="0" dirty="0" smtClean="0"/>
              <a:t> – vehicle movements will be reduced and old uniform will be returned for re-use and / or repair.</a:t>
            </a:r>
          </a:p>
          <a:p>
            <a:r>
              <a:rPr lang="en-GB" b="1" baseline="0" dirty="0" smtClean="0"/>
              <a:t>Social</a:t>
            </a:r>
            <a:r>
              <a:rPr lang="en-GB" baseline="0" dirty="0" smtClean="0"/>
              <a:t> – employment opportunities through the award of contract to the service provider, </a:t>
            </a:r>
            <a:r>
              <a:rPr lang="en-GB" baseline="0" dirty="0" err="1" smtClean="0"/>
              <a:t>free’s</a:t>
            </a:r>
            <a:r>
              <a:rPr lang="en-GB" baseline="0" dirty="0" smtClean="0"/>
              <a:t> up organisations resource to spend time on other, perhaps more deserving activities.</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t>24</a:t>
            </a:fld>
            <a:endParaRPr lang="en-GB"/>
          </a:p>
        </p:txBody>
      </p:sp>
    </p:spTree>
    <p:extLst>
      <p:ext uri="{BB962C8B-B14F-4D97-AF65-F5344CB8AC3E}">
        <p14:creationId xmlns:p14="http://schemas.microsoft.com/office/powerpoint/2010/main" val="330417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43313-2809-44B9-B8C2-017BAC8DC1F7}" type="slidenum">
              <a:rPr lang="en-GB" smtClean="0"/>
              <a:pPr/>
              <a:t>25</a:t>
            </a:fld>
            <a:endParaRPr lang="en-GB" dirty="0"/>
          </a:p>
        </p:txBody>
      </p:sp>
    </p:spTree>
    <p:extLst>
      <p:ext uri="{BB962C8B-B14F-4D97-AF65-F5344CB8AC3E}">
        <p14:creationId xmlns:p14="http://schemas.microsoft.com/office/powerpoint/2010/main" val="2130956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xfrm>
            <a:off x="903288" y="739775"/>
            <a:ext cx="4929187" cy="3698875"/>
          </a:xfrm>
          <a:ln/>
        </p:spPr>
      </p:sp>
      <p:sp>
        <p:nvSpPr>
          <p:cNvPr id="314371" name="Notes Placeholder 2"/>
          <p:cNvSpPr>
            <a:spLocks noGrp="1"/>
          </p:cNvSpPr>
          <p:nvPr>
            <p:ph type="body" idx="1"/>
          </p:nvPr>
        </p:nvSpPr>
        <p:spPr>
          <a:xfrm>
            <a:off x="673262" y="4687052"/>
            <a:ext cx="5389240" cy="4439368"/>
          </a:xfrm>
          <a:noFill/>
        </p:spPr>
        <p:txBody>
          <a:bodyPr/>
          <a:lstStyle/>
          <a:p>
            <a:pPr eaLnBrk="1" hangingPunct="1">
              <a:spcBef>
                <a:spcPct val="0"/>
              </a:spcBef>
            </a:pPr>
            <a:r>
              <a:rPr lang="en-GB" altLang="en-US" dirty="0" smtClean="0">
                <a:latin typeface="Times New Roman" pitchFamily="18" charset="0"/>
              </a:rPr>
              <a:t>Engaging with the market is an important part of stakeholder management as</a:t>
            </a:r>
            <a:r>
              <a:rPr lang="en-GB" altLang="en-US" baseline="0" dirty="0" smtClean="0">
                <a:latin typeface="Times New Roman" pitchFamily="18" charset="0"/>
              </a:rPr>
              <a:t> my presentation has shown. However,  the slide shows there are other stakeholders to consider</a:t>
            </a:r>
            <a:r>
              <a:rPr lang="en-GB" altLang="en-US" dirty="0" smtClean="0">
                <a:latin typeface="Times New Roman" pitchFamily="18" charset="0"/>
              </a:rPr>
              <a:t> - Is this everyone? </a:t>
            </a:r>
          </a:p>
          <a:p>
            <a:pPr eaLnBrk="1" hangingPunct="1">
              <a:spcBef>
                <a:spcPct val="0"/>
              </a:spcBef>
            </a:pPr>
            <a:endParaRPr lang="en-GB" altLang="en-US" dirty="0" smtClean="0">
              <a:latin typeface="Times New Roman" pitchFamily="18" charset="0"/>
            </a:endParaRPr>
          </a:p>
          <a:p>
            <a:pPr eaLnBrk="1" hangingPunct="1">
              <a:spcBef>
                <a:spcPct val="0"/>
              </a:spcBef>
            </a:pPr>
            <a:r>
              <a:rPr lang="en-GB" altLang="en-US" dirty="0" smtClean="0">
                <a:latin typeface="Times New Roman" pitchFamily="18" charset="0"/>
              </a:rPr>
              <a:t>Remember that procurement and commissioning are part of ‘big picture’ procurement  and we therefore need to ensure that procurement  people not just understand this but they also make it happen in practice and see the results of their actions. They are also a </a:t>
            </a:r>
            <a:r>
              <a:rPr lang="en-GB" altLang="en-US" smtClean="0">
                <a:latin typeface="Times New Roman" pitchFamily="18" charset="0"/>
              </a:rPr>
              <a:t>critical stakeholder!</a:t>
            </a:r>
            <a:endParaRPr lang="en-GB" altLang="en-US" dirty="0" smtClean="0">
              <a:latin typeface="Times New Roman" pitchFamily="18" charset="0"/>
            </a:endParaRPr>
          </a:p>
          <a:p>
            <a:pPr eaLnBrk="1" hangingPunct="1">
              <a:spcBef>
                <a:spcPct val="0"/>
              </a:spcBef>
            </a:pPr>
            <a:endParaRPr lang="en-GB" altLang="en-US" dirty="0" smtClean="0">
              <a:latin typeface="Times New Roman" pitchFamily="18" charset="0"/>
            </a:endParaRPr>
          </a:p>
          <a:p>
            <a:pPr eaLnBrk="1" hangingPunct="1">
              <a:spcBef>
                <a:spcPct val="0"/>
              </a:spcBef>
            </a:pPr>
            <a:r>
              <a:rPr lang="en-GB" altLang="en-US" dirty="0" smtClean="0">
                <a:latin typeface="Times New Roman" pitchFamily="18" charset="0"/>
              </a:rPr>
              <a:t>So</a:t>
            </a:r>
            <a:r>
              <a:rPr lang="en-GB" altLang="en-US" baseline="0" dirty="0" smtClean="0">
                <a:latin typeface="Times New Roman" pitchFamily="18" charset="0"/>
              </a:rPr>
              <a:t> I leave you with a question for your authority, organisation, department or budget - w</a:t>
            </a:r>
            <a:r>
              <a:rPr lang="en-GB" altLang="en-US" dirty="0" smtClean="0">
                <a:latin typeface="Times New Roman" pitchFamily="18" charset="0"/>
              </a:rPr>
              <a:t>hat needs to happen to make the delivery of SP easier and more effective and in order to realise the benefits?</a:t>
            </a:r>
          </a:p>
          <a:p>
            <a:pPr eaLnBrk="1" hangingPunct="1">
              <a:spcBef>
                <a:spcPct val="0"/>
              </a:spcBef>
            </a:pPr>
            <a:endParaRPr lang="en-GB" altLang="en-US" dirty="0" smtClean="0">
              <a:latin typeface="Times New Roman" pitchFamily="18" charset="0"/>
            </a:endParaRPr>
          </a:p>
          <a:p>
            <a:pPr eaLnBrk="1" hangingPunct="1">
              <a:spcBef>
                <a:spcPct val="0"/>
              </a:spcBef>
            </a:pPr>
            <a:r>
              <a:rPr lang="en-GB" altLang="en-US" dirty="0" smtClean="0">
                <a:latin typeface="Times New Roman" pitchFamily="18" charset="0"/>
              </a:rPr>
              <a:t>Here are some links while you think………………………………….</a:t>
            </a:r>
          </a:p>
        </p:txBody>
      </p:sp>
      <p:sp>
        <p:nvSpPr>
          <p:cNvPr id="314372"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4EE265D9-2528-4439-AA95-C8696C5F6093}" type="slidenum">
              <a:rPr lang="en-GB" altLang="en-US" sz="1200">
                <a:latin typeface="Arial" pitchFamily="34" charset="0"/>
              </a:rPr>
              <a:pPr algn="r" eaLnBrk="1" hangingPunct="1"/>
              <a:t>26</a:t>
            </a:fld>
            <a:endParaRPr lang="en-GB" altLang="en-US" sz="120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Over the past 18 months WRAP has worked with public sector clients in the UK to deliver cost and resource efficiency savings through the procurement of service contracts to the value of ~£5.3bn.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To date this support has resulted in WRAP influencing ~70 contracts, including catering, maintenance, furniture, and Total service contracts.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The estimated impact (based on data for those supported) over the life of the contracts will be ~125,000 tonnes of waste prevented with total savings in the order of £39 million.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27</a:t>
            </a:fld>
            <a:endParaRPr lang="en-GB" dirty="0"/>
          </a:p>
        </p:txBody>
      </p:sp>
    </p:spTree>
    <p:extLst>
      <p:ext uri="{BB962C8B-B14F-4D97-AF65-F5344CB8AC3E}">
        <p14:creationId xmlns:p14="http://schemas.microsoft.com/office/powerpoint/2010/main" val="320424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581150" y="454025"/>
            <a:ext cx="3832225" cy="2874963"/>
          </a:xfrm>
          <a:ln/>
        </p:spPr>
      </p:sp>
      <p:sp>
        <p:nvSpPr>
          <p:cNvPr id="38915"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PT" sz="1200" dirty="0" smtClean="0"/>
              <a:t>Obrigado pela atenção....... Thankyou for listening</a:t>
            </a:r>
            <a:r>
              <a:rPr lang="en-GB" sz="1200" dirty="0" smtClean="0">
                <a:solidFill>
                  <a:srgbClr val="DAE14F"/>
                </a:solidFill>
              </a:rPr>
              <a:t/>
            </a:r>
            <a:br>
              <a:rPr lang="en-GB" sz="1200" dirty="0" smtClean="0">
                <a:solidFill>
                  <a:srgbClr val="DAE14F"/>
                </a:solidFill>
              </a:rPr>
            </a:b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latin typeface="Times New Roman" pitchFamily="18" charset="0"/>
            </a:endParaRPr>
          </a:p>
        </p:txBody>
      </p:sp>
      <p:sp>
        <p:nvSpPr>
          <p:cNvPr id="22532" name="Slide Number Placeholder 3"/>
          <p:cNvSpPr>
            <a:spLocks noGrp="1"/>
          </p:cNvSpPr>
          <p:nvPr>
            <p:ph type="sldNum" sz="quarter" idx="5"/>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fld id="{85B4F4B7-BC0D-4C52-8C97-60ABA647F338}" type="slidenum">
              <a:rPr lang="en-GB" sz="1200" smtClean="0"/>
              <a:pPr eaLnBrk="1" hangingPunct="1">
                <a:defRPr/>
              </a:pPr>
              <a:t>28</a:t>
            </a:fld>
            <a:endParaRPr lang="en-GB"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normAutofit/>
          </a:bodyPr>
          <a:lstStyle/>
          <a:p>
            <a:pPr>
              <a:defRPr/>
            </a:pPr>
            <a:r>
              <a:rPr lang="en-GB" sz="1200" dirty="0" smtClean="0">
                <a:solidFill>
                  <a:srgbClr val="1A325C"/>
                </a:solidFill>
                <a:cs typeface="Calibri" pitchFamily="34" charset="0"/>
              </a:rPr>
              <a:t>Public sector bodies have clearly defined goals to reduce greenhouse gases.</a:t>
            </a:r>
            <a:r>
              <a:rPr lang="en-GB" sz="1200" baseline="0" dirty="0" smtClean="0">
                <a:solidFill>
                  <a:srgbClr val="1A325C"/>
                </a:solidFill>
                <a:cs typeface="Calibri" pitchFamily="34" charset="0"/>
              </a:rPr>
              <a:t> Leadership in public procurement also means</a:t>
            </a:r>
            <a:r>
              <a:rPr lang="en-GB" sz="1200" dirty="0" smtClean="0">
                <a:solidFill>
                  <a:srgbClr val="1A325C"/>
                </a:solidFill>
                <a:cs typeface="Calibri" pitchFamily="34" charset="0"/>
              </a:rPr>
              <a:t> going beyond basic supplier compliance schemes. Leading organisations are already considering sustainability as an important strategic lever in place of traditionally cost focussed supply chain thinking, e.g. by</a:t>
            </a:r>
            <a:r>
              <a:rPr lang="en-GB" sz="1200" baseline="0" dirty="0" smtClean="0">
                <a:solidFill>
                  <a:srgbClr val="1A325C"/>
                </a:solidFill>
                <a:cs typeface="Calibri" pitchFamily="34" charset="0"/>
              </a:rPr>
              <a:t> implementing circular economy principles</a:t>
            </a:r>
            <a:r>
              <a:rPr lang="en-GB" sz="1200" dirty="0" smtClean="0">
                <a:solidFill>
                  <a:srgbClr val="1A325C"/>
                </a:solidFill>
                <a:cs typeface="Calibri" pitchFamily="34" charset="0"/>
              </a:rPr>
              <a:t>.   </a:t>
            </a:r>
          </a:p>
          <a:p>
            <a:pPr>
              <a:defRPr/>
            </a:pPr>
            <a:endParaRPr lang="en-GB" sz="1200" dirty="0" smtClean="0">
              <a:solidFill>
                <a:srgbClr val="1A325C"/>
              </a:solidFill>
              <a:cs typeface="Calibri" pitchFamily="34" charset="0"/>
            </a:endParaRPr>
          </a:p>
          <a:p>
            <a:pPr>
              <a:defRPr/>
            </a:pPr>
            <a:r>
              <a:rPr lang="en-GB" sz="1200" dirty="0" smtClean="0"/>
              <a:t>A circular economy provides</a:t>
            </a:r>
            <a:r>
              <a:rPr lang="en-GB" sz="1200" baseline="0" dirty="0" smtClean="0"/>
              <a:t> </a:t>
            </a:r>
            <a:r>
              <a:rPr lang="en-GB" sz="1200" dirty="0" smtClean="0"/>
              <a:t>an alternative to the traditional linear economy (make, use, dispose) in which we keep resources in use for as long as possible, extract the maximum value from them whilst in use, then recover and regenerate products and materials at the end of each service life. This increases resilience for both customers</a:t>
            </a:r>
            <a:r>
              <a:rPr lang="en-GB" sz="1200" baseline="0" dirty="0" smtClean="0"/>
              <a:t> and suppliers and additionally contributes measurably to reduced environmental impact from procurement. </a:t>
            </a:r>
            <a:endParaRPr lang="en-GB" sz="1200" dirty="0" smtClean="0">
              <a:solidFill>
                <a:srgbClr val="1A325C"/>
              </a:solidFill>
              <a:cs typeface="Calibri" pitchFamily="34" charset="0"/>
            </a:endParaRPr>
          </a:p>
          <a:p>
            <a:pPr>
              <a:defRPr/>
            </a:pPr>
            <a:endParaRPr lang="en-GB" sz="1200" dirty="0" smtClean="0">
              <a:solidFill>
                <a:srgbClr val="1A325C"/>
              </a:solidFill>
              <a:cs typeface="Calibri" pitchFamily="34" charset="0"/>
            </a:endParaRPr>
          </a:p>
          <a:p>
            <a:pPr>
              <a:defRPr/>
            </a:pPr>
            <a:r>
              <a:rPr lang="en-GB" sz="1200" dirty="0" smtClean="0">
                <a:solidFill>
                  <a:srgbClr val="1A325C"/>
                </a:solidFill>
                <a:cs typeface="Calibri" pitchFamily="34" charset="0"/>
              </a:rPr>
              <a:t>This is driven by various factors and has multiple benefits as the slide shows:</a:t>
            </a:r>
          </a:p>
          <a:p>
            <a:pPr>
              <a:defRPr/>
            </a:pPr>
            <a:endParaRPr lang="en-GB" sz="1200" dirty="0" smtClean="0">
              <a:solidFill>
                <a:srgbClr val="1A325C"/>
              </a:solidFill>
              <a:cs typeface="Calibri" pitchFamily="34" charset="0"/>
            </a:endParaRPr>
          </a:p>
          <a:p>
            <a:pPr>
              <a:defRPr/>
            </a:pPr>
            <a:r>
              <a:rPr lang="en-GB" sz="1200" dirty="0" smtClean="0">
                <a:solidFill>
                  <a:srgbClr val="1A325C"/>
                </a:solidFill>
                <a:cs typeface="Calibri" pitchFamily="34" charset="0"/>
              </a:rPr>
              <a:t>These factors will apply to different degrees in public (and private) sector procurement.</a:t>
            </a:r>
            <a:r>
              <a:rPr lang="en-GB" sz="1200" baseline="0" dirty="0" smtClean="0">
                <a:solidFill>
                  <a:srgbClr val="1A325C"/>
                </a:solidFill>
                <a:cs typeface="Calibri" pitchFamily="34" charset="0"/>
              </a:rPr>
              <a:t> </a:t>
            </a:r>
            <a:r>
              <a:rPr lang="en-GB" sz="1200" dirty="0" smtClean="0">
                <a:solidFill>
                  <a:srgbClr val="1A325C"/>
                </a:solidFill>
                <a:cs typeface="Calibri" pitchFamily="34" charset="0"/>
              </a:rPr>
              <a:t>Procurements adopting closed loop or more closed loop supply chains are better positioned to deal</a:t>
            </a:r>
            <a:r>
              <a:rPr lang="en-GB" sz="1200" baseline="0" dirty="0" smtClean="0">
                <a:solidFill>
                  <a:srgbClr val="1A325C"/>
                </a:solidFill>
                <a:cs typeface="Calibri" pitchFamily="34" charset="0"/>
              </a:rPr>
              <a:t> </a:t>
            </a:r>
            <a:r>
              <a:rPr lang="en-GB" sz="1200" dirty="0" smtClean="0">
                <a:solidFill>
                  <a:srgbClr val="1A325C"/>
                </a:solidFill>
                <a:cs typeface="Calibri" pitchFamily="34" charset="0"/>
              </a:rPr>
              <a:t>with these challenges.</a:t>
            </a:r>
          </a:p>
          <a:p>
            <a:endParaRPr lang="en-GB" sz="1200" dirty="0" smtClean="0"/>
          </a:p>
          <a:p>
            <a:r>
              <a:rPr lang="en-GB" sz="1200" dirty="0" smtClean="0"/>
              <a:t>It is important to emphasise that a SP policy</a:t>
            </a:r>
            <a:r>
              <a:rPr lang="en-GB" sz="1200" baseline="0" dirty="0" smtClean="0"/>
              <a:t> or </a:t>
            </a:r>
            <a:r>
              <a:rPr lang="en-GB" sz="1200" dirty="0" smtClean="0"/>
              <a:t>strategy is not a separate document but needs to be part of the overall organisation policy / strategy.</a:t>
            </a:r>
          </a:p>
          <a:p>
            <a:endParaRPr lang="en-GB" sz="1200" dirty="0" smtClean="0"/>
          </a:p>
          <a:p>
            <a:r>
              <a:rPr lang="en-GB" sz="1200" dirty="0" smtClean="0"/>
              <a:t>It </a:t>
            </a:r>
            <a:r>
              <a:rPr lang="en-GB" sz="1200" baseline="0" dirty="0" smtClean="0"/>
              <a:t>also</a:t>
            </a:r>
            <a:r>
              <a:rPr lang="en-GB" sz="1200" dirty="0" smtClean="0"/>
              <a:t> emphasises both the need to regularly review the Policy and Strategy to be relevant to current priorities BUT also the importance of illustrating to the whole organisation how important Procurement can be to assist their organisation in realising its ambitions.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03288" y="739775"/>
            <a:ext cx="4929187" cy="3698875"/>
          </a:xfrm>
          <a:ln/>
        </p:spPr>
      </p:sp>
      <p:sp>
        <p:nvSpPr>
          <p:cNvPr id="58371" name="Notes Placeholder 2"/>
          <p:cNvSpPr>
            <a:spLocks noGrp="1"/>
          </p:cNvSpPr>
          <p:nvPr>
            <p:ph type="body" idx="1"/>
          </p:nvPr>
        </p:nvSpPr>
        <p:spPr>
          <a:xfrm>
            <a:off x="673262" y="4687052"/>
            <a:ext cx="5389240" cy="4439368"/>
          </a:xfrm>
          <a:noFill/>
        </p:spPr>
        <p:txBody>
          <a:bodyPr/>
          <a:lstStyle/>
          <a:p>
            <a:pPr marL="0" marR="0" indent="0" algn="l" defTabSz="914400" rtl="0" eaLnBrk="1" fontAlgn="auto" latinLnBrk="0" hangingPunct="1">
              <a:lnSpc>
                <a:spcPct val="75000"/>
              </a:lnSpc>
              <a:spcBef>
                <a:spcPts val="0"/>
              </a:spcBef>
              <a:spcAft>
                <a:spcPts val="0"/>
              </a:spcAft>
              <a:buClrTx/>
              <a:buSzTx/>
              <a:buFontTx/>
              <a:buNone/>
              <a:tabLst/>
              <a:defRPr/>
            </a:pPr>
            <a:r>
              <a:rPr lang="en-GB" altLang="en-US" sz="1050" b="1" dirty="0" smtClean="0">
                <a:latin typeface="Calibri" panose="020F0502020204030204" pitchFamily="34" charset="0"/>
              </a:rPr>
              <a:t>SP is</a:t>
            </a:r>
            <a:r>
              <a:rPr lang="en-GB" altLang="en-US" sz="1050" b="1" baseline="0" dirty="0" smtClean="0">
                <a:latin typeface="Calibri" panose="020F0502020204030204" pitchFamily="34" charset="0"/>
              </a:rPr>
              <a:t> an integral part of improving quality of services delivered by public bodies and in achieving VFM</a:t>
            </a:r>
          </a:p>
          <a:p>
            <a:pPr marL="0" marR="0" indent="0" algn="l" defTabSz="914400" rtl="0" eaLnBrk="1" fontAlgn="auto" latinLnBrk="0" hangingPunct="1">
              <a:lnSpc>
                <a:spcPct val="75000"/>
              </a:lnSpc>
              <a:spcBef>
                <a:spcPts val="0"/>
              </a:spcBef>
              <a:spcAft>
                <a:spcPts val="0"/>
              </a:spcAft>
              <a:buClrTx/>
              <a:buSzTx/>
              <a:buFontTx/>
              <a:buNone/>
              <a:tabLst/>
              <a:defRPr/>
            </a:pPr>
            <a:endParaRPr lang="en-GB" altLang="en-US" sz="1050" b="1" baseline="0" dirty="0" smtClean="0">
              <a:latin typeface="Calibri" panose="020F0502020204030204" pitchFamily="34" charset="0"/>
            </a:endParaRPr>
          </a:p>
          <a:p>
            <a:pPr marL="0" marR="0" indent="0" algn="l" defTabSz="914400" rtl="0" eaLnBrk="1" fontAlgn="auto" latinLnBrk="0" hangingPunct="1">
              <a:lnSpc>
                <a:spcPct val="75000"/>
              </a:lnSpc>
              <a:spcBef>
                <a:spcPts val="0"/>
              </a:spcBef>
              <a:spcAft>
                <a:spcPts val="0"/>
              </a:spcAft>
              <a:buClrTx/>
              <a:buSzTx/>
              <a:buFontTx/>
              <a:buNone/>
              <a:tabLst/>
              <a:defRPr/>
            </a:pPr>
            <a:r>
              <a:rPr lang="en-GB" altLang="en-US" sz="1050" b="1" dirty="0" smtClean="0">
                <a:latin typeface="Calibri" panose="020F0502020204030204" pitchFamily="34" charset="0"/>
              </a:rPr>
              <a:t>This </a:t>
            </a:r>
            <a:r>
              <a:rPr lang="en-GB" altLang="en-US" sz="1050" b="1" dirty="0">
                <a:latin typeface="Calibri" panose="020F0502020204030204" pitchFamily="34" charset="0"/>
              </a:rPr>
              <a:t>slide simplifies the 7Cs – and the Key Strategic Priorities – Buy Sustainably pointed out here.</a:t>
            </a:r>
          </a:p>
          <a:p>
            <a:pPr eaLnBrk="1" hangingPunct="1">
              <a:lnSpc>
                <a:spcPct val="75000"/>
              </a:lnSpc>
            </a:pPr>
            <a:r>
              <a:rPr lang="en-GB" altLang="en-US" sz="1050" b="1" dirty="0">
                <a:latin typeface="Calibri" panose="020F0502020204030204" pitchFamily="34" charset="0"/>
              </a:rPr>
              <a:t>Procurement is a key means of delivering the Government’s priorities and underpins the achievement of the social economic and environmental benefits that sustainable economic growth demands</a:t>
            </a:r>
            <a:r>
              <a:rPr lang="en-GB" altLang="en-US" sz="1050" b="1" dirty="0" smtClean="0">
                <a:latin typeface="Calibri" panose="020F0502020204030204" pitchFamily="34" charset="0"/>
              </a:rPr>
              <a:t>.</a:t>
            </a:r>
          </a:p>
          <a:p>
            <a:pPr eaLnBrk="1" hangingPunct="1">
              <a:lnSpc>
                <a:spcPct val="75000"/>
              </a:lnSpc>
            </a:pPr>
            <a:endParaRPr lang="en-GB" altLang="en-US" sz="800" b="1" dirty="0">
              <a:latin typeface="Times New Roman" pitchFamily="18" charset="0"/>
            </a:endParaRPr>
          </a:p>
          <a:p>
            <a:pPr eaLnBrk="1" hangingPunct="1">
              <a:lnSpc>
                <a:spcPct val="75000"/>
              </a:lnSpc>
            </a:pPr>
            <a:r>
              <a:rPr lang="en-GB" altLang="en-US" sz="850" b="1" dirty="0">
                <a:latin typeface="Times New Roman" pitchFamily="18" charset="0"/>
              </a:rPr>
              <a:t>Additional info if required:</a:t>
            </a:r>
          </a:p>
          <a:p>
            <a:pPr eaLnBrk="1" hangingPunct="1">
              <a:lnSpc>
                <a:spcPct val="75000"/>
              </a:lnSpc>
            </a:pPr>
            <a:r>
              <a:rPr lang="en-GB" altLang="en-US" sz="850" b="1" dirty="0">
                <a:latin typeface="Times New Roman" pitchFamily="18" charset="0"/>
              </a:rPr>
              <a:t>Capability</a:t>
            </a:r>
            <a:endParaRPr lang="en-GB" altLang="en-US" sz="850" dirty="0">
              <a:latin typeface="Times New Roman" pitchFamily="18" charset="0"/>
            </a:endParaRPr>
          </a:p>
          <a:p>
            <a:pPr eaLnBrk="1" hangingPunct="1">
              <a:lnSpc>
                <a:spcPct val="75000"/>
              </a:lnSpc>
            </a:pPr>
            <a:r>
              <a:rPr lang="en-GB" altLang="en-US" sz="850" dirty="0" smtClean="0">
                <a:latin typeface="Times New Roman" pitchFamily="18" charset="0"/>
              </a:rPr>
              <a:t>We </a:t>
            </a:r>
            <a:r>
              <a:rPr lang="en-GB" altLang="en-US" sz="850" dirty="0">
                <a:latin typeface="Times New Roman" pitchFamily="18" charset="0"/>
              </a:rPr>
              <a:t>want to ensure that procurement activity and decision-making is conducted to the highest possible standard. </a:t>
            </a:r>
          </a:p>
          <a:p>
            <a:pPr eaLnBrk="1" hangingPunct="1">
              <a:lnSpc>
                <a:spcPct val="75000"/>
              </a:lnSpc>
            </a:pPr>
            <a:r>
              <a:rPr lang="en-GB" altLang="en-US" sz="850" dirty="0">
                <a:latin typeface="Times New Roman" pitchFamily="18" charset="0"/>
              </a:rPr>
              <a:t>We want to ensure that effort is not duplicated, that resources are allocated where they will deliver the maximum benefit and that we continue to promote the exchange of best practice across sectors, organisations and individuals. </a:t>
            </a:r>
          </a:p>
          <a:p>
            <a:pPr eaLnBrk="1" hangingPunct="1">
              <a:lnSpc>
                <a:spcPct val="75000"/>
              </a:lnSpc>
            </a:pPr>
            <a:r>
              <a:rPr lang="en-GB" altLang="en-US" sz="850" b="1" dirty="0" smtClean="0">
                <a:latin typeface="Times New Roman" pitchFamily="18" charset="0"/>
              </a:rPr>
              <a:t>Competitiveness</a:t>
            </a:r>
            <a:endParaRPr lang="en-GB" altLang="en-US" sz="850" b="1" dirty="0">
              <a:latin typeface="Times New Roman" pitchFamily="18" charset="0"/>
            </a:endParaRPr>
          </a:p>
          <a:p>
            <a:pPr eaLnBrk="1" hangingPunct="1">
              <a:lnSpc>
                <a:spcPct val="75000"/>
              </a:lnSpc>
            </a:pPr>
            <a:r>
              <a:rPr lang="en-GB" altLang="en-US" sz="850" dirty="0">
                <a:latin typeface="Times New Roman" pitchFamily="18" charset="0"/>
              </a:rPr>
              <a:t>Improved procurement must go hand in hand with improved competitiveness.  We </a:t>
            </a:r>
            <a:r>
              <a:rPr lang="en-GB" altLang="en-US" sz="850" dirty="0" smtClean="0">
                <a:latin typeface="Times New Roman" pitchFamily="18" charset="0"/>
              </a:rPr>
              <a:t>aim to </a:t>
            </a:r>
            <a:r>
              <a:rPr lang="en-GB" altLang="en-US" sz="850" dirty="0">
                <a:latin typeface="Times New Roman" pitchFamily="18" charset="0"/>
              </a:rPr>
              <a:t>develop and nurture our businesses, particularly SMEs, by making it as easy as possible for them to identify contract opportunities and for them to compete for those opportunities. </a:t>
            </a:r>
          </a:p>
          <a:p>
            <a:pPr eaLnBrk="1" hangingPunct="1">
              <a:lnSpc>
                <a:spcPct val="75000"/>
              </a:lnSpc>
            </a:pPr>
            <a:r>
              <a:rPr lang="en-GB" altLang="en-US" sz="850" dirty="0" smtClean="0">
                <a:latin typeface="Times New Roman" pitchFamily="18" charset="0"/>
              </a:rPr>
              <a:t>We </a:t>
            </a:r>
            <a:r>
              <a:rPr lang="en-GB" altLang="en-US" sz="850" dirty="0">
                <a:latin typeface="Times New Roman" pitchFamily="18" charset="0"/>
              </a:rPr>
              <a:t>want procurement to be open to new solutions and new suppliers with new ideas. While we cannot ignore opportunities for savings, we must ensure that local economic interests are protected and must only pursue larger contracts where these are necessary to deliver value for money for the taxpayer. </a:t>
            </a:r>
            <a:endParaRPr lang="en-IN" altLang="en-US" sz="850" dirty="0">
              <a:latin typeface="Times New Roman" pitchFamily="18" charset="0"/>
            </a:endParaRPr>
          </a:p>
          <a:p>
            <a:pPr eaLnBrk="1" hangingPunct="1">
              <a:lnSpc>
                <a:spcPct val="75000"/>
              </a:lnSpc>
            </a:pPr>
            <a:r>
              <a:rPr lang="en-GB" altLang="en-US" sz="850" b="1" dirty="0" smtClean="0">
                <a:latin typeface="Times New Roman" pitchFamily="18" charset="0"/>
              </a:rPr>
              <a:t>Capturing </a:t>
            </a:r>
            <a:r>
              <a:rPr lang="en-GB" altLang="en-US" sz="850" b="1" dirty="0">
                <a:latin typeface="Times New Roman" pitchFamily="18" charset="0"/>
              </a:rPr>
              <a:t>Savings and Benefits</a:t>
            </a:r>
            <a:endParaRPr lang="en-GB" altLang="en-US" sz="850" dirty="0">
              <a:latin typeface="Times New Roman" pitchFamily="18" charset="0"/>
            </a:endParaRPr>
          </a:p>
          <a:p>
            <a:pPr eaLnBrk="1" hangingPunct="1">
              <a:lnSpc>
                <a:spcPct val="75000"/>
              </a:lnSpc>
            </a:pPr>
            <a:r>
              <a:rPr lang="en-GB" altLang="en-US" sz="850" dirty="0" smtClean="0">
                <a:latin typeface="Times New Roman" pitchFamily="18" charset="0"/>
              </a:rPr>
              <a:t>We </a:t>
            </a:r>
            <a:r>
              <a:rPr lang="en-GB" altLang="en-US" sz="850" dirty="0">
                <a:latin typeface="Times New Roman" pitchFamily="18" charset="0"/>
              </a:rPr>
              <a:t>must measure and monitor progress closely to drive continual improvement.</a:t>
            </a:r>
          </a:p>
          <a:p>
            <a:pPr eaLnBrk="1" hangingPunct="1">
              <a:lnSpc>
                <a:spcPct val="75000"/>
              </a:lnSpc>
            </a:pPr>
            <a:r>
              <a:rPr lang="en-GB" altLang="en-US" sz="850" dirty="0">
                <a:latin typeface="Times New Roman" pitchFamily="18" charset="0"/>
              </a:rPr>
              <a:t>This will be demonstrated by measuring and monitoring progress closely to drive continual improvement.</a:t>
            </a:r>
          </a:p>
          <a:p>
            <a:pPr eaLnBrk="1" hangingPunct="1">
              <a:lnSpc>
                <a:spcPct val="75000"/>
              </a:lnSpc>
            </a:pPr>
            <a:r>
              <a:rPr lang="en-GB" altLang="en-US" sz="850" b="1" dirty="0">
                <a:latin typeface="Times New Roman" pitchFamily="18" charset="0"/>
              </a:rPr>
              <a:t>Coverage</a:t>
            </a:r>
            <a:endParaRPr lang="en-GB" altLang="en-US" sz="850" dirty="0">
              <a:latin typeface="Times New Roman" pitchFamily="18" charset="0"/>
            </a:endParaRPr>
          </a:p>
          <a:p>
            <a:pPr eaLnBrk="1" hangingPunct="1">
              <a:lnSpc>
                <a:spcPct val="75000"/>
              </a:lnSpc>
            </a:pPr>
            <a:r>
              <a:rPr lang="en-GB" altLang="en-US" sz="850" dirty="0">
                <a:latin typeface="Times New Roman" pitchFamily="18" charset="0"/>
              </a:rPr>
              <a:t>We need to ensure that procurement reform has the widest possible coverage, in terms of organisations and forms of procurement and that key areas such as construction participate fully in improvement initiatives.</a:t>
            </a:r>
          </a:p>
          <a:p>
            <a:pPr eaLnBrk="1" hangingPunct="1">
              <a:lnSpc>
                <a:spcPct val="75000"/>
              </a:lnSpc>
            </a:pPr>
            <a:r>
              <a:rPr lang="en-GB" altLang="en-US" sz="850" b="1" dirty="0" smtClean="0">
                <a:latin typeface="Times New Roman" pitchFamily="18" charset="0"/>
              </a:rPr>
              <a:t>Collaboration</a:t>
            </a:r>
            <a:endParaRPr lang="en-GB" altLang="en-US" sz="850" dirty="0">
              <a:latin typeface="Times New Roman" pitchFamily="18" charset="0"/>
            </a:endParaRPr>
          </a:p>
          <a:p>
            <a:pPr eaLnBrk="1" hangingPunct="1">
              <a:lnSpc>
                <a:spcPct val="75000"/>
              </a:lnSpc>
            </a:pPr>
            <a:r>
              <a:rPr lang="en-GB" altLang="en-US" sz="850" dirty="0">
                <a:latin typeface="Times New Roman" pitchFamily="18" charset="0"/>
              </a:rPr>
              <a:t>We must ensure that effort is not duplicated, that best practice is shared and we learn from each other.  We also need to ensure that regional and local opportunities for collaboration are not overlooked, especially in relation to local economic issues and support for smaller public bodies</a:t>
            </a:r>
            <a:endParaRPr lang="en-GB" altLang="en-US" sz="850" b="1" dirty="0">
              <a:latin typeface="Times New Roman" pitchFamily="18" charset="0"/>
            </a:endParaRPr>
          </a:p>
          <a:p>
            <a:pPr eaLnBrk="1" hangingPunct="1">
              <a:lnSpc>
                <a:spcPct val="75000"/>
              </a:lnSpc>
            </a:pPr>
            <a:r>
              <a:rPr lang="en-GB" altLang="en-US" sz="850" dirty="0">
                <a:latin typeface="Times New Roman" pitchFamily="18" charset="0"/>
              </a:rPr>
              <a:t>The public sector is working collaboratively, ensuring that effort is not duplicated, that </a:t>
            </a:r>
            <a:r>
              <a:rPr lang="en-GB" altLang="en-US" sz="850" dirty="0" smtClean="0">
                <a:latin typeface="Times New Roman" pitchFamily="18" charset="0"/>
              </a:rPr>
              <a:t>we </a:t>
            </a:r>
            <a:r>
              <a:rPr lang="en-GB" altLang="en-US" sz="850" dirty="0">
                <a:latin typeface="Times New Roman" pitchFamily="18" charset="0"/>
              </a:rPr>
              <a:t>learn from each other.</a:t>
            </a:r>
          </a:p>
          <a:p>
            <a:pPr eaLnBrk="1" hangingPunct="1">
              <a:lnSpc>
                <a:spcPct val="75000"/>
              </a:lnSpc>
            </a:pPr>
            <a:r>
              <a:rPr lang="en-GB" altLang="en-US" sz="850" b="1" dirty="0" smtClean="0">
                <a:latin typeface="Times New Roman" pitchFamily="18" charset="0"/>
              </a:rPr>
              <a:t>Corporate </a:t>
            </a:r>
            <a:r>
              <a:rPr lang="en-GB" altLang="en-US" sz="850" b="1" dirty="0">
                <a:latin typeface="Times New Roman" pitchFamily="18" charset="0"/>
              </a:rPr>
              <a:t>Social Responsibility</a:t>
            </a:r>
            <a:endParaRPr lang="en-GB" altLang="en-US" sz="850" dirty="0">
              <a:latin typeface="Times New Roman" pitchFamily="18" charset="0"/>
            </a:endParaRPr>
          </a:p>
          <a:p>
            <a:pPr eaLnBrk="1" hangingPunct="1">
              <a:lnSpc>
                <a:spcPct val="75000"/>
              </a:lnSpc>
            </a:pPr>
            <a:r>
              <a:rPr lang="en-GB" altLang="en-US" sz="850" dirty="0">
                <a:latin typeface="Times New Roman" pitchFamily="18" charset="0"/>
              </a:rPr>
              <a:t>We must ensure that procurement activity and the behaviour of those awarded public contracts conforms to the highest possible ethical standards and contributes fully towards combating climate change.</a:t>
            </a:r>
          </a:p>
          <a:p>
            <a:pPr eaLnBrk="1" hangingPunct="1">
              <a:lnSpc>
                <a:spcPct val="75000"/>
              </a:lnSpc>
            </a:pPr>
            <a:r>
              <a:rPr lang="en-GB" altLang="en-US" sz="850" b="1" dirty="0" smtClean="0">
                <a:latin typeface="Times New Roman" pitchFamily="18" charset="0"/>
              </a:rPr>
              <a:t>Communications</a:t>
            </a:r>
            <a:endParaRPr lang="en-GB" altLang="en-US" sz="850" dirty="0">
              <a:latin typeface="Times New Roman" pitchFamily="18" charset="0"/>
            </a:endParaRPr>
          </a:p>
          <a:p>
            <a:pPr eaLnBrk="1" hangingPunct="1">
              <a:lnSpc>
                <a:spcPct val="75000"/>
              </a:lnSpc>
            </a:pPr>
            <a:r>
              <a:rPr lang="en-GB" altLang="en-US" sz="850" dirty="0">
                <a:latin typeface="Times New Roman" pitchFamily="18" charset="0"/>
              </a:rPr>
              <a:t>We must </a:t>
            </a:r>
            <a:r>
              <a:rPr lang="en-GB" altLang="en-US" sz="850" dirty="0" smtClean="0">
                <a:latin typeface="Times New Roman" pitchFamily="18" charset="0"/>
              </a:rPr>
              <a:t>provide </a:t>
            </a:r>
            <a:r>
              <a:rPr lang="en-GB" altLang="en-US" sz="850" dirty="0">
                <a:latin typeface="Times New Roman" pitchFamily="18" charset="0"/>
              </a:rPr>
              <a:t>greater awareness of how procurement contributes to public services making best use of public money and on helping the </a:t>
            </a:r>
            <a:r>
              <a:rPr lang="en-GB" altLang="en-US" sz="850" dirty="0" smtClean="0">
                <a:latin typeface="Times New Roman" pitchFamily="18" charset="0"/>
              </a:rPr>
              <a:t>Government </a:t>
            </a:r>
            <a:r>
              <a:rPr lang="en-GB" altLang="en-US" sz="850" dirty="0">
                <a:latin typeface="Times New Roman" pitchFamily="18" charset="0"/>
              </a:rPr>
              <a:t>achieve its overarching purpose of sustainable economic growth. </a:t>
            </a:r>
            <a:endParaRPr lang="en-GB" altLang="en-US" sz="850" b="1" dirty="0">
              <a:latin typeface="Times New Roman" pitchFamily="18" charset="0"/>
            </a:endParaRPr>
          </a:p>
          <a:p>
            <a:pPr eaLnBrk="1" hangingPunct="1">
              <a:lnSpc>
                <a:spcPct val="75000"/>
              </a:lnSpc>
            </a:pPr>
            <a:r>
              <a:rPr lang="en-GB" altLang="en-US" sz="850" dirty="0">
                <a:latin typeface="Times New Roman" pitchFamily="18" charset="0"/>
              </a:rPr>
              <a:t>Effective communication is essential to the success of the programme. We need to ensure that the right target audiences receive the right messages at the right time.  We also need to make sure that communications resources are put to best use and that effort is not duplicated</a:t>
            </a:r>
            <a:r>
              <a:rPr lang="en-GB" altLang="en-US" sz="850" dirty="0" smtClean="0">
                <a:latin typeface="Times New Roman" pitchFamily="18" charset="0"/>
              </a:rPr>
              <a:t>.</a:t>
            </a:r>
            <a:endParaRPr lang="en-GB" altLang="en-US" sz="850" dirty="0">
              <a:latin typeface="Times New Roman" pitchFamily="18" charset="0"/>
            </a:endParaRPr>
          </a:p>
        </p:txBody>
      </p:sp>
      <p:sp>
        <p:nvSpPr>
          <p:cNvPr id="58372" name="Slide Number Placeholder 3"/>
          <p:cNvSpPr txBox="1">
            <a:spLocks noGrp="1"/>
          </p:cNvSpPr>
          <p:nvPr/>
        </p:nvSpPr>
        <p:spPr bwMode="auto">
          <a:xfrm>
            <a:off x="3814626"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C772237C-2E9D-4FC9-938B-B8C292B23E7F}" type="slidenum">
              <a:rPr lang="en-GB" altLang="en-US" sz="1200">
                <a:latin typeface="Arial" pitchFamily="34" charset="0"/>
              </a:rPr>
              <a:pPr algn="r" eaLnBrk="1" hangingPunct="1"/>
              <a:t>4</a:t>
            </a:fld>
            <a:endParaRPr lang="en-GB" altLang="en-US" sz="1200"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lstStyle/>
          <a:p>
            <a:r>
              <a:rPr lang="en-GB" dirty="0" smtClean="0"/>
              <a:t>Any procurement will have impacts – economic, environmental and social. In environmental terms SP is about reducing the negative impacts of our engagement with the market in order to deliver public services.</a:t>
            </a:r>
          </a:p>
          <a:p>
            <a:endParaRPr lang="en-GB" dirty="0" smtClean="0"/>
          </a:p>
          <a:p>
            <a:r>
              <a:rPr lang="en-GB" dirty="0" smtClean="0"/>
              <a:t>For each impact category, this table shows the outsourced</a:t>
            </a:r>
            <a:r>
              <a:rPr lang="en-GB" baseline="0" dirty="0" smtClean="0"/>
              <a:t> service which contributes most to that impact, its share of the total impact, and the most significant action to reduce the impact. </a:t>
            </a:r>
          </a:p>
          <a:p>
            <a:endParaRPr lang="en-GB" baseline="0" dirty="0" smtClean="0"/>
          </a:p>
          <a:p>
            <a:r>
              <a:rPr lang="en-GB" baseline="0" dirty="0" smtClean="0"/>
              <a:t>The table also shows that the services you target will change with different priorities (waste, embodied energy </a:t>
            </a:r>
            <a:r>
              <a:rPr lang="en-GB" baseline="0" dirty="0" err="1" smtClean="0"/>
              <a:t>etc</a:t>
            </a:r>
            <a:r>
              <a:rPr lang="en-GB" baseline="0" dirty="0" smtClean="0"/>
              <a:t>), although they are all complementary. Prioritisation is something we will return to in later slides.</a:t>
            </a:r>
          </a:p>
          <a:p>
            <a:endParaRPr lang="en-GB" baseline="0" dirty="0" smtClean="0"/>
          </a:p>
          <a:p>
            <a:r>
              <a:rPr lang="en-GB" baseline="0" dirty="0" smtClean="0"/>
              <a:t>Overall, the potential for per annum savings at a sector level in the UK ranges from 10% to 40%, including:</a:t>
            </a:r>
          </a:p>
          <a:p>
            <a:pPr marL="165687" indent="-165687">
              <a:buFont typeface="Arial" pitchFamily="34" charset="0"/>
              <a:buChar char="•"/>
            </a:pPr>
            <a:r>
              <a:rPr lang="en-GB" baseline="0" dirty="0" smtClean="0"/>
              <a:t>£3bn on costs from resource use (20%)</a:t>
            </a:r>
          </a:p>
          <a:p>
            <a:pPr marL="165687" indent="-165687">
              <a:buFont typeface="Arial" pitchFamily="34" charset="0"/>
              <a:buChar char="•"/>
            </a:pPr>
            <a:r>
              <a:rPr lang="en-GB" baseline="0" dirty="0" smtClean="0"/>
              <a:t>0.5Mt of materials (25%) and a similar amount of waste (0.4Mt, 40%).</a:t>
            </a:r>
          </a:p>
          <a:p>
            <a:endParaRPr lang="en-GB" baseline="0" dirty="0" smtClean="0"/>
          </a:p>
          <a:p>
            <a:r>
              <a:rPr lang="en-GB" baseline="0" dirty="0" smtClean="0"/>
              <a:t>The action on catering, to reduce avoidable food waste, is a major focus of the UK Hospitality and Food Service Voluntary Agreement.</a:t>
            </a:r>
          </a:p>
          <a:p>
            <a:endParaRPr lang="en-GB" baseline="0" dirty="0" smtClean="0"/>
          </a:p>
          <a:p>
            <a:r>
              <a:rPr lang="en-GB" baseline="0" dirty="0" smtClean="0"/>
              <a:t>SP is also about improving the positive impacts including VFM, quality of life, jobs and labour rights and conditions. It can also help encourage innovation in the marketplace e.g. through the benefits of developing a more circular economy.</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5</a:t>
            </a:fld>
            <a:endParaRPr lang="en-GB" dirty="0"/>
          </a:p>
        </p:txBody>
      </p:sp>
    </p:spTree>
    <p:extLst>
      <p:ext uri="{BB962C8B-B14F-4D97-AF65-F5344CB8AC3E}">
        <p14:creationId xmlns:p14="http://schemas.microsoft.com/office/powerpoint/2010/main" val="429469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15121" y="9371159"/>
            <a:ext cx="2919133" cy="493483"/>
          </a:xfrm>
          <a:prstGeom prst="rect">
            <a:avLst/>
          </a:prstGeom>
          <a:noFill/>
          <a:ln w="9525">
            <a:noFill/>
            <a:miter lim="800000"/>
            <a:headEnd/>
            <a:tailEnd/>
          </a:ln>
        </p:spPr>
        <p:txBody>
          <a:bodyPr lIns="93922" tIns="46961" rIns="93922" bIns="46961" anchor="b"/>
          <a:lstStyle/>
          <a:p>
            <a:pPr algn="r" defTabSz="939660"/>
            <a:fld id="{71E687B3-AE74-4314-99C3-C0DF4C7A5A91}" type="slidenum">
              <a:rPr lang="en-US" sz="1200">
                <a:cs typeface="Arial" charset="0"/>
              </a:rPr>
              <a:pPr algn="r" defTabSz="939660"/>
              <a:t>6</a:t>
            </a:fld>
            <a:endParaRPr lang="en-US" sz="1200" dirty="0">
              <a:cs typeface="Arial" charset="0"/>
            </a:endParaRPr>
          </a:p>
        </p:txBody>
      </p:sp>
      <p:sp>
        <p:nvSpPr>
          <p:cNvPr id="37890" name="Rectangle 2"/>
          <p:cNvSpPr>
            <a:spLocks noGrp="1" noRot="1" noChangeAspect="1" noChangeArrowheads="1" noTextEdit="1"/>
          </p:cNvSpPr>
          <p:nvPr>
            <p:ph type="sldImg"/>
          </p:nvPr>
        </p:nvSpPr>
        <p:spPr bwMode="auto">
          <a:xfrm>
            <a:off x="903288" y="741363"/>
            <a:ext cx="4929187" cy="3698875"/>
          </a:xfrm>
          <a:noFill/>
          <a:ln>
            <a:solidFill>
              <a:srgbClr val="000000"/>
            </a:solidFill>
            <a:miter lim="800000"/>
            <a:headEnd/>
            <a:tailEnd/>
          </a:ln>
        </p:spPr>
      </p:sp>
      <p:sp>
        <p:nvSpPr>
          <p:cNvPr id="37891" name="Rectangle 3"/>
          <p:cNvSpPr>
            <a:spLocks noGrp="1" noChangeArrowheads="1"/>
          </p:cNvSpPr>
          <p:nvPr>
            <p:ph type="body" idx="1"/>
          </p:nvPr>
        </p:nvSpPr>
        <p:spPr bwMode="auto">
          <a:xfrm>
            <a:off x="672368" y="4685579"/>
            <a:ext cx="5391028" cy="4439674"/>
          </a:xfrm>
          <a:noFill/>
        </p:spPr>
        <p:txBody>
          <a:bodyPr wrap="square" lIns="93922" tIns="46961" rIns="93922" bIns="46961" numCol="1" anchor="t" anchorCtr="0" compatLnSpc="1">
            <a:prstTxWarp prst="textNoShape">
              <a:avLst/>
            </a:prstTxWarp>
          </a:bodyPr>
          <a:lstStyle/>
          <a:p>
            <a:r>
              <a:rPr lang="en-US" altLang="en-US" b="0" dirty="0" smtClean="0">
                <a:latin typeface="Times New Roman" pitchFamily="18" charset="0"/>
              </a:rPr>
              <a:t>In order to realise the maximum</a:t>
            </a:r>
            <a:r>
              <a:rPr lang="en-US" altLang="en-US" b="0" baseline="0" dirty="0" smtClean="0">
                <a:latin typeface="Times New Roman" pitchFamily="18" charset="0"/>
              </a:rPr>
              <a:t> potential </a:t>
            </a:r>
            <a:r>
              <a:rPr lang="en-US" altLang="en-US" b="0" dirty="0" smtClean="0">
                <a:latin typeface="Times New Roman" pitchFamily="18" charset="0"/>
              </a:rPr>
              <a:t>benefits</a:t>
            </a:r>
            <a:r>
              <a:rPr lang="en-US" altLang="en-US" b="0" baseline="0" dirty="0" smtClean="0">
                <a:latin typeface="Times New Roman" pitchFamily="18" charset="0"/>
              </a:rPr>
              <a:t> and reduce impacts we need to follow the hierarchy.</a:t>
            </a:r>
            <a:endParaRPr lang="en-US" altLang="en-US" b="0" dirty="0" smtClean="0">
              <a:latin typeface="Times New Roman" pitchFamily="18" charset="0"/>
            </a:endParaRPr>
          </a:p>
          <a:p>
            <a:endParaRPr lang="en-US" altLang="en-US" b="1" dirty="0" smtClean="0">
              <a:latin typeface="Times New Roman" pitchFamily="18" charset="0"/>
            </a:endParaRPr>
          </a:p>
          <a:p>
            <a:r>
              <a:rPr lang="en-US" altLang="en-US" b="1" dirty="0" smtClean="0">
                <a:latin typeface="Times New Roman" pitchFamily="18" charset="0"/>
              </a:rPr>
              <a:t>The first ‘challenge’ function is whether the procurement is needed at all</a:t>
            </a:r>
            <a:endParaRPr lang="en-GB" dirty="0" smtClean="0"/>
          </a:p>
          <a:p>
            <a:endParaRPr lang="en-GB" dirty="0" smtClean="0"/>
          </a:p>
          <a:p>
            <a:r>
              <a:rPr lang="en-GB" dirty="0" smtClean="0"/>
              <a:t>There is a real opportunity to link this shift in business thinking on delivery to the environmental</a:t>
            </a:r>
            <a:r>
              <a:rPr lang="en-GB" baseline="0" dirty="0" smtClean="0"/>
              <a:t> and cost drivers behind sustainable public procurement. The two approaches are complementary.</a:t>
            </a:r>
            <a:endParaRPr lang="en-GB" dirty="0" smtClean="0"/>
          </a:p>
          <a:p>
            <a:endParaRPr lang="en-GB" dirty="0" smtClean="0"/>
          </a:p>
          <a:p>
            <a:r>
              <a:rPr lang="en-GB" dirty="0" smtClean="0"/>
              <a:t>National legislation can help this, e.g. in Scotland they are</a:t>
            </a:r>
            <a:r>
              <a:rPr lang="en-GB" baseline="0" dirty="0" smtClean="0"/>
              <a:t> implementing the Marrakech approach to SP and are also supporting this shift</a:t>
            </a:r>
            <a:r>
              <a:rPr lang="en-GB" dirty="0" smtClean="0"/>
              <a:t> explicitly through the Procurement Reform (Scotland) Bill 2014</a:t>
            </a:r>
          </a:p>
          <a:p>
            <a:endParaRPr lang="en-GB" dirty="0" smtClean="0"/>
          </a:p>
          <a:p>
            <a:r>
              <a:rPr lang="en-GB" i="1" dirty="0" smtClean="0"/>
              <a:t>This includes the expectation is that contracting authorities will procure these types of goods through service type agreements, thus ensuring that companies retain ownership of goods and thereby retain an additional incentive to design things for remanufacture, refurbishment and for recycling.</a:t>
            </a:r>
          </a:p>
          <a:p>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http://www.scottish.parliament.uk/parliamentarybusiness/Bills/68170.aspx</a:t>
            </a:r>
            <a:endParaRPr lang="en-GB" sz="1200" kern="1200" dirty="0" smtClean="0">
              <a:solidFill>
                <a:schemeClr val="tx1"/>
              </a:solidFill>
              <a:effectLst/>
              <a:latin typeface="+mn-lt"/>
              <a:ea typeface="+mn-ea"/>
              <a:cs typeface="+mn-cs"/>
            </a:endParaRPr>
          </a:p>
          <a:p>
            <a:endParaRPr lang="en-GB"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046D7-590A-4BD7-AA43-F17FA6165566}" type="slidenum">
              <a:rPr lang="en-GB" altLang="en-US"/>
              <a:pPr/>
              <a:t>7</a:t>
            </a:fld>
            <a:endParaRPr lang="en-GB" altLang="en-US"/>
          </a:p>
        </p:txBody>
      </p:sp>
      <p:sp>
        <p:nvSpPr>
          <p:cNvPr id="668674" name="Rectangle 2"/>
          <p:cNvSpPr>
            <a:spLocks noGrp="1" noRot="1" noChangeAspect="1" noChangeArrowheads="1" noTextEdit="1"/>
          </p:cNvSpPr>
          <p:nvPr>
            <p:ph type="sldImg"/>
          </p:nvPr>
        </p:nvSpPr>
        <p:spPr>
          <a:xfrm>
            <a:off x="903288" y="739775"/>
            <a:ext cx="4929187" cy="3698875"/>
          </a:xfrm>
          <a:ln/>
        </p:spPr>
      </p:sp>
      <p:sp>
        <p:nvSpPr>
          <p:cNvPr id="668675" name="Rectangle 3"/>
          <p:cNvSpPr>
            <a:spLocks noGrp="1" noChangeArrowheads="1"/>
          </p:cNvSpPr>
          <p:nvPr>
            <p:ph type="body" idx="1"/>
          </p:nvPr>
        </p:nvSpPr>
        <p:spPr>
          <a:xfrm>
            <a:off x="673262" y="4685474"/>
            <a:ext cx="5389240" cy="4440946"/>
          </a:xfrm>
        </p:spPr>
        <p:txBody>
          <a:bodyPr/>
          <a:lstStyle/>
          <a:p>
            <a:pPr marL="226886" indent="0">
              <a:lnSpc>
                <a:spcPct val="80000"/>
              </a:lnSpc>
            </a:pPr>
            <a:r>
              <a:rPr lang="en-GB" altLang="en-US" dirty="0" smtClean="0">
                <a:solidFill>
                  <a:schemeClr val="accent1"/>
                </a:solidFill>
              </a:rPr>
              <a:t>Once legislation and regulation is in place, it needs to be acted on. The challenge is implementing SP policy in an effective and consistent manner. This is where robust frameworks and tools provide support to budget</a:t>
            </a:r>
            <a:r>
              <a:rPr lang="en-GB" altLang="en-US" baseline="0" dirty="0" smtClean="0">
                <a:solidFill>
                  <a:schemeClr val="accent1"/>
                </a:solidFill>
              </a:rPr>
              <a:t> holders, decision-makers, </a:t>
            </a:r>
            <a:r>
              <a:rPr lang="en-GB" altLang="en-US" dirty="0" smtClean="0">
                <a:solidFill>
                  <a:schemeClr val="accent1"/>
                </a:solidFill>
              </a:rPr>
              <a:t>procurement bodies and specialists</a:t>
            </a:r>
            <a:r>
              <a:rPr lang="en-GB" altLang="en-US" baseline="0" dirty="0" smtClean="0">
                <a:solidFill>
                  <a:schemeClr val="accent1"/>
                </a:solidFill>
              </a:rPr>
              <a:t> </a:t>
            </a:r>
            <a:endParaRPr lang="en-GB" altLang="en-US" dirty="0" smtClean="0">
              <a:solidFill>
                <a:schemeClr val="accent1"/>
              </a:solidFill>
            </a:endParaRPr>
          </a:p>
          <a:p>
            <a:pPr marL="226886" indent="-226886">
              <a:lnSpc>
                <a:spcPct val="80000"/>
              </a:lnSpc>
            </a:pPr>
            <a:endParaRPr lang="en-GB" altLang="en-US" dirty="0" smtClean="0">
              <a:solidFill>
                <a:schemeClr val="accent1"/>
              </a:solidFill>
            </a:endParaRPr>
          </a:p>
          <a:p>
            <a:pPr marL="226886" indent="-226886">
              <a:lnSpc>
                <a:spcPct val="80000"/>
              </a:lnSpc>
            </a:pPr>
            <a:r>
              <a:rPr lang="en-GB" altLang="en-US" dirty="0" smtClean="0">
                <a:solidFill>
                  <a:schemeClr val="accent1"/>
                </a:solidFill>
              </a:rPr>
              <a:t>Scottish Governments Ten Steps are:</a:t>
            </a:r>
          </a:p>
          <a:p>
            <a:pPr marL="226886" indent="-226886">
              <a:lnSpc>
                <a:spcPct val="80000"/>
              </a:lnSpc>
            </a:pPr>
            <a:endParaRPr lang="en-GB" altLang="en-US" dirty="0" smtClean="0">
              <a:solidFill>
                <a:schemeClr val="accent1"/>
              </a:solidFill>
            </a:endParaRPr>
          </a:p>
          <a:p>
            <a:pPr marL="228600" indent="-228600">
              <a:lnSpc>
                <a:spcPct val="80000"/>
              </a:lnSpc>
              <a:buFont typeface="+mj-lt"/>
              <a:buAutoNum type="arabicPeriod"/>
            </a:pPr>
            <a:r>
              <a:rPr lang="en-GB" altLang="en-US" dirty="0" smtClean="0">
                <a:solidFill>
                  <a:schemeClr val="accent1"/>
                </a:solidFill>
              </a:rPr>
              <a:t>Commitment within the organisation </a:t>
            </a:r>
          </a:p>
          <a:p>
            <a:pPr marL="228600" indent="-228600">
              <a:lnSpc>
                <a:spcPct val="80000"/>
              </a:lnSpc>
              <a:buFont typeface="+mj-lt"/>
              <a:buAutoNum type="arabicPeriod"/>
            </a:pPr>
            <a:r>
              <a:rPr lang="en-GB" altLang="en-US" dirty="0" smtClean="0">
                <a:solidFill>
                  <a:schemeClr val="accent1"/>
                </a:solidFill>
              </a:rPr>
              <a:t>Making the commitment public </a:t>
            </a:r>
          </a:p>
          <a:p>
            <a:pPr marL="228600" indent="-228600">
              <a:lnSpc>
                <a:spcPct val="80000"/>
              </a:lnSpc>
              <a:buFont typeface="+mj-lt"/>
              <a:buAutoNum type="arabicPeriod"/>
            </a:pPr>
            <a:r>
              <a:rPr lang="en-GB" altLang="en-US" b="1" dirty="0" smtClean="0">
                <a:solidFill>
                  <a:schemeClr val="accent1"/>
                </a:solidFill>
              </a:rPr>
              <a:t>Organisational buy-in </a:t>
            </a:r>
          </a:p>
          <a:p>
            <a:pPr marL="228600" indent="-228600">
              <a:lnSpc>
                <a:spcPct val="80000"/>
              </a:lnSpc>
              <a:buFont typeface="+mj-lt"/>
              <a:buAutoNum type="arabicPeriod"/>
            </a:pPr>
            <a:r>
              <a:rPr lang="en-GB" altLang="en-US" b="1" dirty="0" smtClean="0">
                <a:solidFill>
                  <a:schemeClr val="accent1"/>
                </a:solidFill>
              </a:rPr>
              <a:t>Benchmarking and progression </a:t>
            </a:r>
          </a:p>
          <a:p>
            <a:pPr marL="228600" indent="-228600">
              <a:lnSpc>
                <a:spcPct val="80000"/>
              </a:lnSpc>
              <a:buFont typeface="+mj-lt"/>
              <a:buAutoNum type="arabicPeriod"/>
            </a:pPr>
            <a:r>
              <a:rPr lang="en-GB" altLang="en-US" dirty="0" smtClean="0">
                <a:solidFill>
                  <a:schemeClr val="accent1"/>
                </a:solidFill>
              </a:rPr>
              <a:t>Prioritising </a:t>
            </a:r>
          </a:p>
          <a:p>
            <a:pPr marL="228600" indent="-228600">
              <a:lnSpc>
                <a:spcPct val="80000"/>
              </a:lnSpc>
              <a:buFont typeface="+mj-lt"/>
              <a:buAutoNum type="arabicPeriod"/>
            </a:pPr>
            <a:r>
              <a:rPr lang="en-GB" altLang="en-US" dirty="0" smtClean="0">
                <a:solidFill>
                  <a:schemeClr val="accent1"/>
                </a:solidFill>
              </a:rPr>
              <a:t>Specifying sustainably </a:t>
            </a:r>
          </a:p>
          <a:p>
            <a:pPr marL="228600" indent="-228600">
              <a:lnSpc>
                <a:spcPct val="80000"/>
              </a:lnSpc>
              <a:buFont typeface="+mj-lt"/>
              <a:buAutoNum type="arabicPeriod"/>
            </a:pPr>
            <a:r>
              <a:rPr lang="en-GB" altLang="en-US" dirty="0" smtClean="0">
                <a:solidFill>
                  <a:schemeClr val="accent1"/>
                </a:solidFill>
              </a:rPr>
              <a:t>Sustainability in the procurement process </a:t>
            </a:r>
          </a:p>
          <a:p>
            <a:pPr marL="228600" indent="-228600">
              <a:lnSpc>
                <a:spcPct val="80000"/>
              </a:lnSpc>
              <a:buFont typeface="+mj-lt"/>
              <a:buAutoNum type="arabicPeriod"/>
            </a:pPr>
            <a:r>
              <a:rPr lang="en-GB" altLang="en-US" b="1" dirty="0" smtClean="0">
                <a:solidFill>
                  <a:schemeClr val="accent1"/>
                </a:solidFill>
              </a:rPr>
              <a:t>Working with suppliers </a:t>
            </a:r>
          </a:p>
          <a:p>
            <a:pPr marL="228600" indent="-228600">
              <a:lnSpc>
                <a:spcPct val="80000"/>
              </a:lnSpc>
              <a:buFont typeface="+mj-lt"/>
              <a:buAutoNum type="arabicPeriod"/>
            </a:pPr>
            <a:r>
              <a:rPr lang="en-GB" altLang="en-US" b="1" dirty="0" smtClean="0">
                <a:solidFill>
                  <a:schemeClr val="accent1"/>
                </a:solidFill>
              </a:rPr>
              <a:t>Measuring performance </a:t>
            </a:r>
          </a:p>
          <a:p>
            <a:pPr marL="228600" indent="-228600">
              <a:lnSpc>
                <a:spcPct val="80000"/>
              </a:lnSpc>
              <a:buFont typeface="+mj-lt"/>
              <a:buAutoNum type="arabicPeriod"/>
            </a:pPr>
            <a:r>
              <a:rPr lang="en-GB" altLang="en-US" dirty="0" smtClean="0">
                <a:solidFill>
                  <a:schemeClr val="accent1"/>
                </a:solidFill>
              </a:rPr>
              <a:t>Publicising your successes </a:t>
            </a:r>
          </a:p>
          <a:p>
            <a:pPr marL="226886" indent="-226886">
              <a:lnSpc>
                <a:spcPct val="80000"/>
              </a:lnSpc>
            </a:pPr>
            <a:endParaRPr lang="en-GB" altLang="en-US" dirty="0" smtClean="0">
              <a:solidFill>
                <a:schemeClr val="accent1"/>
              </a:solidFill>
            </a:endParaRPr>
          </a:p>
          <a:p>
            <a:pPr eaLnBrk="1" hangingPunct="1">
              <a:spcBef>
                <a:spcPct val="0"/>
              </a:spcBef>
            </a:pPr>
            <a:r>
              <a:rPr lang="en-GB" altLang="en-US" sz="1200" b="1" i="1" dirty="0" smtClean="0">
                <a:latin typeface="Times New Roman" pitchFamily="18" charset="0"/>
                <a:cs typeface="Times New Roman" pitchFamily="18" charset="0"/>
              </a:rPr>
              <a:t>The process &amp; tools then underpin the engagement with and delivery from the market.</a:t>
            </a:r>
          </a:p>
          <a:p>
            <a:pPr eaLnBrk="1" hangingPunct="1">
              <a:spcBef>
                <a:spcPct val="0"/>
              </a:spcBef>
            </a:pPr>
            <a:endParaRPr lang="en-GB" altLang="en-US" sz="1200" i="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The Flexible Framework and Prioritisation Methodology have also been customised along with other existing tools to take account of other country’s requirements for developing compliance with their own legislative and procurement requirements.</a:t>
            </a:r>
          </a:p>
          <a:p>
            <a:pPr eaLnBrk="1" hangingPunct="1">
              <a:spcBef>
                <a:spcPct val="0"/>
              </a:spcBef>
            </a:pPr>
            <a:endParaRPr lang="en-GB" altLang="en-US" sz="1200" i="1" dirty="0" smtClean="0">
              <a:latin typeface="Times New Roman" pitchFamily="18" charset="0"/>
              <a:cs typeface="Times New Roman" pitchFamily="18" charset="0"/>
            </a:endParaRPr>
          </a:p>
          <a:p>
            <a:pPr marL="226886" indent="-226886">
              <a:lnSpc>
                <a:spcPct val="80000"/>
              </a:lnSpc>
            </a:pPr>
            <a:endParaRPr lang="en-GB" altLang="en-US" dirty="0">
              <a:solidFill>
                <a:schemeClr val="accent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lstStyle/>
          <a:p>
            <a:pPr>
              <a:lnSpc>
                <a:spcPct val="90000"/>
              </a:lnSpc>
              <a:buFontTx/>
              <a:buNone/>
            </a:pPr>
            <a:r>
              <a:rPr lang="en-GB" b="0" dirty="0" smtClean="0"/>
              <a:t>Implementing</a:t>
            </a:r>
            <a:r>
              <a:rPr lang="en-GB" b="0" baseline="0" dirty="0" smtClean="0"/>
              <a:t> the process and using the tools can help to identify the true cost of procurement (e.g. through whole life costing). Costs are often hidden and therefore not considered actively at the start of the procurement exercise.</a:t>
            </a:r>
            <a:endParaRPr lang="en-GB" b="0" dirty="0" smtClean="0"/>
          </a:p>
          <a:p>
            <a:pPr>
              <a:lnSpc>
                <a:spcPct val="90000"/>
              </a:lnSpc>
              <a:buFontTx/>
              <a:buNone/>
            </a:pPr>
            <a:endParaRPr lang="en-GB" b="0" dirty="0" smtClean="0"/>
          </a:p>
          <a:p>
            <a:pPr>
              <a:lnSpc>
                <a:spcPct val="90000"/>
              </a:lnSpc>
              <a:buFontTx/>
              <a:buNone/>
            </a:pPr>
            <a:r>
              <a:rPr lang="en-GB" b="0" dirty="0" smtClean="0"/>
              <a:t>Where savings might be achieved:</a:t>
            </a:r>
          </a:p>
          <a:p>
            <a:pPr>
              <a:lnSpc>
                <a:spcPct val="90000"/>
              </a:lnSpc>
              <a:buFontTx/>
              <a:buNone/>
            </a:pPr>
            <a:endParaRPr lang="en-GB" b="0" dirty="0" smtClean="0"/>
          </a:p>
          <a:p>
            <a:pPr>
              <a:lnSpc>
                <a:spcPct val="90000"/>
              </a:lnSpc>
              <a:buFontTx/>
              <a:buChar char="•"/>
            </a:pPr>
            <a:r>
              <a:rPr lang="en-GB" b="0" dirty="0" smtClean="0"/>
              <a:t>Measuring consumption and waste</a:t>
            </a:r>
          </a:p>
          <a:p>
            <a:pPr>
              <a:lnSpc>
                <a:spcPct val="90000"/>
              </a:lnSpc>
              <a:buFontTx/>
              <a:buChar char="•"/>
            </a:pPr>
            <a:r>
              <a:rPr lang="en-GB" b="0" dirty="0" smtClean="0"/>
              <a:t>Consistent operating methods/reducing consumption</a:t>
            </a:r>
          </a:p>
          <a:p>
            <a:pPr>
              <a:lnSpc>
                <a:spcPct val="90000"/>
              </a:lnSpc>
              <a:buFontTx/>
              <a:buChar char="•"/>
            </a:pPr>
            <a:r>
              <a:rPr lang="en-GB" b="0" dirty="0" smtClean="0"/>
              <a:t>Procurement practises</a:t>
            </a:r>
          </a:p>
          <a:p>
            <a:pPr>
              <a:lnSpc>
                <a:spcPct val="90000"/>
              </a:lnSpc>
              <a:buFontTx/>
              <a:buChar char="•"/>
            </a:pPr>
            <a:r>
              <a:rPr lang="en-GB" b="0" dirty="0" smtClean="0"/>
              <a:t>Asset management and re-deployment of assets across the business</a:t>
            </a:r>
          </a:p>
          <a:p>
            <a:pPr>
              <a:lnSpc>
                <a:spcPct val="90000"/>
              </a:lnSpc>
              <a:buFontTx/>
              <a:buChar char="•"/>
            </a:pPr>
            <a:r>
              <a:rPr lang="en-GB" b="0" dirty="0" smtClean="0"/>
              <a:t>Refurbishment v replacement</a:t>
            </a:r>
          </a:p>
          <a:p>
            <a:pPr>
              <a:lnSpc>
                <a:spcPct val="90000"/>
              </a:lnSpc>
              <a:buFontTx/>
              <a:buChar char="•"/>
            </a:pPr>
            <a:r>
              <a:rPr lang="en-GB" b="0" dirty="0" smtClean="0"/>
              <a:t>End of life solutions</a:t>
            </a:r>
          </a:p>
          <a:p>
            <a:pPr>
              <a:lnSpc>
                <a:spcPct val="90000"/>
              </a:lnSpc>
            </a:pPr>
            <a:endParaRPr lang="en-GB" b="0" dirty="0" smtClean="0"/>
          </a:p>
          <a:p>
            <a:pPr>
              <a:lnSpc>
                <a:spcPct val="90000"/>
              </a:lnSpc>
            </a:pPr>
            <a:r>
              <a:rPr lang="en-GB" b="0" dirty="0" smtClean="0"/>
              <a:t>Across the business</a:t>
            </a:r>
            <a:r>
              <a:rPr lang="en-GB" b="0" baseline="0" dirty="0" smtClean="0"/>
              <a:t> in key functions like:</a:t>
            </a:r>
            <a:endParaRPr lang="en-GB" b="0" dirty="0" smtClean="0"/>
          </a:p>
          <a:p>
            <a:pPr>
              <a:lnSpc>
                <a:spcPct val="90000"/>
              </a:lnSpc>
            </a:pPr>
            <a:r>
              <a:rPr lang="en-GB" b="0" dirty="0" smtClean="0"/>
              <a:t>cleaning, catering, maintenance, office management, security </a:t>
            </a:r>
            <a:r>
              <a:rPr lang="en-GB" b="0" dirty="0" err="1" smtClean="0"/>
              <a:t>etc</a:t>
            </a:r>
            <a:endParaRPr lang="en-GB" b="0" dirty="0" smtClean="0"/>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8</a:t>
            </a:fld>
            <a:endParaRPr lang="en-GB" dirty="0"/>
          </a:p>
        </p:txBody>
      </p:sp>
    </p:spTree>
    <p:extLst>
      <p:ext uri="{BB962C8B-B14F-4D97-AF65-F5344CB8AC3E}">
        <p14:creationId xmlns:p14="http://schemas.microsoft.com/office/powerpoint/2010/main" val="75178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lstStyle/>
          <a:p>
            <a:r>
              <a:rPr lang="en-GB" dirty="0" smtClean="0"/>
              <a:t>After attending Marrakech</a:t>
            </a:r>
            <a:r>
              <a:rPr lang="en-GB" baseline="0" dirty="0" smtClean="0"/>
              <a:t> Approach to SP in Scotland, Perth and Kinross Council applied the principles of procurement hierarchy to their procurement of furniture.</a:t>
            </a:r>
          </a:p>
          <a:p>
            <a:endParaRPr lang="en-GB" baseline="0" dirty="0" smtClean="0"/>
          </a:p>
          <a:p>
            <a:r>
              <a:rPr lang="en-GB" baseline="0" dirty="0" smtClean="0"/>
              <a:t>Resulting in considerable reduction on expenditure on furniture year on year from almost £300k to just 10% of this figure over a four year period.</a:t>
            </a:r>
          </a:p>
          <a:p>
            <a:endParaRPr lang="en-GB" baseline="0" dirty="0" smtClean="0"/>
          </a:p>
          <a:p>
            <a:r>
              <a:rPr lang="en-GB" baseline="0" dirty="0" smtClean="0"/>
              <a:t>Also mention that furniture remodelling is gaining market share / popularity as organisations take existing furniture and either refurbish them (cleaning, repair) or remodel them, a good example of this is where office space is to be populated by more staff, perhaps as a result of estate rationalisation, and the current desks are too large, they can be cut down to provide smaller work stations and therefore fit more desks per </a:t>
            </a:r>
            <a:r>
              <a:rPr lang="en-GB" baseline="0" dirty="0" err="1" smtClean="0"/>
              <a:t>sq</a:t>
            </a:r>
            <a:r>
              <a:rPr lang="en-GB" baseline="0" dirty="0" smtClean="0"/>
              <a:t> </a:t>
            </a:r>
            <a:r>
              <a:rPr lang="en-GB" baseline="0" dirty="0" err="1" smtClean="0"/>
              <a:t>ft</a:t>
            </a:r>
            <a:r>
              <a:rPr lang="en-GB" baseline="0" dirty="0" smtClean="0"/>
              <a:t> than previously possible.  Premier sustain offer this service as well as many others.</a:t>
            </a:r>
          </a:p>
          <a:p>
            <a:endParaRPr lang="en-GB" baseline="0" dirty="0" smtClean="0"/>
          </a:p>
          <a:p>
            <a:r>
              <a:rPr lang="en-GB" baseline="0" dirty="0" smtClean="0"/>
              <a:t>If purchasing new furniture, consider whether re-modelling may be required in the future and procure with this in mind.</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t>9</a:t>
            </a:fld>
            <a:endParaRPr lang="en-GB"/>
          </a:p>
        </p:txBody>
      </p:sp>
    </p:spTree>
    <p:extLst>
      <p:ext uri="{BB962C8B-B14F-4D97-AF65-F5344CB8AC3E}">
        <p14:creationId xmlns:p14="http://schemas.microsoft.com/office/powerpoint/2010/main" val="690904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2" name="Line 10"/>
          <p:cNvSpPr>
            <a:spLocks noChangeShapeType="1"/>
          </p:cNvSpPr>
          <p:nvPr/>
        </p:nvSpPr>
        <p:spPr bwMode="auto">
          <a:xfrm>
            <a:off x="323850" y="1124744"/>
            <a:ext cx="849629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dirty="0">
              <a:solidFill>
                <a:srgbClr val="0F2C5C"/>
              </a:solidFill>
            </a:endParaRPr>
          </a:p>
        </p:txBody>
      </p:sp>
      <p:pic>
        <p:nvPicPr>
          <p:cNvPr id="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323850" y="0"/>
            <a:ext cx="1744101" cy="79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6172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23850" y="1179512"/>
            <a:ext cx="8496300" cy="5417840"/>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9611478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459449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0388" y="2159000"/>
            <a:ext cx="4114800" cy="44989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2159000"/>
            <a:ext cx="4116387" cy="44989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40297720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390" y="223156"/>
            <a:ext cx="8229600" cy="7425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065638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797402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23850" y="1179512"/>
            <a:ext cx="8496300" cy="5417840"/>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9611478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459449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0388" y="2159000"/>
            <a:ext cx="4114800" cy="44989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2159000"/>
            <a:ext cx="4116387" cy="44989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40297720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390" y="223156"/>
            <a:ext cx="8229600" cy="7425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065638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7974029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56728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474788"/>
            <a:ext cx="8207375" cy="533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3" y="2170113"/>
            <a:ext cx="8207375" cy="4498975"/>
          </a:xfrm>
        </p:spPr>
        <p:txBody>
          <a:bodyPr/>
          <a:lstStyle/>
          <a:p>
            <a:endParaRPr lang="en-GB"/>
          </a:p>
        </p:txBody>
      </p:sp>
      <p:sp>
        <p:nvSpPr>
          <p:cNvPr id="4" name="Footer Placeholder 3"/>
          <p:cNvSpPr>
            <a:spLocks noGrp="1"/>
          </p:cNvSpPr>
          <p:nvPr>
            <p:ph type="ftr" sz="quarter" idx="10"/>
          </p:nvPr>
        </p:nvSpPr>
        <p:spPr>
          <a:xfrm>
            <a:off x="4572000" y="838200"/>
            <a:ext cx="4064000" cy="228600"/>
          </a:xfrm>
        </p:spPr>
        <p:txBody>
          <a:bodyPr/>
          <a:lstStyle>
            <a:lvl1pPr>
              <a:defRPr/>
            </a:lvl1pPr>
          </a:lstStyle>
          <a:p>
            <a:endParaRPr lang="en-US" altLang="en-US"/>
          </a:p>
        </p:txBody>
      </p:sp>
    </p:spTree>
    <p:extLst>
      <p:ext uri="{BB962C8B-B14F-4D97-AF65-F5344CB8AC3E}">
        <p14:creationId xmlns:p14="http://schemas.microsoft.com/office/powerpoint/2010/main" val="1526051757"/>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2" name="Line 10"/>
          <p:cNvSpPr>
            <a:spLocks noChangeShapeType="1"/>
          </p:cNvSpPr>
          <p:nvPr/>
        </p:nvSpPr>
        <p:spPr bwMode="auto">
          <a:xfrm>
            <a:off x="323850" y="1124744"/>
            <a:ext cx="849629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dirty="0">
              <a:solidFill>
                <a:srgbClr val="0F2C5C"/>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3850" y="0"/>
            <a:ext cx="3785105" cy="79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6172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WORK\2012\EYEFUL\AP BENSON\Job Ref 2724 - WRAP REBM Presentation\Artwork\ppt_elements\BG.jpg"/>
          <p:cNvPicPr>
            <a:picLocks noChangeAspect="1" noChangeArrowheads="1"/>
          </p:cNvPicPr>
          <p:nvPr userDrawn="1"/>
        </p:nvPicPr>
        <p:blipFill>
          <a:blip r:embed="rId10" cstate="email">
            <a:extLst>
              <a:ext uri="{BEBA8EAE-BF5A-486C-A8C5-ECC9F3942E4B}">
                <a14:imgProps xmlns:a14="http://schemas.microsoft.com/office/drawing/2010/main">
                  <a14:imgLayer r:embed="rId11">
                    <a14:imgEffect>
                      <a14:artisticLineDrawing/>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0" y="0"/>
            <a:ext cx="9144000" cy="6858000"/>
          </a:xfrm>
          <a:prstGeom prst="rect">
            <a:avLst/>
          </a:prstGeom>
          <a:blipFill>
            <a:blip r:embed="rId12"/>
            <a:tile tx="0" ty="0" sx="100000" sy="100000" flip="none" algn="tl"/>
          </a:blipFill>
        </p:spPr>
      </p:pic>
      <p:sp>
        <p:nvSpPr>
          <p:cNvPr id="1029" name="Rectangle 5"/>
          <p:cNvSpPr>
            <a:spLocks noGrp="1" noChangeArrowheads="1"/>
          </p:cNvSpPr>
          <p:nvPr>
            <p:ph type="ftr" sz="quarter" idx="3"/>
          </p:nvPr>
        </p:nvSpPr>
        <p:spPr bwMode="auto">
          <a:xfrm>
            <a:off x="4572000" y="838200"/>
            <a:ext cx="406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rgbClr val="FFFFFF"/>
                </a:solidFill>
                <a:latin typeface="Tahoma" pitchFamily="-64" charset="0"/>
              </a:defRPr>
            </a:lvl1pPr>
          </a:lstStyle>
          <a:p>
            <a:pPr fontAlgn="base">
              <a:spcBef>
                <a:spcPct val="0"/>
              </a:spcBef>
              <a:spcAft>
                <a:spcPct val="0"/>
              </a:spcAft>
              <a:defRPr/>
            </a:pPr>
            <a:endParaRPr lang="en-GB" dirty="0"/>
          </a:p>
        </p:txBody>
      </p:sp>
      <p:sp>
        <p:nvSpPr>
          <p:cNvPr id="2" name="Rectangle 1"/>
          <p:cNvSpPr/>
          <p:nvPr/>
        </p:nvSpPr>
        <p:spPr>
          <a:xfrm>
            <a:off x="0" y="0"/>
            <a:ext cx="9144000" cy="1125538"/>
          </a:xfrm>
          <a:prstGeom prst="rect">
            <a:avLst/>
          </a:prstGeom>
          <a:solidFill>
            <a:schemeClr val="accent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3"/>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323851" y="0"/>
            <a:ext cx="1082918" cy="49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1469877" y="119640"/>
            <a:ext cx="7350273" cy="84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dirty="0" smtClean="0"/>
              <a:t>Click to edit Master title style</a:t>
            </a:r>
          </a:p>
        </p:txBody>
      </p:sp>
      <p:sp>
        <p:nvSpPr>
          <p:cNvPr id="10" name="Text Placeholder 9"/>
          <p:cNvSpPr>
            <a:spLocks noGrp="1"/>
          </p:cNvSpPr>
          <p:nvPr>
            <p:ph type="body" idx="1"/>
          </p:nvPr>
        </p:nvSpPr>
        <p:spPr>
          <a:xfrm>
            <a:off x="323850" y="1387138"/>
            <a:ext cx="84963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1"/>
            <a:r>
              <a:rPr lang="en-US" dirty="0" smtClean="0"/>
              <a:t>Third level</a:t>
            </a:r>
          </a:p>
          <a:p>
            <a:pPr lvl="3"/>
            <a:r>
              <a:rPr lang="en-US" dirty="0" smtClean="0"/>
              <a:t>Fourth level</a:t>
            </a:r>
          </a:p>
          <a:p>
            <a:pPr lvl="4"/>
            <a:r>
              <a:rPr lang="en-US" dirty="0" smtClean="0"/>
              <a:t>Fifth level</a:t>
            </a:r>
            <a:endParaRPr lang="en-GB" dirty="0"/>
          </a:p>
        </p:txBody>
      </p:sp>
      <p:sp>
        <p:nvSpPr>
          <p:cNvPr id="11" name="Line 10"/>
          <p:cNvSpPr>
            <a:spLocks noChangeShapeType="1"/>
          </p:cNvSpPr>
          <p:nvPr/>
        </p:nvSpPr>
        <p:spPr bwMode="auto">
          <a:xfrm>
            <a:off x="0" y="1124744"/>
            <a:ext cx="914400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dirty="0">
              <a:solidFill>
                <a:srgbClr val="0F2C5C"/>
              </a:solidFill>
            </a:endParaRPr>
          </a:p>
        </p:txBody>
      </p:sp>
    </p:spTree>
    <p:extLst>
      <p:ext uri="{BB962C8B-B14F-4D97-AF65-F5344CB8AC3E}">
        <p14:creationId xmlns:p14="http://schemas.microsoft.com/office/powerpoint/2010/main" val="2958441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6" r:id="rId7"/>
    <p:sldLayoutId id="2147483687" r:id="rId8"/>
  </p:sldLayoutIdLst>
  <p:transition>
    <p:fade/>
  </p:transition>
  <p:timing>
    <p:tnLst>
      <p:par>
        <p:cTn id="1" dur="indefinite" restart="never" nodeType="tmRoot"/>
      </p:par>
    </p:tnLst>
  </p:timing>
  <p:txStyles>
    <p:titleStyle>
      <a:lvl1pPr algn="r"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p:titleStyle>
    <p:body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177800" indent="-177800" algn="l" rtl="0" eaLnBrk="0" fontAlgn="base" hangingPunct="0">
        <a:spcBef>
          <a:spcPct val="20000"/>
        </a:spcBef>
        <a:spcAft>
          <a:spcPct val="0"/>
        </a:spcAft>
        <a:buClr>
          <a:schemeClr val="tx1"/>
        </a:buClr>
        <a:buSzPct val="100000"/>
        <a:buFont typeface="Wingdings" pitchFamily="2" charset="2"/>
        <a:buChar char="§"/>
        <a:defRPr sz="2000">
          <a:solidFill>
            <a:schemeClr val="tx1"/>
          </a:solidFill>
          <a:latin typeface="+mn-lt"/>
        </a:defRPr>
      </a:lvl2pPr>
      <a:lvl3pPr marL="285750" indent="-282575" algn="l" rtl="0" eaLnBrk="0" fontAlgn="base" hangingPunct="0">
        <a:spcBef>
          <a:spcPct val="20000"/>
        </a:spcBef>
        <a:spcAft>
          <a:spcPct val="0"/>
        </a:spcAft>
        <a:buClr>
          <a:schemeClr val="tx1"/>
        </a:buClr>
        <a:buSzPct val="100000"/>
        <a:buFont typeface="Wingdings" pitchFamily="2" charset="2"/>
        <a:buNone/>
        <a:defRPr sz="2000">
          <a:solidFill>
            <a:schemeClr val="tx1"/>
          </a:solidFill>
          <a:latin typeface="+mn-lt"/>
        </a:defRPr>
      </a:lvl3pPr>
      <a:lvl4pPr marL="571500" indent="-284163" algn="l" rtl="0" eaLnBrk="0" fontAlgn="base" hangingPunct="0">
        <a:spcBef>
          <a:spcPct val="20000"/>
        </a:spcBef>
        <a:spcAft>
          <a:spcPct val="0"/>
        </a:spcAft>
        <a:buClr>
          <a:schemeClr val="tx1"/>
        </a:buClr>
        <a:buSzPct val="100000"/>
        <a:buFont typeface="Wingdings" pitchFamily="2" charset="2"/>
        <a:buChar char="§"/>
        <a:defRPr sz="2000">
          <a:solidFill>
            <a:schemeClr val="tx1"/>
          </a:solidFill>
          <a:latin typeface="+mn-lt"/>
        </a:defRPr>
      </a:lvl4pPr>
      <a:lvl5pPr marL="857250" indent="-284163" algn="l" rtl="0" eaLnBrk="0" fontAlgn="base" hangingPunct="0">
        <a:spcBef>
          <a:spcPct val="20000"/>
        </a:spcBef>
        <a:spcAft>
          <a:spcPct val="0"/>
        </a:spcAft>
        <a:buClr>
          <a:schemeClr val="tx1"/>
        </a:buClr>
        <a:buSzPct val="100000"/>
        <a:buFont typeface="Wingdings" pitchFamily="2" charset="2"/>
        <a:buChar char="§"/>
        <a:defRPr sz="2000">
          <a:solidFill>
            <a:schemeClr val="tx1"/>
          </a:solidFill>
          <a:latin typeface="+mn-lt"/>
        </a:defRPr>
      </a:lvl5pPr>
      <a:lvl6pPr marL="1314450" indent="-284163" algn="l" rtl="0" fontAlgn="base">
        <a:spcBef>
          <a:spcPct val="20000"/>
        </a:spcBef>
        <a:spcAft>
          <a:spcPct val="0"/>
        </a:spcAft>
        <a:buClr>
          <a:srgbClr val="6A9895"/>
        </a:buClr>
        <a:buChar char="–"/>
        <a:defRPr sz="3000">
          <a:solidFill>
            <a:schemeClr val="tx1"/>
          </a:solidFill>
          <a:latin typeface="+mn-lt"/>
        </a:defRPr>
      </a:lvl6pPr>
      <a:lvl7pPr marL="1771650" indent="-284163" algn="l" rtl="0" fontAlgn="base">
        <a:spcBef>
          <a:spcPct val="20000"/>
        </a:spcBef>
        <a:spcAft>
          <a:spcPct val="0"/>
        </a:spcAft>
        <a:buClr>
          <a:srgbClr val="6A9895"/>
        </a:buClr>
        <a:buChar char="–"/>
        <a:defRPr sz="3000">
          <a:solidFill>
            <a:schemeClr val="tx1"/>
          </a:solidFill>
          <a:latin typeface="+mn-lt"/>
        </a:defRPr>
      </a:lvl7pPr>
      <a:lvl8pPr marL="2228850" indent="-284163" algn="l" rtl="0" fontAlgn="base">
        <a:spcBef>
          <a:spcPct val="20000"/>
        </a:spcBef>
        <a:spcAft>
          <a:spcPct val="0"/>
        </a:spcAft>
        <a:buClr>
          <a:srgbClr val="6A9895"/>
        </a:buClr>
        <a:buChar char="–"/>
        <a:defRPr sz="3000">
          <a:solidFill>
            <a:schemeClr val="tx1"/>
          </a:solidFill>
          <a:latin typeface="+mn-lt"/>
        </a:defRPr>
      </a:lvl8pPr>
      <a:lvl9pPr marL="2686050" indent="-284163" algn="l" rtl="0" fontAlgn="base">
        <a:spcBef>
          <a:spcPct val="20000"/>
        </a:spcBef>
        <a:spcAft>
          <a:spcPct val="0"/>
        </a:spcAft>
        <a:buClr>
          <a:srgbClr val="6A9895"/>
        </a:buClr>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4572000" y="838200"/>
            <a:ext cx="406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rgbClr val="FFFFFF"/>
                </a:solidFill>
                <a:latin typeface="Tahoma" pitchFamily="-64" charset="0"/>
              </a:defRPr>
            </a:lvl1pPr>
          </a:lstStyle>
          <a:p>
            <a:pPr fontAlgn="base">
              <a:spcBef>
                <a:spcPct val="0"/>
              </a:spcBef>
              <a:spcAft>
                <a:spcPct val="0"/>
              </a:spcAft>
              <a:defRPr/>
            </a:pPr>
            <a:endParaRPr lang="en-GB" dirty="0"/>
          </a:p>
        </p:txBody>
      </p:sp>
      <p:sp>
        <p:nvSpPr>
          <p:cNvPr id="2" name="Rectangle 1"/>
          <p:cNvSpPr/>
          <p:nvPr/>
        </p:nvSpPr>
        <p:spPr>
          <a:xfrm>
            <a:off x="0" y="0"/>
            <a:ext cx="9144000" cy="1125538"/>
          </a:xfrm>
          <a:prstGeom prst="rect">
            <a:avLst/>
          </a:prstGeom>
          <a:solidFill>
            <a:schemeClr val="accent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3851" y="0"/>
            <a:ext cx="2375942" cy="49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1469877" y="119640"/>
            <a:ext cx="7350273" cy="84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dirty="0" smtClean="0"/>
              <a:t>Click to edit Master title style</a:t>
            </a:r>
          </a:p>
        </p:txBody>
      </p:sp>
      <p:sp>
        <p:nvSpPr>
          <p:cNvPr id="10" name="Text Placeholder 9"/>
          <p:cNvSpPr>
            <a:spLocks noGrp="1"/>
          </p:cNvSpPr>
          <p:nvPr>
            <p:ph type="body" idx="1"/>
          </p:nvPr>
        </p:nvSpPr>
        <p:spPr>
          <a:xfrm>
            <a:off x="323850" y="1387138"/>
            <a:ext cx="84963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1"/>
            <a:r>
              <a:rPr lang="en-US" dirty="0" smtClean="0"/>
              <a:t>Third level</a:t>
            </a:r>
          </a:p>
          <a:p>
            <a:pPr lvl="3"/>
            <a:r>
              <a:rPr lang="en-US" dirty="0" smtClean="0"/>
              <a:t>Fourth level</a:t>
            </a:r>
          </a:p>
          <a:p>
            <a:pPr lvl="4"/>
            <a:r>
              <a:rPr lang="en-US" dirty="0" smtClean="0"/>
              <a:t>Fifth level</a:t>
            </a:r>
            <a:endParaRPr lang="en-GB" dirty="0"/>
          </a:p>
        </p:txBody>
      </p:sp>
      <p:sp>
        <p:nvSpPr>
          <p:cNvPr id="11" name="Line 10"/>
          <p:cNvSpPr>
            <a:spLocks noChangeShapeType="1"/>
          </p:cNvSpPr>
          <p:nvPr/>
        </p:nvSpPr>
        <p:spPr bwMode="auto">
          <a:xfrm>
            <a:off x="0" y="1124744"/>
            <a:ext cx="914400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dirty="0">
              <a:solidFill>
                <a:srgbClr val="0F2C5C"/>
              </a:solidFill>
            </a:endParaRPr>
          </a:p>
        </p:txBody>
      </p:sp>
    </p:spTree>
    <p:extLst>
      <p:ext uri="{BB962C8B-B14F-4D97-AF65-F5344CB8AC3E}">
        <p14:creationId xmlns:p14="http://schemas.microsoft.com/office/powerpoint/2010/main" val="2958441119"/>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p:fade/>
  </p:transition>
  <p:txStyles>
    <p:titleStyle>
      <a:lvl1pPr algn="r"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p:titleStyle>
    <p:bodyStyle>
      <a:lvl1pPr marL="342900" indent="-342900" algn="l" rtl="0" eaLnBrk="0" fontAlgn="base" hangingPunct="0">
        <a:spcBef>
          <a:spcPct val="20000"/>
        </a:spcBef>
        <a:spcAft>
          <a:spcPct val="0"/>
        </a:spcAft>
        <a:defRPr sz="2400" b="1">
          <a:solidFill>
            <a:srgbClr val="FFFFFF"/>
          </a:solidFill>
          <a:latin typeface="+mn-lt"/>
          <a:ea typeface="+mn-ea"/>
          <a:cs typeface="+mn-cs"/>
        </a:defRPr>
      </a:lvl1pPr>
      <a:lvl2pPr marL="177800" indent="-177800" algn="l" rtl="0" eaLnBrk="0" fontAlgn="base" hangingPunct="0">
        <a:spcBef>
          <a:spcPct val="20000"/>
        </a:spcBef>
        <a:spcAft>
          <a:spcPct val="0"/>
        </a:spcAft>
        <a:buClr>
          <a:schemeClr val="tx1"/>
        </a:buClr>
        <a:buSzPct val="100000"/>
        <a:buFont typeface="Wingdings" pitchFamily="2" charset="2"/>
        <a:buChar char="§"/>
        <a:defRPr sz="2000">
          <a:solidFill>
            <a:srgbClr val="FFFFFF"/>
          </a:solidFill>
          <a:latin typeface="+mn-lt"/>
        </a:defRPr>
      </a:lvl2pPr>
      <a:lvl3pPr marL="285750" indent="-282575" algn="l" rtl="0" eaLnBrk="0" fontAlgn="base" hangingPunct="0">
        <a:spcBef>
          <a:spcPct val="20000"/>
        </a:spcBef>
        <a:spcAft>
          <a:spcPct val="0"/>
        </a:spcAft>
        <a:buClr>
          <a:schemeClr val="tx1"/>
        </a:buClr>
        <a:buSzPct val="100000"/>
        <a:buFont typeface="Wingdings" pitchFamily="2" charset="2"/>
        <a:buNone/>
        <a:defRPr sz="2000">
          <a:solidFill>
            <a:schemeClr val="tx1"/>
          </a:solidFill>
          <a:latin typeface="+mn-lt"/>
        </a:defRPr>
      </a:lvl3pPr>
      <a:lvl4pPr marL="571500" indent="-284163" algn="l" rtl="0" eaLnBrk="0" fontAlgn="base" hangingPunct="0">
        <a:spcBef>
          <a:spcPct val="20000"/>
        </a:spcBef>
        <a:spcAft>
          <a:spcPct val="0"/>
        </a:spcAft>
        <a:buClr>
          <a:schemeClr val="tx1"/>
        </a:buClr>
        <a:buSzPct val="100000"/>
        <a:buFont typeface="Wingdings" pitchFamily="2" charset="2"/>
        <a:buChar char="§"/>
        <a:defRPr sz="2000">
          <a:solidFill>
            <a:srgbClr val="FFFFFF"/>
          </a:solidFill>
          <a:latin typeface="+mn-lt"/>
        </a:defRPr>
      </a:lvl4pPr>
      <a:lvl5pPr marL="857250" indent="-284163" algn="l" rtl="0" eaLnBrk="0" fontAlgn="base" hangingPunct="0">
        <a:spcBef>
          <a:spcPct val="20000"/>
        </a:spcBef>
        <a:spcAft>
          <a:spcPct val="0"/>
        </a:spcAft>
        <a:buClr>
          <a:schemeClr val="tx1"/>
        </a:buClr>
        <a:buSzPct val="100000"/>
        <a:buFont typeface="Wingdings" pitchFamily="2" charset="2"/>
        <a:buChar char="§"/>
        <a:defRPr sz="2000">
          <a:solidFill>
            <a:srgbClr val="FFFFFF"/>
          </a:solidFill>
          <a:latin typeface="+mn-lt"/>
        </a:defRPr>
      </a:lvl5pPr>
      <a:lvl6pPr marL="1314450" indent="-284163" algn="l" rtl="0" fontAlgn="base">
        <a:spcBef>
          <a:spcPct val="20000"/>
        </a:spcBef>
        <a:spcAft>
          <a:spcPct val="0"/>
        </a:spcAft>
        <a:buClr>
          <a:srgbClr val="6A9895"/>
        </a:buClr>
        <a:buChar char="–"/>
        <a:defRPr sz="3000">
          <a:solidFill>
            <a:schemeClr val="tx1"/>
          </a:solidFill>
          <a:latin typeface="+mn-lt"/>
        </a:defRPr>
      </a:lvl6pPr>
      <a:lvl7pPr marL="1771650" indent="-284163" algn="l" rtl="0" fontAlgn="base">
        <a:spcBef>
          <a:spcPct val="20000"/>
        </a:spcBef>
        <a:spcAft>
          <a:spcPct val="0"/>
        </a:spcAft>
        <a:buClr>
          <a:srgbClr val="6A9895"/>
        </a:buClr>
        <a:buChar char="–"/>
        <a:defRPr sz="3000">
          <a:solidFill>
            <a:schemeClr val="tx1"/>
          </a:solidFill>
          <a:latin typeface="+mn-lt"/>
        </a:defRPr>
      </a:lvl7pPr>
      <a:lvl8pPr marL="2228850" indent="-284163" algn="l" rtl="0" fontAlgn="base">
        <a:spcBef>
          <a:spcPct val="20000"/>
        </a:spcBef>
        <a:spcAft>
          <a:spcPct val="0"/>
        </a:spcAft>
        <a:buClr>
          <a:srgbClr val="6A9895"/>
        </a:buClr>
        <a:buChar char="–"/>
        <a:defRPr sz="3000">
          <a:solidFill>
            <a:schemeClr val="tx1"/>
          </a:solidFill>
          <a:latin typeface="+mn-lt"/>
        </a:defRPr>
      </a:lvl8pPr>
      <a:lvl9pPr marL="2686050" indent="-284163" algn="l" rtl="0" fontAlgn="base">
        <a:spcBef>
          <a:spcPct val="20000"/>
        </a:spcBef>
        <a:spcAft>
          <a:spcPct val="0"/>
        </a:spcAft>
        <a:buClr>
          <a:srgbClr val="6A9895"/>
        </a:buClr>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Microsoft_Word_97_-_2003_Document1.doc"/></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wrap.org.uk/content/sustainable-procuremen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zerowastescotland.org.uk/scotlandprocurement" TargetMode="External"/><Relationship Id="rId5" Type="http://schemas.openxmlformats.org/officeDocument/2006/relationships/hyperlink" Target="http://www.wrap.org.uk/category/sector/facilities-management" TargetMode="External"/><Relationship Id="rId4" Type="http://schemas.openxmlformats.org/officeDocument/2006/relationships/hyperlink" Target="http://www.wrap.org.uk/content/sustainable-procurement-e-learning-modul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1663" y="2659380"/>
            <a:ext cx="39512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base" hangingPunct="1">
              <a:spcBef>
                <a:spcPct val="0"/>
              </a:spcBef>
              <a:spcAft>
                <a:spcPct val="0"/>
              </a:spcAft>
              <a:defRPr/>
            </a:pPr>
            <a:r>
              <a:rPr lang="en-GB" sz="3200" dirty="0" smtClean="0">
                <a:solidFill>
                  <a:srgbClr val="DAE14F"/>
                </a:solidFill>
              </a:rPr>
              <a:t>Sustainable Public Procurement:</a:t>
            </a:r>
          </a:p>
          <a:p>
            <a:pPr eaLnBrk="1" fontAlgn="base" hangingPunct="1">
              <a:spcBef>
                <a:spcPct val="0"/>
              </a:spcBef>
              <a:spcAft>
                <a:spcPct val="0"/>
              </a:spcAft>
              <a:defRPr/>
            </a:pPr>
            <a:r>
              <a:rPr lang="en-GB" dirty="0" smtClean="0">
                <a:solidFill>
                  <a:srgbClr val="DAE14F"/>
                </a:solidFill>
              </a:rPr>
              <a:t>engaging </a:t>
            </a:r>
            <a:r>
              <a:rPr lang="en-GB" dirty="0">
                <a:solidFill>
                  <a:srgbClr val="DAE14F"/>
                </a:solidFill>
              </a:rPr>
              <a:t>the market and the supply chain</a:t>
            </a:r>
            <a:endParaRPr lang="en-GB" dirty="0" smtClean="0">
              <a:solidFill>
                <a:srgbClr val="DAE14F"/>
              </a:solidFill>
            </a:endParaRPr>
          </a:p>
        </p:txBody>
      </p:sp>
      <p:sp>
        <p:nvSpPr>
          <p:cNvPr id="3" name="TextBox 2"/>
          <p:cNvSpPr txBox="1">
            <a:spLocks noChangeArrowheads="1"/>
          </p:cNvSpPr>
          <p:nvPr/>
        </p:nvSpPr>
        <p:spPr bwMode="auto">
          <a:xfrm>
            <a:off x="601663" y="4786344"/>
            <a:ext cx="3741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base" hangingPunct="1">
              <a:spcBef>
                <a:spcPct val="0"/>
              </a:spcBef>
              <a:spcAft>
                <a:spcPct val="0"/>
              </a:spcAft>
              <a:defRPr/>
            </a:pPr>
            <a:r>
              <a:rPr lang="en-GB" dirty="0" smtClean="0">
                <a:solidFill>
                  <a:srgbClr val="FFFFFF"/>
                </a:solidFill>
              </a:rPr>
              <a:t>Dr Mervyn Jones</a:t>
            </a:r>
          </a:p>
        </p:txBody>
      </p:sp>
      <p:sp>
        <p:nvSpPr>
          <p:cNvPr id="4" name="TextBox 3"/>
          <p:cNvSpPr txBox="1">
            <a:spLocks noChangeArrowheads="1"/>
          </p:cNvSpPr>
          <p:nvPr/>
        </p:nvSpPr>
        <p:spPr bwMode="auto">
          <a:xfrm>
            <a:off x="601663" y="5248307"/>
            <a:ext cx="3951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base" hangingPunct="1">
              <a:spcBef>
                <a:spcPct val="0"/>
              </a:spcBef>
              <a:spcAft>
                <a:spcPct val="0"/>
              </a:spcAft>
              <a:defRPr/>
            </a:pPr>
            <a:r>
              <a:rPr lang="en-GB" dirty="0" smtClean="0">
                <a:solidFill>
                  <a:srgbClr val="EAEAEA"/>
                </a:solidFill>
              </a:rPr>
              <a:t>Head of Collaborative Programmes</a:t>
            </a:r>
          </a:p>
        </p:txBody>
      </p:sp>
      <p:sp>
        <p:nvSpPr>
          <p:cNvPr id="5" name="TextBox 4"/>
          <p:cNvSpPr txBox="1">
            <a:spLocks noChangeArrowheads="1"/>
          </p:cNvSpPr>
          <p:nvPr/>
        </p:nvSpPr>
        <p:spPr bwMode="auto">
          <a:xfrm>
            <a:off x="601662" y="6129745"/>
            <a:ext cx="3741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base" hangingPunct="1">
              <a:spcBef>
                <a:spcPct val="0"/>
              </a:spcBef>
              <a:spcAft>
                <a:spcPct val="0"/>
              </a:spcAft>
              <a:defRPr/>
            </a:pPr>
            <a:r>
              <a:rPr lang="en-GB" dirty="0" smtClean="0">
                <a:solidFill>
                  <a:srgbClr val="FFFFFF"/>
                </a:solidFill>
              </a:rPr>
              <a:t>28</a:t>
            </a:r>
            <a:r>
              <a:rPr lang="en-GB" baseline="30000" dirty="0" smtClean="0">
                <a:solidFill>
                  <a:srgbClr val="FFFFFF"/>
                </a:solidFill>
              </a:rPr>
              <a:t>th</a:t>
            </a:r>
            <a:r>
              <a:rPr lang="en-GB" dirty="0" smtClean="0">
                <a:solidFill>
                  <a:srgbClr val="FFFFFF"/>
                </a:solidFill>
              </a:rPr>
              <a:t> August 2014</a:t>
            </a:r>
          </a:p>
        </p:txBody>
      </p:sp>
      <p:sp>
        <p:nvSpPr>
          <p:cNvPr id="6" name="Rectangle 5"/>
          <p:cNvSpPr/>
          <p:nvPr/>
        </p:nvSpPr>
        <p:spPr>
          <a:xfrm>
            <a:off x="642257" y="1595734"/>
            <a:ext cx="7821386" cy="369332"/>
          </a:xfrm>
          <a:prstGeom prst="rect">
            <a:avLst/>
          </a:prstGeom>
        </p:spPr>
        <p:txBody>
          <a:bodyPr wrap="square">
            <a:spAutoFit/>
          </a:bodyPr>
          <a:lstStyle/>
          <a:p>
            <a:r>
              <a:rPr lang="en-GB" dirty="0"/>
              <a:t>2º International Seminar of Sustainable Public </a:t>
            </a:r>
            <a:r>
              <a:rPr lang="en-GB" dirty="0" smtClean="0"/>
              <a:t>Procurement, Brasilia</a:t>
            </a:r>
            <a:r>
              <a:rPr lang="en-GB" dirty="0"/>
              <a:t>, Brazil</a:t>
            </a:r>
          </a:p>
        </p:txBody>
      </p:sp>
    </p:spTree>
    <p:extLst>
      <p:ext uri="{BB962C8B-B14F-4D97-AF65-F5344CB8AC3E}">
        <p14:creationId xmlns:p14="http://schemas.microsoft.com/office/powerpoint/2010/main" val="39799447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0"/>
          <p:cNvSpPr>
            <a:spLocks noGrp="1"/>
          </p:cNvSpPr>
          <p:nvPr>
            <p:ph type="title" idx="4294967295"/>
          </p:nvPr>
        </p:nvSpPr>
        <p:spPr>
          <a:xfrm>
            <a:off x="827088" y="412376"/>
            <a:ext cx="8316912" cy="51407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r>
              <a:rPr lang="en-GB" altLang="en-US" sz="3200" b="0" dirty="0"/>
              <a:t>Assuring s</a:t>
            </a:r>
            <a:r>
              <a:rPr lang="en-GB" altLang="en-US" sz="3200" b="0" dirty="0" smtClean="0"/>
              <a:t>ustainable procurement policy</a:t>
            </a:r>
            <a:endParaRPr lang="en-GB" altLang="en-US" sz="3200" b="0"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2489" y="1069385"/>
            <a:ext cx="6297014" cy="592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7708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627313" y="143440"/>
            <a:ext cx="6301534" cy="7688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r>
              <a:rPr lang="en-GB" altLang="en-US" sz="3200" b="0" dirty="0"/>
              <a:t/>
            </a:r>
            <a:br>
              <a:rPr lang="en-GB" altLang="en-US" sz="3200" b="0" dirty="0"/>
            </a:br>
            <a:r>
              <a:rPr lang="en-GB" altLang="en-US" sz="3200" b="0" dirty="0"/>
              <a:t> Identify sustainability issues </a:t>
            </a:r>
            <a:endParaRPr lang="fr-CA" altLang="en-US" sz="3200" b="0" dirty="0"/>
          </a:p>
        </p:txBody>
      </p:sp>
      <p:sp>
        <p:nvSpPr>
          <p:cNvPr id="97284" name="Content Placeholder 5"/>
          <p:cNvSpPr>
            <a:spLocks noGrp="1"/>
          </p:cNvSpPr>
          <p:nvPr>
            <p:ph sz="quarter" idx="4294967295"/>
          </p:nvPr>
        </p:nvSpPr>
        <p:spPr>
          <a:xfrm>
            <a:off x="5102225" y="1863356"/>
            <a:ext cx="4041775" cy="3214687"/>
          </a:xfrm>
        </p:spPr>
        <p:txBody>
          <a:bodyPr lIns="91440" tIns="45720" rIns="91440" bIns="45720"/>
          <a:lstStyle/>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Health</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Education</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Employment</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Community</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‘Developing world’ supply chains</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Diversity</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Other socio-economic</a:t>
            </a:r>
          </a:p>
          <a:p>
            <a:pPr eaLnBrk="1" hangingPunct="1">
              <a:lnSpc>
                <a:spcPct val="80000"/>
              </a:lnSpc>
              <a:buClr>
                <a:srgbClr val="9FC54D"/>
              </a:buClr>
              <a:buFont typeface="Arial" panose="020B0604020202020204" pitchFamily="34" charset="0"/>
              <a:buChar char="•"/>
            </a:pPr>
            <a:endParaRPr lang="en-GB" altLang="en-US" sz="2000" dirty="0" smtClean="0">
              <a:cs typeface="Arial" pitchFamily="34" charset="0"/>
            </a:endParaRPr>
          </a:p>
          <a:p>
            <a:pPr eaLnBrk="1" hangingPunct="1">
              <a:lnSpc>
                <a:spcPct val="80000"/>
              </a:lnSpc>
              <a:buClr>
                <a:srgbClr val="9FC54D"/>
              </a:buClr>
              <a:buFont typeface="Arial" panose="020B0604020202020204" pitchFamily="34" charset="0"/>
              <a:buChar char="•"/>
            </a:pPr>
            <a:endParaRPr lang="en-GB" altLang="en-US" sz="2000" dirty="0" smtClean="0">
              <a:cs typeface="Arial" pitchFamily="34" charset="0"/>
            </a:endParaRPr>
          </a:p>
          <a:p>
            <a:pPr eaLnBrk="1" hangingPunct="1">
              <a:lnSpc>
                <a:spcPct val="80000"/>
              </a:lnSpc>
              <a:buClr>
                <a:srgbClr val="9FC54D"/>
              </a:buClr>
              <a:buFont typeface="Arial" panose="020B0604020202020204" pitchFamily="34" charset="0"/>
              <a:buChar char="•"/>
            </a:pPr>
            <a:endParaRPr lang="en-US" altLang="en-US" sz="2000" dirty="0" smtClean="0">
              <a:cs typeface="Arial" pitchFamily="34" charset="0"/>
            </a:endParaRPr>
          </a:p>
        </p:txBody>
      </p:sp>
      <p:sp>
        <p:nvSpPr>
          <p:cNvPr id="97285" name="Content Placeholder 3"/>
          <p:cNvSpPr>
            <a:spLocks noGrp="1"/>
          </p:cNvSpPr>
          <p:nvPr>
            <p:ph idx="4294967295"/>
          </p:nvPr>
        </p:nvSpPr>
        <p:spPr>
          <a:xfrm>
            <a:off x="395288" y="1863356"/>
            <a:ext cx="4040187" cy="3951288"/>
          </a:xfrm>
        </p:spPr>
        <p:txBody>
          <a:bodyPr lIns="91440" tIns="45720" rIns="91440" bIns="45720">
            <a:normAutofit/>
          </a:bodyPr>
          <a:lstStyle/>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CO2 and methane emissions</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Other air emissions</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Emissions to water</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Waste to landfill</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Hazardous substances</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Materials</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Energy</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Other natural resources</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Water</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Biodiversity</a:t>
            </a:r>
          </a:p>
          <a:p>
            <a:pPr eaLnBrk="1" hangingPunct="1">
              <a:lnSpc>
                <a:spcPct val="80000"/>
              </a:lnSpc>
              <a:buClr>
                <a:srgbClr val="9FC54D"/>
              </a:buClr>
              <a:buFont typeface="Arial" panose="020B0604020202020204" pitchFamily="34" charset="0"/>
              <a:buChar char="•"/>
            </a:pPr>
            <a:r>
              <a:rPr lang="en-GB" altLang="en-US" sz="2000" dirty="0" smtClean="0">
                <a:cs typeface="Arial" pitchFamily="34" charset="0"/>
              </a:rPr>
              <a:t>Local environment</a:t>
            </a:r>
            <a:endParaRPr lang="en-US" altLang="en-US" sz="2000" dirty="0" smtClean="0"/>
          </a:p>
        </p:txBody>
      </p:sp>
      <p:sp>
        <p:nvSpPr>
          <p:cNvPr id="12" name="Text Placeholder 4"/>
          <p:cNvSpPr txBox="1">
            <a:spLocks/>
          </p:cNvSpPr>
          <p:nvPr/>
        </p:nvSpPr>
        <p:spPr>
          <a:xfrm>
            <a:off x="4645025" y="1127404"/>
            <a:ext cx="4041775" cy="639762"/>
          </a:xfrm>
          <a:prstGeom prst="rect">
            <a:avLst/>
          </a:prstGeom>
        </p:spPr>
        <p:txBody>
          <a:bodyPr/>
          <a:lstStyle/>
          <a:p>
            <a:pPr marL="342900" indent="-342900" algn="l">
              <a:spcBef>
                <a:spcPct val="20000"/>
              </a:spcBef>
              <a:defRPr/>
            </a:pPr>
            <a:r>
              <a:rPr lang="en-GB" sz="3200" dirty="0">
                <a:latin typeface="+mn-lt"/>
              </a:rPr>
              <a:t>Socio-Economic</a:t>
            </a:r>
            <a:endParaRPr lang="en-US" sz="3200" dirty="0">
              <a:latin typeface="+mn-lt"/>
            </a:endParaRPr>
          </a:p>
        </p:txBody>
      </p:sp>
      <p:sp>
        <p:nvSpPr>
          <p:cNvPr id="13" name="Text Placeholder 2"/>
          <p:cNvSpPr txBox="1">
            <a:spLocks/>
          </p:cNvSpPr>
          <p:nvPr/>
        </p:nvSpPr>
        <p:spPr bwMode="auto">
          <a:xfrm>
            <a:off x="457200" y="1130579"/>
            <a:ext cx="4040188" cy="639762"/>
          </a:xfrm>
          <a:prstGeom prst="rect">
            <a:avLst/>
          </a:prstGeom>
          <a:noFill/>
          <a:ln w="9525">
            <a:noFill/>
            <a:miter lim="800000"/>
            <a:headEnd/>
            <a:tailEnd/>
          </a:ln>
        </p:spPr>
        <p:txBody>
          <a:bodyPr/>
          <a:lstStyle/>
          <a:p>
            <a:pPr marL="342900" indent="-342900" algn="l">
              <a:spcBef>
                <a:spcPct val="20000"/>
              </a:spcBef>
              <a:defRPr/>
            </a:pPr>
            <a:r>
              <a:rPr lang="en-GB" sz="3200" dirty="0">
                <a:latin typeface="+mn-lt"/>
              </a:rPr>
              <a:t>Environmental</a:t>
            </a:r>
            <a:endParaRPr lang="en-US" sz="3200" dirty="0">
              <a:latin typeface="+mn-lt"/>
            </a:endParaRPr>
          </a:p>
        </p:txBody>
      </p:sp>
      <p:sp>
        <p:nvSpPr>
          <p:cNvPr id="14" name="AutoShape 5"/>
          <p:cNvSpPr>
            <a:spLocks noChangeArrowheads="1"/>
          </p:cNvSpPr>
          <p:nvPr/>
        </p:nvSpPr>
        <p:spPr bwMode="auto">
          <a:xfrm>
            <a:off x="457200" y="5589588"/>
            <a:ext cx="8218488" cy="972577"/>
          </a:xfrm>
          <a:prstGeom prst="roundRect">
            <a:avLst>
              <a:gd name="adj" fmla="val 16667"/>
            </a:avLst>
          </a:prstGeom>
          <a:solidFill>
            <a:schemeClr val="accent2">
              <a:alpha val="40000"/>
            </a:schemeClr>
          </a:solidFill>
          <a:ln w="9525" algn="ctr">
            <a:noFill/>
            <a:round/>
            <a:headEnd/>
            <a:tailEnd/>
          </a:ln>
          <a:effectLst>
            <a:prstShdw prst="shdw17" dist="17961" dir="2700000">
              <a:schemeClr val="accent2">
                <a:gamma/>
                <a:shade val="60000"/>
                <a:invGamma/>
              </a:schemeClr>
            </a:prstShdw>
          </a:effectLst>
        </p:spPr>
        <p:txBody>
          <a:bodyPr wrap="none" anchor="ctr"/>
          <a:lstStyle>
            <a:lvl1pPr marL="342900" indent="-342900"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buClr>
                <a:srgbClr val="9FC54D"/>
              </a:buClr>
            </a:pPr>
            <a:r>
              <a:rPr lang="en-GB" altLang="en-US" b="1" i="1" dirty="0">
                <a:latin typeface="Arial" pitchFamily="34" charset="0"/>
              </a:rPr>
              <a:t>When using this method, </a:t>
            </a:r>
            <a:r>
              <a:rPr lang="en-GB" altLang="en-US" b="1" i="1" dirty="0" smtClean="0">
                <a:latin typeface="Arial" pitchFamily="34" charset="0"/>
              </a:rPr>
              <a:t>identify the </a:t>
            </a:r>
            <a:r>
              <a:rPr lang="en-GB" altLang="en-US" b="1" i="1" dirty="0">
                <a:latin typeface="Arial" pitchFamily="34" charset="0"/>
              </a:rPr>
              <a:t>issues </a:t>
            </a:r>
            <a:r>
              <a:rPr lang="en-GB" altLang="en-US" b="1" i="1" dirty="0" smtClean="0">
                <a:latin typeface="Arial" pitchFamily="34" charset="0"/>
              </a:rPr>
              <a:t>that </a:t>
            </a:r>
            <a:r>
              <a:rPr lang="en-GB" altLang="en-US" b="1" i="1" dirty="0">
                <a:latin typeface="Arial" pitchFamily="34" charset="0"/>
              </a:rPr>
              <a:t>are </a:t>
            </a:r>
            <a:endParaRPr lang="en-GB" altLang="en-US" b="1" i="1" dirty="0" smtClean="0">
              <a:latin typeface="Arial" pitchFamily="34" charset="0"/>
            </a:endParaRPr>
          </a:p>
          <a:p>
            <a:pPr algn="ctr" eaLnBrk="1" hangingPunct="1">
              <a:lnSpc>
                <a:spcPct val="80000"/>
              </a:lnSpc>
              <a:buClr>
                <a:srgbClr val="9FC54D"/>
              </a:buClr>
            </a:pPr>
            <a:r>
              <a:rPr lang="en-GB" altLang="en-US" b="1" i="1" dirty="0" smtClean="0">
                <a:latin typeface="Arial" pitchFamily="34" charset="0"/>
              </a:rPr>
              <a:t>important for each authority</a:t>
            </a:r>
            <a:endParaRPr lang="en-GB" altLang="en-US" b="1" i="1" dirty="0">
              <a:latin typeface="Arial" pitchFamily="34" charset="0"/>
            </a:endParaRPr>
          </a:p>
        </p:txBody>
      </p:sp>
    </p:spTree>
    <p:extLst>
      <p:ext uri="{BB962C8B-B14F-4D97-AF65-F5344CB8AC3E}">
        <p14:creationId xmlns:p14="http://schemas.microsoft.com/office/powerpoint/2010/main" val="342780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en-GB" sz="3600" dirty="0" smtClean="0">
                <a:solidFill>
                  <a:srgbClr val="008000"/>
                </a:solidFill>
              </a:rPr>
              <a:t/>
            </a:r>
            <a:br>
              <a:rPr lang="en-GB" sz="3600" dirty="0" smtClean="0">
                <a:solidFill>
                  <a:srgbClr val="008000"/>
                </a:solidFill>
              </a:rPr>
            </a:br>
            <a:r>
              <a:rPr lang="en-GB" sz="4900" dirty="0"/>
              <a:t/>
            </a:r>
            <a:br>
              <a:rPr lang="en-GB" sz="4900" dirty="0"/>
            </a:br>
            <a:endParaRPr lang="fr-CA" sz="4900" dirty="0"/>
          </a:p>
        </p:txBody>
      </p:sp>
      <p:sp>
        <p:nvSpPr>
          <p:cNvPr id="19459" name="Footer Placeholder 7"/>
          <p:cNvSpPr>
            <a:spLocks noGrp="1"/>
          </p:cNvSpPr>
          <p:nvPr>
            <p:ph type="ftr" sz="quarter" idx="4294967295"/>
          </p:nvPr>
        </p:nvSpPr>
        <p:spPr bwMode="auto">
          <a:xfrm>
            <a:off x="6248400" y="5157788"/>
            <a:ext cx="2895600" cy="2071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base" hangingPunct="1">
              <a:spcBef>
                <a:spcPct val="0"/>
              </a:spcBef>
              <a:spcAft>
                <a:spcPct val="0"/>
              </a:spcAft>
            </a:pPr>
            <a:r>
              <a:rPr lang="en-GB">
                <a:solidFill>
                  <a:srgbClr val="000000"/>
                </a:solidFill>
              </a:rPr>
              <a:t> </a:t>
            </a:r>
          </a:p>
        </p:txBody>
      </p:sp>
      <p:sp>
        <p:nvSpPr>
          <p:cNvPr id="19460" name="Slide Number Placeholder 6"/>
          <p:cNvSpPr>
            <a:spLocks noGrp="1"/>
          </p:cNvSpPr>
          <p:nvPr>
            <p:ph type="sldNum" sz="quarter" idx="4294967295"/>
          </p:nvPr>
        </p:nvSpPr>
        <p:spPr bwMode="auto">
          <a:xfrm>
            <a:off x="0" y="6492875"/>
            <a:ext cx="9810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base" hangingPunct="1">
              <a:spcBef>
                <a:spcPct val="0"/>
              </a:spcBef>
              <a:spcAft>
                <a:spcPct val="0"/>
              </a:spcAft>
            </a:pPr>
            <a:r>
              <a:rPr lang="fr-CA">
                <a:solidFill>
                  <a:srgbClr val="000000"/>
                </a:solidFill>
              </a:rPr>
              <a:t> </a:t>
            </a:r>
          </a:p>
        </p:txBody>
      </p:sp>
      <p:sp>
        <p:nvSpPr>
          <p:cNvPr id="10" name="Rectangle 3"/>
          <p:cNvSpPr txBox="1">
            <a:spLocks/>
          </p:cNvSpPr>
          <p:nvPr/>
        </p:nvSpPr>
        <p:spPr bwMode="auto">
          <a:xfrm>
            <a:off x="500062" y="3151761"/>
            <a:ext cx="7729537" cy="3560323"/>
          </a:xfrm>
          <a:prstGeom prst="rect">
            <a:avLst/>
          </a:prstGeom>
          <a:noFill/>
          <a:ln w="9525">
            <a:noFill/>
            <a:miter lim="800000"/>
            <a:headEnd/>
            <a:tailEnd/>
          </a:ln>
        </p:spPr>
        <p:txBody>
          <a:bodyPr/>
          <a:lstStyle/>
          <a:p>
            <a:pPr marL="342900" indent="-342900" fontAlgn="base">
              <a:spcBef>
                <a:spcPct val="20000"/>
              </a:spcBef>
              <a:spcAft>
                <a:spcPct val="0"/>
              </a:spcAft>
              <a:buFontTx/>
              <a:buChar char="•"/>
              <a:defRPr/>
            </a:pPr>
            <a:r>
              <a:rPr lang="en-GB" sz="2200" dirty="0">
                <a:solidFill>
                  <a:srgbClr val="333399"/>
                </a:solidFill>
              </a:rPr>
              <a:t>Structured approach to assessment of categories of spend:</a:t>
            </a:r>
          </a:p>
          <a:p>
            <a:pPr marL="742950" lvl="1" indent="-285750" fontAlgn="base">
              <a:spcBef>
                <a:spcPct val="0"/>
              </a:spcBef>
              <a:spcAft>
                <a:spcPct val="0"/>
              </a:spcAft>
              <a:buFont typeface="Wingdings" pitchFamily="2" charset="2"/>
              <a:buChar char="ü"/>
              <a:defRPr/>
            </a:pPr>
            <a:r>
              <a:rPr lang="en-GB" sz="2200" dirty="0">
                <a:solidFill>
                  <a:srgbClr val="333399"/>
                </a:solidFill>
              </a:rPr>
              <a:t>Amount of spend</a:t>
            </a:r>
          </a:p>
          <a:p>
            <a:pPr marL="742950" lvl="1" indent="-285750" fontAlgn="base">
              <a:spcBef>
                <a:spcPct val="0"/>
              </a:spcBef>
              <a:spcAft>
                <a:spcPct val="0"/>
              </a:spcAft>
              <a:buFont typeface="Wingdings" pitchFamily="2" charset="2"/>
              <a:buChar char="ü"/>
              <a:defRPr/>
            </a:pPr>
            <a:r>
              <a:rPr lang="en-GB" sz="2200" dirty="0">
                <a:solidFill>
                  <a:srgbClr val="333399"/>
                </a:solidFill>
              </a:rPr>
              <a:t>Risk</a:t>
            </a:r>
          </a:p>
          <a:p>
            <a:pPr marL="742950" lvl="1" indent="-285750" fontAlgn="base">
              <a:spcBef>
                <a:spcPct val="0"/>
              </a:spcBef>
              <a:spcAft>
                <a:spcPct val="0"/>
              </a:spcAft>
              <a:buFont typeface="Wingdings" pitchFamily="2" charset="2"/>
              <a:buChar char="ü"/>
              <a:defRPr/>
            </a:pPr>
            <a:r>
              <a:rPr lang="en-GB" sz="2200" dirty="0">
                <a:solidFill>
                  <a:srgbClr val="333399"/>
                </a:solidFill>
              </a:rPr>
              <a:t>Scope</a:t>
            </a:r>
          </a:p>
          <a:p>
            <a:pPr marL="742950" lvl="1" indent="-285750" fontAlgn="base">
              <a:spcBef>
                <a:spcPct val="0"/>
              </a:spcBef>
              <a:spcAft>
                <a:spcPct val="0"/>
              </a:spcAft>
              <a:buFont typeface="Wingdings" pitchFamily="2" charset="2"/>
              <a:buChar char="ü"/>
              <a:defRPr/>
            </a:pPr>
            <a:r>
              <a:rPr lang="en-GB" sz="2200" dirty="0">
                <a:solidFill>
                  <a:srgbClr val="333399"/>
                </a:solidFill>
              </a:rPr>
              <a:t>Influence</a:t>
            </a:r>
          </a:p>
          <a:p>
            <a:pPr marL="342900" indent="-342900" fontAlgn="base">
              <a:spcBef>
                <a:spcPct val="20000"/>
              </a:spcBef>
              <a:spcAft>
                <a:spcPct val="0"/>
              </a:spcAft>
              <a:buFontTx/>
              <a:buChar char="•"/>
              <a:defRPr/>
            </a:pPr>
            <a:r>
              <a:rPr lang="en-GB" sz="2200" dirty="0" smtClean="0">
                <a:solidFill>
                  <a:srgbClr val="333399"/>
                </a:solidFill>
              </a:rPr>
              <a:t>Aims to provide a </a:t>
            </a:r>
            <a:r>
              <a:rPr lang="en-GB" sz="2200" dirty="0">
                <a:solidFill>
                  <a:srgbClr val="333399"/>
                </a:solidFill>
              </a:rPr>
              <a:t>standard approach across the public sector </a:t>
            </a:r>
            <a:endParaRPr lang="en-GB" sz="2200" dirty="0" smtClean="0">
              <a:solidFill>
                <a:srgbClr val="333399"/>
              </a:solidFill>
            </a:endParaRPr>
          </a:p>
          <a:p>
            <a:pPr marL="342900" indent="-342900" fontAlgn="base">
              <a:spcBef>
                <a:spcPct val="20000"/>
              </a:spcBef>
              <a:spcAft>
                <a:spcPct val="0"/>
              </a:spcAft>
              <a:buFontTx/>
              <a:buChar char="•"/>
              <a:defRPr/>
            </a:pPr>
            <a:r>
              <a:rPr lang="en-GB" sz="2200" dirty="0" smtClean="0">
                <a:solidFill>
                  <a:srgbClr val="333399"/>
                </a:solidFill>
              </a:rPr>
              <a:t>Focuses effort in </a:t>
            </a:r>
            <a:r>
              <a:rPr lang="en-GB" sz="2200" dirty="0">
                <a:solidFill>
                  <a:srgbClr val="333399"/>
                </a:solidFill>
              </a:rPr>
              <a:t>areas with the greatest potential to improve </a:t>
            </a:r>
            <a:r>
              <a:rPr lang="en-GB" sz="2200" dirty="0" smtClean="0">
                <a:solidFill>
                  <a:srgbClr val="333399"/>
                </a:solidFill>
              </a:rPr>
              <a:t>sustainability</a:t>
            </a:r>
            <a:endParaRPr lang="en-GB" sz="2200" dirty="0">
              <a:solidFill>
                <a:srgbClr val="333399"/>
              </a:solidFill>
            </a:endParaRPr>
          </a:p>
        </p:txBody>
      </p:sp>
      <p:graphicFrame>
        <p:nvGraphicFramePr>
          <p:cNvPr id="11" name="Diagram 10"/>
          <p:cNvGraphicFramePr/>
          <p:nvPr>
            <p:extLst>
              <p:ext uri="{D42A27DB-BD31-4B8C-83A1-F6EECF244321}">
                <p14:modId xmlns:p14="http://schemas.microsoft.com/office/powerpoint/2010/main" val="505805678"/>
              </p:ext>
            </p:extLst>
          </p:nvPr>
        </p:nvGraphicFramePr>
        <p:xfrm>
          <a:off x="611560" y="980728"/>
          <a:ext cx="8215369" cy="1314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4067944" y="522292"/>
            <a:ext cx="4912755" cy="584775"/>
          </a:xfrm>
          <a:prstGeom prst="rect">
            <a:avLst/>
          </a:prstGeom>
        </p:spPr>
        <p:txBody>
          <a:bodyPr wrap="none">
            <a:spAutoFit/>
          </a:bodyPr>
          <a:lstStyle/>
          <a:p>
            <a:r>
              <a:rPr lang="en-GB" sz="3200" dirty="0">
                <a:latin typeface="+mj-lt"/>
              </a:rPr>
              <a:t>Prioritisation </a:t>
            </a:r>
            <a:r>
              <a:rPr lang="en-GB" sz="3200" dirty="0" smtClean="0">
                <a:latin typeface="+mj-lt"/>
              </a:rPr>
              <a:t>methodology</a:t>
            </a:r>
            <a:endParaRPr lang="en-GB" sz="3200" dirty="0">
              <a:latin typeface="+mj-lt"/>
            </a:endParaRPr>
          </a:p>
        </p:txBody>
      </p:sp>
      <p:sp>
        <p:nvSpPr>
          <p:cNvPr id="4" name="Left Brace 3"/>
          <p:cNvSpPr/>
          <p:nvPr/>
        </p:nvSpPr>
        <p:spPr>
          <a:xfrm rot="16200000">
            <a:off x="3467451" y="1488327"/>
            <a:ext cx="656621" cy="1138138"/>
          </a:xfrm>
          <a:prstGeom prst="leftBrace">
            <a:avLst>
              <a:gd name="adj1" fmla="val 14259"/>
              <a:gd name="adj2" fmla="val 50571"/>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ectangle 4"/>
          <p:cNvSpPr/>
          <p:nvPr/>
        </p:nvSpPr>
        <p:spPr>
          <a:xfrm>
            <a:off x="1315020" y="2413338"/>
            <a:ext cx="503892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smtClean="0"/>
              <a:t>Spend: Environmental:  Socio-Economic :Existing Activity: Scope </a:t>
            </a:r>
            <a:r>
              <a:rPr lang="en-GB" sz="1400" dirty="0"/>
              <a:t>to do </a:t>
            </a:r>
            <a:r>
              <a:rPr lang="en-GB" sz="1400" dirty="0" smtClean="0"/>
              <a:t>More: Reputational:  </a:t>
            </a:r>
            <a:r>
              <a:rPr lang="en-GB" sz="1400" dirty="0"/>
              <a:t>‘Overall risk’ Score</a:t>
            </a:r>
          </a:p>
        </p:txBody>
      </p:sp>
    </p:spTree>
    <p:extLst>
      <p:ext uri="{BB962C8B-B14F-4D97-AF65-F5344CB8AC3E}">
        <p14:creationId xmlns:p14="http://schemas.microsoft.com/office/powerpoint/2010/main" val="41449378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nvSpPr>
        <p:spPr>
          <a:xfrm>
            <a:off x="3779838" y="6492875"/>
            <a:ext cx="981075" cy="365125"/>
          </a:xfrm>
          <a:prstGeom prst="rect">
            <a:avLst/>
          </a:prstGeom>
          <a:noFill/>
        </p:spPr>
        <p:txBody>
          <a:bodyPr anchor="ctr"/>
          <a:lstStyle/>
          <a:p>
            <a:pPr algn="r">
              <a:defRPr/>
            </a:pPr>
            <a:fld id="{DD7A6806-02DA-4133-8C57-91D5ACFF49F6}" type="slidenum">
              <a:rPr lang="fr-CA" sz="1200">
                <a:solidFill>
                  <a:schemeClr val="tx1">
                    <a:tint val="75000"/>
                  </a:schemeClr>
                </a:solidFill>
                <a:latin typeface="Arial" charset="0"/>
              </a:rPr>
              <a:pPr algn="r">
                <a:defRPr/>
              </a:pPr>
              <a:t>13</a:t>
            </a:fld>
            <a:endParaRPr lang="fr-CA" sz="1200" dirty="0">
              <a:solidFill>
                <a:schemeClr val="tx1">
                  <a:tint val="75000"/>
                </a:schemeClr>
              </a:solidFill>
              <a:latin typeface="Arial" charset="0"/>
            </a:endParaRPr>
          </a:p>
        </p:txBody>
      </p:sp>
      <p:grpSp>
        <p:nvGrpSpPr>
          <p:cNvPr id="125955" name="Group 33"/>
          <p:cNvGrpSpPr>
            <a:grpSpLocks noChangeAspect="1"/>
          </p:cNvGrpSpPr>
          <p:nvPr/>
        </p:nvGrpSpPr>
        <p:grpSpPr bwMode="auto">
          <a:xfrm>
            <a:off x="209550" y="1250581"/>
            <a:ext cx="8801104" cy="5562601"/>
            <a:chOff x="132" y="450"/>
            <a:chExt cx="5544" cy="3504"/>
          </a:xfrm>
        </p:grpSpPr>
        <p:sp>
          <p:nvSpPr>
            <p:cNvPr id="125956" name="AutoShape 32"/>
            <p:cNvSpPr>
              <a:spLocks noChangeAspect="1" noChangeArrowheads="1" noTextEdit="1"/>
            </p:cNvSpPr>
            <p:nvPr/>
          </p:nvSpPr>
          <p:spPr bwMode="auto">
            <a:xfrm>
              <a:off x="270" y="450"/>
              <a:ext cx="5337" cy="3424"/>
            </a:xfrm>
            <a:prstGeom prst="rect">
              <a:avLst/>
            </a:prstGeom>
            <a:noFill/>
            <a:ln w="9525" algn="ctr">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5957" name="Rectangle 34"/>
            <p:cNvSpPr>
              <a:spLocks noChangeArrowheads="1"/>
            </p:cNvSpPr>
            <p:nvPr/>
          </p:nvSpPr>
          <p:spPr bwMode="auto">
            <a:xfrm>
              <a:off x="950" y="451"/>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000">
                  <a:solidFill>
                    <a:srgbClr val="000000"/>
                  </a:solidFill>
                  <a:latin typeface="Times New Roman" pitchFamily="18" charset="0"/>
                </a:rPr>
                <a:t> </a:t>
              </a:r>
              <a:endParaRPr lang="en-US" altLang="en-US" sz="1800">
                <a:latin typeface="Arial" pitchFamily="34" charset="0"/>
              </a:endParaRPr>
            </a:p>
          </p:txBody>
        </p:sp>
        <p:sp>
          <p:nvSpPr>
            <p:cNvPr id="125958" name="Rectangle 35"/>
            <p:cNvSpPr>
              <a:spLocks noChangeArrowheads="1"/>
            </p:cNvSpPr>
            <p:nvPr/>
          </p:nvSpPr>
          <p:spPr bwMode="auto">
            <a:xfrm>
              <a:off x="5186" y="3585"/>
              <a:ext cx="42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5959" name="Rectangle 36"/>
            <p:cNvSpPr>
              <a:spLocks noChangeArrowheads="1"/>
            </p:cNvSpPr>
            <p:nvPr/>
          </p:nvSpPr>
          <p:spPr bwMode="auto">
            <a:xfrm>
              <a:off x="5234" y="3612"/>
              <a:ext cx="4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2000">
                  <a:solidFill>
                    <a:srgbClr val="000000"/>
                  </a:solidFill>
                  <a:latin typeface="+mn-lt"/>
                </a:rPr>
                <a:t>£21bn</a:t>
              </a:r>
              <a:endParaRPr lang="en-US" altLang="en-US" sz="2000">
                <a:latin typeface="+mn-lt"/>
              </a:endParaRPr>
            </a:p>
          </p:txBody>
        </p:sp>
        <p:sp>
          <p:nvSpPr>
            <p:cNvPr id="125960" name="Rectangle 37"/>
            <p:cNvSpPr>
              <a:spLocks noChangeArrowheads="1"/>
            </p:cNvSpPr>
            <p:nvPr/>
          </p:nvSpPr>
          <p:spPr bwMode="auto">
            <a:xfrm>
              <a:off x="5535" y="3612"/>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sp>
          <p:nvSpPr>
            <p:cNvPr id="125961" name="Rectangle 38"/>
            <p:cNvSpPr>
              <a:spLocks noChangeArrowheads="1"/>
            </p:cNvSpPr>
            <p:nvPr/>
          </p:nvSpPr>
          <p:spPr bwMode="auto">
            <a:xfrm>
              <a:off x="4585" y="1263"/>
              <a:ext cx="96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5962" name="Rectangle 39"/>
            <p:cNvSpPr>
              <a:spLocks noChangeArrowheads="1"/>
            </p:cNvSpPr>
            <p:nvPr/>
          </p:nvSpPr>
          <p:spPr bwMode="auto">
            <a:xfrm>
              <a:off x="4769" y="1097"/>
              <a:ext cx="6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a:solidFill>
                    <a:srgbClr val="000000"/>
                  </a:solidFill>
                  <a:latin typeface="Times New Roman" pitchFamily="18" charset="0"/>
                </a:rPr>
                <a:t>Health &amp; </a:t>
              </a:r>
              <a:endParaRPr lang="en-US" altLang="en-US" sz="1600" b="1" dirty="0" smtClean="0">
                <a:solidFill>
                  <a:srgbClr val="000000"/>
                </a:solidFill>
                <a:latin typeface="Times New Roman" pitchFamily="18" charset="0"/>
              </a:endParaRPr>
            </a:p>
            <a:p>
              <a:pPr eaLnBrk="1" hangingPunct="1"/>
              <a:r>
                <a:rPr lang="en-US" altLang="en-US" sz="1600" b="1" dirty="0" smtClean="0">
                  <a:solidFill>
                    <a:srgbClr val="000000"/>
                  </a:solidFill>
                  <a:latin typeface="Times New Roman" pitchFamily="18" charset="0"/>
                </a:rPr>
                <a:t>Social Care</a:t>
              </a:r>
              <a:endParaRPr lang="en-US" altLang="en-US" sz="1600" dirty="0">
                <a:latin typeface="Arial" pitchFamily="34" charset="0"/>
              </a:endParaRPr>
            </a:p>
          </p:txBody>
        </p:sp>
        <p:sp>
          <p:nvSpPr>
            <p:cNvPr id="125963" name="Rectangle 40"/>
            <p:cNvSpPr>
              <a:spLocks noChangeArrowheads="1"/>
            </p:cNvSpPr>
            <p:nvPr/>
          </p:nvSpPr>
          <p:spPr bwMode="auto">
            <a:xfrm>
              <a:off x="5488" y="1289"/>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5964" name="Line 41"/>
            <p:cNvSpPr>
              <a:spLocks noChangeShapeType="1"/>
            </p:cNvSpPr>
            <p:nvPr/>
          </p:nvSpPr>
          <p:spPr bwMode="auto">
            <a:xfrm>
              <a:off x="615" y="555"/>
              <a:ext cx="1" cy="303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65" name="Line 42"/>
            <p:cNvSpPr>
              <a:spLocks noChangeShapeType="1"/>
            </p:cNvSpPr>
            <p:nvPr/>
          </p:nvSpPr>
          <p:spPr bwMode="auto">
            <a:xfrm>
              <a:off x="615" y="3594"/>
              <a:ext cx="4885" cy="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66" name="Rectangle 43"/>
            <p:cNvSpPr>
              <a:spLocks noChangeArrowheads="1"/>
            </p:cNvSpPr>
            <p:nvPr/>
          </p:nvSpPr>
          <p:spPr bwMode="auto">
            <a:xfrm>
              <a:off x="670" y="606"/>
              <a:ext cx="2389" cy="1469"/>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5967" name="Rectangle 44"/>
            <p:cNvSpPr>
              <a:spLocks noChangeArrowheads="1"/>
            </p:cNvSpPr>
            <p:nvPr/>
          </p:nvSpPr>
          <p:spPr bwMode="auto">
            <a:xfrm>
              <a:off x="1864" y="633"/>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68" name="Rectangle 45"/>
            <p:cNvSpPr>
              <a:spLocks noChangeArrowheads="1"/>
            </p:cNvSpPr>
            <p:nvPr/>
          </p:nvSpPr>
          <p:spPr bwMode="auto">
            <a:xfrm>
              <a:off x="1864" y="811"/>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69" name="Rectangle 46"/>
            <p:cNvSpPr>
              <a:spLocks noChangeArrowheads="1"/>
            </p:cNvSpPr>
            <p:nvPr/>
          </p:nvSpPr>
          <p:spPr bwMode="auto">
            <a:xfrm>
              <a:off x="1864" y="989"/>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70" name="Rectangle 47"/>
            <p:cNvSpPr>
              <a:spLocks noChangeArrowheads="1"/>
            </p:cNvSpPr>
            <p:nvPr/>
          </p:nvSpPr>
          <p:spPr bwMode="auto">
            <a:xfrm>
              <a:off x="1397" y="1135"/>
              <a:ext cx="8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b="1" dirty="0">
                  <a:solidFill>
                    <a:schemeClr val="tx1">
                      <a:lumMod val="75000"/>
                    </a:schemeClr>
                  </a:solidFill>
                  <a:latin typeface="Arial" pitchFamily="34" charset="0"/>
                </a:rPr>
                <a:t>SECURE</a:t>
              </a:r>
              <a:endParaRPr lang="en-US" altLang="en-US" dirty="0">
                <a:solidFill>
                  <a:schemeClr val="tx1">
                    <a:lumMod val="75000"/>
                  </a:schemeClr>
                </a:solidFill>
                <a:latin typeface="Arial" pitchFamily="34" charset="0"/>
              </a:endParaRPr>
            </a:p>
          </p:txBody>
        </p:sp>
        <p:sp>
          <p:nvSpPr>
            <p:cNvPr id="125971" name="Rectangle 48"/>
            <p:cNvSpPr>
              <a:spLocks noChangeArrowheads="1"/>
            </p:cNvSpPr>
            <p:nvPr/>
          </p:nvSpPr>
          <p:spPr bwMode="auto">
            <a:xfrm>
              <a:off x="2197" y="1176"/>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dirty="0">
                  <a:solidFill>
                    <a:srgbClr val="A6A6A6"/>
                  </a:solidFill>
                  <a:latin typeface="Arial" pitchFamily="34" charset="0"/>
                </a:rPr>
                <a:t> </a:t>
              </a:r>
              <a:endParaRPr lang="en-US" altLang="en-US" sz="1800" dirty="0">
                <a:latin typeface="Arial" pitchFamily="34" charset="0"/>
              </a:endParaRPr>
            </a:p>
          </p:txBody>
        </p:sp>
        <p:sp>
          <p:nvSpPr>
            <p:cNvPr id="125972" name="Rectangle 49"/>
            <p:cNvSpPr>
              <a:spLocks noChangeArrowheads="1"/>
            </p:cNvSpPr>
            <p:nvPr/>
          </p:nvSpPr>
          <p:spPr bwMode="auto">
            <a:xfrm>
              <a:off x="670" y="2075"/>
              <a:ext cx="2389" cy="1467"/>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5973" name="Rectangle 50"/>
            <p:cNvSpPr>
              <a:spLocks noChangeArrowheads="1"/>
            </p:cNvSpPr>
            <p:nvPr/>
          </p:nvSpPr>
          <p:spPr bwMode="auto">
            <a:xfrm>
              <a:off x="1864" y="2102"/>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74" name="Rectangle 51"/>
            <p:cNvSpPr>
              <a:spLocks noChangeArrowheads="1"/>
            </p:cNvSpPr>
            <p:nvPr/>
          </p:nvSpPr>
          <p:spPr bwMode="auto">
            <a:xfrm>
              <a:off x="1864" y="2280"/>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75" name="Rectangle 52"/>
            <p:cNvSpPr>
              <a:spLocks noChangeArrowheads="1"/>
            </p:cNvSpPr>
            <p:nvPr/>
          </p:nvSpPr>
          <p:spPr bwMode="auto">
            <a:xfrm>
              <a:off x="1864" y="2458"/>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76" name="Rectangle 53"/>
            <p:cNvSpPr>
              <a:spLocks noChangeArrowheads="1"/>
            </p:cNvSpPr>
            <p:nvPr/>
          </p:nvSpPr>
          <p:spPr bwMode="auto">
            <a:xfrm>
              <a:off x="1338" y="2838"/>
              <a:ext cx="12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b="1" dirty="0">
                  <a:solidFill>
                    <a:schemeClr val="tx1">
                      <a:lumMod val="75000"/>
                    </a:schemeClr>
                  </a:solidFill>
                  <a:latin typeface="Arial" pitchFamily="34" charset="0"/>
                </a:rPr>
                <a:t>ACQUISITION</a:t>
              </a:r>
              <a:endParaRPr lang="en-US" altLang="en-US" dirty="0">
                <a:solidFill>
                  <a:schemeClr val="tx1">
                    <a:lumMod val="75000"/>
                  </a:schemeClr>
                </a:solidFill>
                <a:latin typeface="Arial" pitchFamily="34" charset="0"/>
              </a:endParaRPr>
            </a:p>
          </p:txBody>
        </p:sp>
        <p:sp>
          <p:nvSpPr>
            <p:cNvPr id="125977" name="Rectangle 54"/>
            <p:cNvSpPr>
              <a:spLocks noChangeArrowheads="1"/>
            </p:cNvSpPr>
            <p:nvPr/>
          </p:nvSpPr>
          <p:spPr bwMode="auto">
            <a:xfrm>
              <a:off x="2389" y="2644"/>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a:solidFill>
                    <a:srgbClr val="A6A6A6"/>
                  </a:solidFill>
                  <a:latin typeface="Arial" pitchFamily="34" charset="0"/>
                </a:rPr>
                <a:t> </a:t>
              </a:r>
              <a:endParaRPr lang="en-US" altLang="en-US" sz="1800">
                <a:latin typeface="Arial" pitchFamily="34" charset="0"/>
              </a:endParaRPr>
            </a:p>
          </p:txBody>
        </p:sp>
        <p:sp>
          <p:nvSpPr>
            <p:cNvPr id="125978" name="Rectangle 55"/>
            <p:cNvSpPr>
              <a:spLocks noChangeArrowheads="1"/>
            </p:cNvSpPr>
            <p:nvPr/>
          </p:nvSpPr>
          <p:spPr bwMode="auto">
            <a:xfrm>
              <a:off x="3058" y="606"/>
              <a:ext cx="2387" cy="1469"/>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5979" name="Rectangle 56"/>
            <p:cNvSpPr>
              <a:spLocks noChangeArrowheads="1"/>
            </p:cNvSpPr>
            <p:nvPr/>
          </p:nvSpPr>
          <p:spPr bwMode="auto">
            <a:xfrm>
              <a:off x="4251" y="633"/>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80" name="Rectangle 57"/>
            <p:cNvSpPr>
              <a:spLocks noChangeArrowheads="1"/>
            </p:cNvSpPr>
            <p:nvPr/>
          </p:nvSpPr>
          <p:spPr bwMode="auto">
            <a:xfrm>
              <a:off x="4251" y="811"/>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81" name="Rectangle 58"/>
            <p:cNvSpPr>
              <a:spLocks noChangeArrowheads="1"/>
            </p:cNvSpPr>
            <p:nvPr/>
          </p:nvSpPr>
          <p:spPr bwMode="auto">
            <a:xfrm>
              <a:off x="4251" y="989"/>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82" name="Rectangle 59"/>
            <p:cNvSpPr>
              <a:spLocks noChangeArrowheads="1"/>
            </p:cNvSpPr>
            <p:nvPr/>
          </p:nvSpPr>
          <p:spPr bwMode="auto">
            <a:xfrm>
              <a:off x="3731" y="1135"/>
              <a:ext cx="9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b="1" dirty="0">
                  <a:solidFill>
                    <a:schemeClr val="tx1">
                      <a:lumMod val="75000"/>
                    </a:schemeClr>
                  </a:solidFill>
                  <a:latin typeface="Arial" pitchFamily="34" charset="0"/>
                </a:rPr>
                <a:t>CRITICAL</a:t>
              </a:r>
              <a:endParaRPr lang="en-US" altLang="en-US" dirty="0">
                <a:solidFill>
                  <a:schemeClr val="tx1">
                    <a:lumMod val="75000"/>
                  </a:schemeClr>
                </a:solidFill>
                <a:latin typeface="Arial" pitchFamily="34" charset="0"/>
              </a:endParaRPr>
            </a:p>
          </p:txBody>
        </p:sp>
        <p:sp>
          <p:nvSpPr>
            <p:cNvPr id="125983" name="Rectangle 60"/>
            <p:cNvSpPr>
              <a:spLocks noChangeArrowheads="1"/>
            </p:cNvSpPr>
            <p:nvPr/>
          </p:nvSpPr>
          <p:spPr bwMode="auto">
            <a:xfrm>
              <a:off x="4625" y="1176"/>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a:solidFill>
                    <a:srgbClr val="A6A6A6"/>
                  </a:solidFill>
                  <a:latin typeface="Arial" pitchFamily="34" charset="0"/>
                </a:rPr>
                <a:t> </a:t>
              </a:r>
              <a:endParaRPr lang="en-US" altLang="en-US" sz="1800">
                <a:latin typeface="Arial" pitchFamily="34" charset="0"/>
              </a:endParaRPr>
            </a:p>
          </p:txBody>
        </p:sp>
        <p:sp>
          <p:nvSpPr>
            <p:cNvPr id="125984" name="Rectangle 61"/>
            <p:cNvSpPr>
              <a:spLocks noChangeArrowheads="1"/>
            </p:cNvSpPr>
            <p:nvPr/>
          </p:nvSpPr>
          <p:spPr bwMode="auto">
            <a:xfrm>
              <a:off x="3058" y="2075"/>
              <a:ext cx="2387" cy="1467"/>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5985" name="Rectangle 62"/>
            <p:cNvSpPr>
              <a:spLocks noChangeArrowheads="1"/>
            </p:cNvSpPr>
            <p:nvPr/>
          </p:nvSpPr>
          <p:spPr bwMode="auto">
            <a:xfrm>
              <a:off x="4251" y="2102"/>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86" name="Rectangle 63"/>
            <p:cNvSpPr>
              <a:spLocks noChangeArrowheads="1"/>
            </p:cNvSpPr>
            <p:nvPr/>
          </p:nvSpPr>
          <p:spPr bwMode="auto">
            <a:xfrm>
              <a:off x="4251" y="2280"/>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87" name="Rectangle 64"/>
            <p:cNvSpPr>
              <a:spLocks noChangeArrowheads="1"/>
            </p:cNvSpPr>
            <p:nvPr/>
          </p:nvSpPr>
          <p:spPr bwMode="auto">
            <a:xfrm>
              <a:off x="4251" y="2458"/>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b="1">
                  <a:solidFill>
                    <a:srgbClr val="000000"/>
                  </a:solidFill>
                  <a:latin typeface="Arial" pitchFamily="34" charset="0"/>
                </a:rPr>
                <a:t> </a:t>
              </a:r>
              <a:endParaRPr lang="en-US" altLang="en-US" sz="1800">
                <a:latin typeface="Arial" pitchFamily="34" charset="0"/>
              </a:endParaRPr>
            </a:p>
          </p:txBody>
        </p:sp>
        <p:sp>
          <p:nvSpPr>
            <p:cNvPr id="125988" name="Rectangle 65"/>
            <p:cNvSpPr>
              <a:spLocks noChangeArrowheads="1"/>
            </p:cNvSpPr>
            <p:nvPr/>
          </p:nvSpPr>
          <p:spPr bwMode="auto">
            <a:xfrm>
              <a:off x="3704" y="2838"/>
              <a:ext cx="13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b="1">
                  <a:solidFill>
                    <a:schemeClr val="tx1">
                      <a:lumMod val="75000"/>
                    </a:schemeClr>
                  </a:solidFill>
                  <a:latin typeface="Arial" pitchFamily="34" charset="0"/>
                </a:rPr>
                <a:t>COST DRIVEN</a:t>
              </a:r>
              <a:endParaRPr lang="en-US" altLang="en-US">
                <a:solidFill>
                  <a:schemeClr val="tx1">
                    <a:lumMod val="75000"/>
                  </a:schemeClr>
                </a:solidFill>
                <a:latin typeface="Arial" pitchFamily="34" charset="0"/>
              </a:endParaRPr>
            </a:p>
          </p:txBody>
        </p:sp>
        <p:sp>
          <p:nvSpPr>
            <p:cNvPr id="125989" name="Rectangle 66"/>
            <p:cNvSpPr>
              <a:spLocks noChangeArrowheads="1"/>
            </p:cNvSpPr>
            <p:nvPr/>
          </p:nvSpPr>
          <p:spPr bwMode="auto">
            <a:xfrm>
              <a:off x="4798" y="2644"/>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900">
                  <a:solidFill>
                    <a:srgbClr val="A6A6A6"/>
                  </a:solidFill>
                  <a:latin typeface="Arial" pitchFamily="34" charset="0"/>
                </a:rPr>
                <a:t> </a:t>
              </a:r>
              <a:endParaRPr lang="en-US" altLang="en-US" sz="1800">
                <a:latin typeface="Arial" pitchFamily="34" charset="0"/>
              </a:endParaRPr>
            </a:p>
          </p:txBody>
        </p:sp>
        <p:sp>
          <p:nvSpPr>
            <p:cNvPr id="125990" name="Rectangle 67"/>
            <p:cNvSpPr>
              <a:spLocks noChangeArrowheads="1"/>
            </p:cNvSpPr>
            <p:nvPr/>
          </p:nvSpPr>
          <p:spPr bwMode="auto">
            <a:xfrm>
              <a:off x="1640" y="3585"/>
              <a:ext cx="54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5991" name="Rectangle 69"/>
            <p:cNvSpPr>
              <a:spLocks noChangeArrowheads="1"/>
            </p:cNvSpPr>
            <p:nvPr/>
          </p:nvSpPr>
          <p:spPr bwMode="auto">
            <a:xfrm>
              <a:off x="1989" y="3612"/>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sp>
          <p:nvSpPr>
            <p:cNvPr id="125992" name="Rectangle 70"/>
            <p:cNvSpPr>
              <a:spLocks noChangeArrowheads="1"/>
            </p:cNvSpPr>
            <p:nvPr/>
          </p:nvSpPr>
          <p:spPr bwMode="auto">
            <a:xfrm>
              <a:off x="132" y="1666"/>
              <a:ext cx="3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a:latin typeface="Arial" pitchFamily="34" charset="0"/>
                  <a:ea typeface="ＭＳ Ｐゴシック" pitchFamily="34" charset="-128"/>
                </a:rPr>
                <a:t>Risk</a:t>
              </a:r>
            </a:p>
          </p:txBody>
        </p:sp>
        <p:sp>
          <p:nvSpPr>
            <p:cNvPr id="125993" name="Rectangle 71"/>
            <p:cNvSpPr>
              <a:spLocks noChangeArrowheads="1"/>
            </p:cNvSpPr>
            <p:nvPr/>
          </p:nvSpPr>
          <p:spPr bwMode="auto">
            <a:xfrm>
              <a:off x="562" y="1197"/>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sp>
          <p:nvSpPr>
            <p:cNvPr id="125994" name="Rectangle 72"/>
            <p:cNvSpPr>
              <a:spLocks noChangeArrowheads="1"/>
            </p:cNvSpPr>
            <p:nvPr/>
          </p:nvSpPr>
          <p:spPr bwMode="auto">
            <a:xfrm>
              <a:off x="270" y="450"/>
              <a:ext cx="66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5995" name="Rectangle 73"/>
            <p:cNvSpPr>
              <a:spLocks noChangeArrowheads="1"/>
            </p:cNvSpPr>
            <p:nvPr/>
          </p:nvSpPr>
          <p:spPr bwMode="auto">
            <a:xfrm>
              <a:off x="318" y="477"/>
              <a:ext cx="17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2000" dirty="0">
                  <a:solidFill>
                    <a:srgbClr val="000000"/>
                  </a:solidFill>
                  <a:latin typeface="+mn-lt"/>
                </a:rPr>
                <a:t>23</a:t>
              </a:r>
              <a:endParaRPr lang="en-US" altLang="en-US" sz="2000" dirty="0">
                <a:latin typeface="+mn-lt"/>
              </a:endParaRPr>
            </a:p>
          </p:txBody>
        </p:sp>
        <p:sp>
          <p:nvSpPr>
            <p:cNvPr id="125996" name="Rectangle 74"/>
            <p:cNvSpPr>
              <a:spLocks noChangeArrowheads="1"/>
            </p:cNvSpPr>
            <p:nvPr/>
          </p:nvSpPr>
          <p:spPr bwMode="auto">
            <a:xfrm>
              <a:off x="438" y="477"/>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sp>
          <p:nvSpPr>
            <p:cNvPr id="125997" name="Rectangle 75"/>
            <p:cNvSpPr>
              <a:spLocks noChangeArrowheads="1"/>
            </p:cNvSpPr>
            <p:nvPr/>
          </p:nvSpPr>
          <p:spPr bwMode="auto">
            <a:xfrm>
              <a:off x="270" y="1893"/>
              <a:ext cx="6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5998" name="Rectangle 76"/>
            <p:cNvSpPr>
              <a:spLocks noChangeArrowheads="1"/>
            </p:cNvSpPr>
            <p:nvPr/>
          </p:nvSpPr>
          <p:spPr bwMode="auto">
            <a:xfrm>
              <a:off x="318" y="1921"/>
              <a:ext cx="17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2000" dirty="0">
                  <a:solidFill>
                    <a:srgbClr val="000000"/>
                  </a:solidFill>
                  <a:latin typeface="+mn-lt"/>
                </a:rPr>
                <a:t>18</a:t>
              </a:r>
              <a:endParaRPr lang="en-US" altLang="en-US" sz="2000" dirty="0">
                <a:latin typeface="+mn-lt"/>
              </a:endParaRPr>
            </a:p>
          </p:txBody>
        </p:sp>
        <p:sp>
          <p:nvSpPr>
            <p:cNvPr id="125999" name="Rectangle 77"/>
            <p:cNvSpPr>
              <a:spLocks noChangeArrowheads="1"/>
            </p:cNvSpPr>
            <p:nvPr/>
          </p:nvSpPr>
          <p:spPr bwMode="auto">
            <a:xfrm>
              <a:off x="438" y="1921"/>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sp>
          <p:nvSpPr>
            <p:cNvPr id="126000" name="Rectangle 78"/>
            <p:cNvSpPr>
              <a:spLocks noChangeArrowheads="1"/>
            </p:cNvSpPr>
            <p:nvPr/>
          </p:nvSpPr>
          <p:spPr bwMode="auto">
            <a:xfrm>
              <a:off x="270" y="3396"/>
              <a:ext cx="38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01" name="Rectangle 79"/>
            <p:cNvSpPr>
              <a:spLocks noChangeArrowheads="1"/>
            </p:cNvSpPr>
            <p:nvPr/>
          </p:nvSpPr>
          <p:spPr bwMode="auto">
            <a:xfrm>
              <a:off x="318" y="3424"/>
              <a:ext cx="17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2000" dirty="0">
                  <a:solidFill>
                    <a:srgbClr val="000000"/>
                  </a:solidFill>
                  <a:latin typeface="+mn-lt"/>
                </a:rPr>
                <a:t>11</a:t>
              </a:r>
              <a:endParaRPr lang="en-US" altLang="en-US" sz="2000" dirty="0">
                <a:latin typeface="+mn-lt"/>
              </a:endParaRPr>
            </a:p>
          </p:txBody>
        </p:sp>
        <p:sp>
          <p:nvSpPr>
            <p:cNvPr id="126002" name="Rectangle 80"/>
            <p:cNvSpPr>
              <a:spLocks noChangeArrowheads="1"/>
            </p:cNvSpPr>
            <p:nvPr/>
          </p:nvSpPr>
          <p:spPr bwMode="auto">
            <a:xfrm>
              <a:off x="438" y="3424"/>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sp>
          <p:nvSpPr>
            <p:cNvPr id="126003" name="Rectangle 81"/>
            <p:cNvSpPr>
              <a:spLocks noChangeArrowheads="1"/>
            </p:cNvSpPr>
            <p:nvPr/>
          </p:nvSpPr>
          <p:spPr bwMode="auto">
            <a:xfrm>
              <a:off x="471" y="3577"/>
              <a:ext cx="39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04" name="Rectangle 82"/>
            <p:cNvSpPr>
              <a:spLocks noChangeArrowheads="1"/>
            </p:cNvSpPr>
            <p:nvPr/>
          </p:nvSpPr>
          <p:spPr bwMode="auto">
            <a:xfrm>
              <a:off x="519" y="3604"/>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2000" dirty="0">
                  <a:solidFill>
                    <a:srgbClr val="000000"/>
                  </a:solidFill>
                  <a:latin typeface="+mn-lt"/>
                </a:rPr>
                <a:t>0</a:t>
              </a:r>
              <a:endParaRPr lang="en-US" altLang="en-US" sz="2000" dirty="0">
                <a:latin typeface="+mn-lt"/>
              </a:endParaRPr>
            </a:p>
          </p:txBody>
        </p:sp>
        <p:sp>
          <p:nvSpPr>
            <p:cNvPr id="126005" name="Rectangle 83"/>
            <p:cNvSpPr>
              <a:spLocks noChangeArrowheads="1"/>
            </p:cNvSpPr>
            <p:nvPr/>
          </p:nvSpPr>
          <p:spPr bwMode="auto">
            <a:xfrm>
              <a:off x="579" y="3604"/>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sp>
          <p:nvSpPr>
            <p:cNvPr id="126006" name="Rectangle 84"/>
            <p:cNvSpPr>
              <a:spLocks noChangeArrowheads="1"/>
            </p:cNvSpPr>
            <p:nvPr/>
          </p:nvSpPr>
          <p:spPr bwMode="auto">
            <a:xfrm>
              <a:off x="2884" y="3577"/>
              <a:ext cx="73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07" name="Rectangle 85"/>
            <p:cNvSpPr>
              <a:spLocks noChangeArrowheads="1"/>
            </p:cNvSpPr>
            <p:nvPr/>
          </p:nvSpPr>
          <p:spPr bwMode="auto">
            <a:xfrm>
              <a:off x="2932" y="3604"/>
              <a:ext cx="3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2000">
                  <a:solidFill>
                    <a:srgbClr val="000000"/>
                  </a:solidFill>
                  <a:latin typeface="+mn-lt"/>
                </a:rPr>
                <a:t>£1bn</a:t>
              </a:r>
              <a:endParaRPr lang="en-US" altLang="en-US" sz="2000">
                <a:latin typeface="+mn-lt"/>
              </a:endParaRPr>
            </a:p>
          </p:txBody>
        </p:sp>
        <p:sp>
          <p:nvSpPr>
            <p:cNvPr id="126008" name="Rectangle 86"/>
            <p:cNvSpPr>
              <a:spLocks noChangeArrowheads="1"/>
            </p:cNvSpPr>
            <p:nvPr/>
          </p:nvSpPr>
          <p:spPr bwMode="auto">
            <a:xfrm>
              <a:off x="3172" y="3604"/>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sp>
          <p:nvSpPr>
            <p:cNvPr id="126009" name="Oval 87"/>
            <p:cNvSpPr>
              <a:spLocks noChangeArrowheads="1"/>
            </p:cNvSpPr>
            <p:nvPr/>
          </p:nvSpPr>
          <p:spPr bwMode="auto">
            <a:xfrm>
              <a:off x="3420" y="871"/>
              <a:ext cx="56"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0" name="Oval 88"/>
            <p:cNvSpPr>
              <a:spLocks noChangeArrowheads="1"/>
            </p:cNvSpPr>
            <p:nvPr/>
          </p:nvSpPr>
          <p:spPr bwMode="auto">
            <a:xfrm>
              <a:off x="3822" y="570"/>
              <a:ext cx="56"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1" name="Oval 89"/>
            <p:cNvSpPr>
              <a:spLocks noChangeArrowheads="1"/>
            </p:cNvSpPr>
            <p:nvPr/>
          </p:nvSpPr>
          <p:spPr bwMode="auto">
            <a:xfrm>
              <a:off x="3822" y="1412"/>
              <a:ext cx="56"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2" name="Oval 90"/>
            <p:cNvSpPr>
              <a:spLocks noChangeArrowheads="1"/>
            </p:cNvSpPr>
            <p:nvPr/>
          </p:nvSpPr>
          <p:spPr bwMode="auto">
            <a:xfrm>
              <a:off x="3822" y="871"/>
              <a:ext cx="56"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3" name="Oval 91"/>
            <p:cNvSpPr>
              <a:spLocks noChangeArrowheads="1"/>
            </p:cNvSpPr>
            <p:nvPr/>
          </p:nvSpPr>
          <p:spPr bwMode="auto">
            <a:xfrm>
              <a:off x="3085" y="1712"/>
              <a:ext cx="57" cy="54"/>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4" name="Oval 92"/>
            <p:cNvSpPr>
              <a:spLocks noChangeArrowheads="1"/>
            </p:cNvSpPr>
            <p:nvPr/>
          </p:nvSpPr>
          <p:spPr bwMode="auto">
            <a:xfrm>
              <a:off x="5432" y="1412"/>
              <a:ext cx="56"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5" name="Oval 93"/>
            <p:cNvSpPr>
              <a:spLocks noChangeArrowheads="1"/>
            </p:cNvSpPr>
            <p:nvPr/>
          </p:nvSpPr>
          <p:spPr bwMode="auto">
            <a:xfrm>
              <a:off x="3487" y="3516"/>
              <a:ext cx="58" cy="54"/>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6" name="Oval 94"/>
            <p:cNvSpPr>
              <a:spLocks noChangeArrowheads="1"/>
            </p:cNvSpPr>
            <p:nvPr/>
          </p:nvSpPr>
          <p:spPr bwMode="auto">
            <a:xfrm>
              <a:off x="1744" y="1412"/>
              <a:ext cx="58"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7" name="Oval 95"/>
            <p:cNvSpPr>
              <a:spLocks noChangeArrowheads="1"/>
            </p:cNvSpPr>
            <p:nvPr/>
          </p:nvSpPr>
          <p:spPr bwMode="auto">
            <a:xfrm>
              <a:off x="3085" y="2073"/>
              <a:ext cx="57" cy="54"/>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8" name="Oval 96"/>
            <p:cNvSpPr>
              <a:spLocks noChangeArrowheads="1"/>
            </p:cNvSpPr>
            <p:nvPr/>
          </p:nvSpPr>
          <p:spPr bwMode="auto">
            <a:xfrm>
              <a:off x="3018" y="1712"/>
              <a:ext cx="58" cy="54"/>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19" name="Oval 97"/>
            <p:cNvSpPr>
              <a:spLocks noChangeArrowheads="1"/>
            </p:cNvSpPr>
            <p:nvPr/>
          </p:nvSpPr>
          <p:spPr bwMode="auto">
            <a:xfrm>
              <a:off x="4024" y="2254"/>
              <a:ext cx="56" cy="54"/>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20" name="Oval 98"/>
            <p:cNvSpPr>
              <a:spLocks noChangeArrowheads="1"/>
            </p:cNvSpPr>
            <p:nvPr/>
          </p:nvSpPr>
          <p:spPr bwMode="auto">
            <a:xfrm>
              <a:off x="3420" y="1412"/>
              <a:ext cx="56"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21" name="Oval 99"/>
            <p:cNvSpPr>
              <a:spLocks noChangeArrowheads="1"/>
            </p:cNvSpPr>
            <p:nvPr/>
          </p:nvSpPr>
          <p:spPr bwMode="auto">
            <a:xfrm>
              <a:off x="3554" y="1412"/>
              <a:ext cx="57"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22" name="Oval 100"/>
            <p:cNvSpPr>
              <a:spLocks noChangeArrowheads="1"/>
            </p:cNvSpPr>
            <p:nvPr/>
          </p:nvSpPr>
          <p:spPr bwMode="auto">
            <a:xfrm>
              <a:off x="3755" y="2073"/>
              <a:ext cx="56" cy="54"/>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23" name="Oval 101"/>
            <p:cNvSpPr>
              <a:spLocks noChangeArrowheads="1"/>
            </p:cNvSpPr>
            <p:nvPr/>
          </p:nvSpPr>
          <p:spPr bwMode="auto">
            <a:xfrm>
              <a:off x="3420" y="2254"/>
              <a:ext cx="56" cy="54"/>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24" name="Oval 102"/>
            <p:cNvSpPr>
              <a:spLocks noChangeArrowheads="1"/>
            </p:cNvSpPr>
            <p:nvPr/>
          </p:nvSpPr>
          <p:spPr bwMode="auto">
            <a:xfrm>
              <a:off x="3018" y="2073"/>
              <a:ext cx="57" cy="54"/>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25" name="Oval 103"/>
            <p:cNvSpPr>
              <a:spLocks noChangeArrowheads="1"/>
            </p:cNvSpPr>
            <p:nvPr/>
          </p:nvSpPr>
          <p:spPr bwMode="auto">
            <a:xfrm>
              <a:off x="3420" y="2434"/>
              <a:ext cx="58"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26" name="Oval 104"/>
            <p:cNvSpPr>
              <a:spLocks noChangeArrowheads="1"/>
            </p:cNvSpPr>
            <p:nvPr/>
          </p:nvSpPr>
          <p:spPr bwMode="auto">
            <a:xfrm>
              <a:off x="873" y="2615"/>
              <a:ext cx="57" cy="53"/>
            </a:xfrm>
            <a:prstGeom prst="ellipse">
              <a:avLst/>
            </a:prstGeom>
            <a:solidFill>
              <a:srgbClr val="FF0000"/>
            </a:solidFill>
            <a:ln w="5">
              <a:solidFill>
                <a:srgbClr val="000000"/>
              </a:solidFill>
              <a:round/>
              <a:headEnd/>
              <a:tailEnd/>
            </a:ln>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27" name="Rectangle 106"/>
            <p:cNvSpPr>
              <a:spLocks noChangeArrowheads="1"/>
            </p:cNvSpPr>
            <p:nvPr/>
          </p:nvSpPr>
          <p:spPr bwMode="auto">
            <a:xfrm>
              <a:off x="3804" y="450"/>
              <a:ext cx="15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28" name="Rectangle 107"/>
            <p:cNvSpPr>
              <a:spLocks noChangeArrowheads="1"/>
            </p:cNvSpPr>
            <p:nvPr/>
          </p:nvSpPr>
          <p:spPr bwMode="auto">
            <a:xfrm>
              <a:off x="3852" y="47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600" dirty="0">
                <a:latin typeface="Arial" pitchFamily="34" charset="0"/>
              </a:endParaRPr>
            </a:p>
          </p:txBody>
        </p:sp>
        <p:sp>
          <p:nvSpPr>
            <p:cNvPr id="126030" name="Rectangle 109"/>
            <p:cNvSpPr>
              <a:spLocks noChangeArrowheads="1"/>
            </p:cNvSpPr>
            <p:nvPr/>
          </p:nvSpPr>
          <p:spPr bwMode="auto">
            <a:xfrm>
              <a:off x="3941" y="451"/>
              <a:ext cx="92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smtClean="0">
                  <a:solidFill>
                    <a:srgbClr val="000000"/>
                  </a:solidFill>
                  <a:latin typeface="Times New Roman" pitchFamily="18" charset="0"/>
                </a:rPr>
                <a:t>Construction  -</a:t>
              </a:r>
              <a:endParaRPr lang="en-US" altLang="en-US" sz="1600" dirty="0">
                <a:latin typeface="Arial" pitchFamily="34" charset="0"/>
              </a:endParaRPr>
            </a:p>
            <a:p>
              <a:pPr eaLnBrk="1" hangingPunct="1"/>
              <a:r>
                <a:rPr lang="en-US" altLang="en-US" sz="1600" b="1" dirty="0" smtClean="0">
                  <a:solidFill>
                    <a:srgbClr val="000000"/>
                  </a:solidFill>
                  <a:latin typeface="Times New Roman" pitchFamily="18" charset="0"/>
                </a:rPr>
                <a:t>Building </a:t>
              </a:r>
              <a:r>
                <a:rPr lang="en-US" altLang="en-US" sz="1600" b="1" dirty="0">
                  <a:solidFill>
                    <a:srgbClr val="000000"/>
                  </a:solidFill>
                  <a:latin typeface="Times New Roman" pitchFamily="18" charset="0"/>
                </a:rPr>
                <a:t>&amp; Refit</a:t>
              </a:r>
              <a:endParaRPr lang="en-US" altLang="en-US" sz="1600" dirty="0">
                <a:latin typeface="Arial" pitchFamily="34" charset="0"/>
              </a:endParaRPr>
            </a:p>
          </p:txBody>
        </p:sp>
        <p:sp>
          <p:nvSpPr>
            <p:cNvPr id="126031" name="Rectangle 110"/>
            <p:cNvSpPr>
              <a:spLocks noChangeArrowheads="1"/>
            </p:cNvSpPr>
            <p:nvPr/>
          </p:nvSpPr>
          <p:spPr bwMode="auto">
            <a:xfrm>
              <a:off x="5136" y="476"/>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32" name="Rectangle 111"/>
            <p:cNvSpPr>
              <a:spLocks noChangeArrowheads="1"/>
            </p:cNvSpPr>
            <p:nvPr/>
          </p:nvSpPr>
          <p:spPr bwMode="auto">
            <a:xfrm>
              <a:off x="3864" y="740"/>
              <a:ext cx="150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35" name="Rectangle 114"/>
            <p:cNvSpPr>
              <a:spLocks noChangeArrowheads="1"/>
            </p:cNvSpPr>
            <p:nvPr/>
          </p:nvSpPr>
          <p:spPr bwMode="auto">
            <a:xfrm>
              <a:off x="3932" y="776"/>
              <a:ext cx="14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smtClean="0">
                  <a:solidFill>
                    <a:srgbClr val="000000"/>
                  </a:solidFill>
                  <a:latin typeface="Times New Roman" pitchFamily="18" charset="0"/>
                </a:rPr>
                <a:t>Construction – </a:t>
              </a:r>
            </a:p>
            <a:p>
              <a:pPr eaLnBrk="1" hangingPunct="1"/>
              <a:r>
                <a:rPr lang="en-US" altLang="en-US" sz="1600" b="1" dirty="0" smtClean="0">
                  <a:solidFill>
                    <a:srgbClr val="000000"/>
                  </a:solidFill>
                  <a:latin typeface="Times New Roman" pitchFamily="18" charset="0"/>
                </a:rPr>
                <a:t>Highways </a:t>
              </a:r>
              <a:r>
                <a:rPr lang="en-US" altLang="en-US" sz="1600" b="1" dirty="0">
                  <a:solidFill>
                    <a:srgbClr val="000000"/>
                  </a:solidFill>
                  <a:latin typeface="Times New Roman" pitchFamily="18" charset="0"/>
                </a:rPr>
                <a:t>&amp; Local Roads </a:t>
              </a:r>
              <a:endParaRPr lang="en-US" altLang="en-US" sz="1600" dirty="0">
                <a:latin typeface="Arial" pitchFamily="34" charset="0"/>
              </a:endParaRPr>
            </a:p>
          </p:txBody>
        </p:sp>
        <p:sp>
          <p:nvSpPr>
            <p:cNvPr id="126036" name="Rectangle 115"/>
            <p:cNvSpPr>
              <a:spLocks noChangeArrowheads="1"/>
            </p:cNvSpPr>
            <p:nvPr/>
          </p:nvSpPr>
          <p:spPr bwMode="auto">
            <a:xfrm>
              <a:off x="3912" y="870"/>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600" dirty="0">
                <a:latin typeface="Arial" pitchFamily="34" charset="0"/>
              </a:endParaRPr>
            </a:p>
          </p:txBody>
        </p:sp>
        <p:sp>
          <p:nvSpPr>
            <p:cNvPr id="126037" name="Rectangle 116"/>
            <p:cNvSpPr>
              <a:spLocks noChangeArrowheads="1"/>
            </p:cNvSpPr>
            <p:nvPr/>
          </p:nvSpPr>
          <p:spPr bwMode="auto">
            <a:xfrm>
              <a:off x="4162" y="870"/>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38" name="Rectangle 117"/>
            <p:cNvSpPr>
              <a:spLocks noChangeArrowheads="1"/>
            </p:cNvSpPr>
            <p:nvPr/>
          </p:nvSpPr>
          <p:spPr bwMode="auto">
            <a:xfrm>
              <a:off x="2782" y="740"/>
              <a:ext cx="72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39" name="Rectangle 118"/>
            <p:cNvSpPr>
              <a:spLocks noChangeArrowheads="1"/>
            </p:cNvSpPr>
            <p:nvPr/>
          </p:nvSpPr>
          <p:spPr bwMode="auto">
            <a:xfrm>
              <a:off x="2830" y="767"/>
              <a:ext cx="7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a:solidFill>
                    <a:srgbClr val="000000"/>
                  </a:solidFill>
                  <a:latin typeface="Times New Roman" pitchFamily="18" charset="0"/>
                </a:rPr>
                <a:t>Food &amp; Drink</a:t>
              </a:r>
              <a:endParaRPr lang="en-US" altLang="en-US" sz="1600">
                <a:latin typeface="Arial" pitchFamily="34" charset="0"/>
              </a:endParaRPr>
            </a:p>
          </p:txBody>
        </p:sp>
        <p:sp>
          <p:nvSpPr>
            <p:cNvPr id="126040" name="Rectangle 119"/>
            <p:cNvSpPr>
              <a:spLocks noChangeArrowheads="1"/>
            </p:cNvSpPr>
            <p:nvPr/>
          </p:nvSpPr>
          <p:spPr bwMode="auto">
            <a:xfrm>
              <a:off x="3396" y="767"/>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41" name="Rectangle 120"/>
            <p:cNvSpPr>
              <a:spLocks noChangeArrowheads="1"/>
            </p:cNvSpPr>
            <p:nvPr/>
          </p:nvSpPr>
          <p:spPr bwMode="auto">
            <a:xfrm>
              <a:off x="859" y="2482"/>
              <a:ext cx="15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42" name="Rectangle 121"/>
            <p:cNvSpPr>
              <a:spLocks noChangeArrowheads="1"/>
            </p:cNvSpPr>
            <p:nvPr/>
          </p:nvSpPr>
          <p:spPr bwMode="auto">
            <a:xfrm>
              <a:off x="907" y="2508"/>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600" dirty="0">
                <a:latin typeface="Arial" pitchFamily="34" charset="0"/>
              </a:endParaRPr>
            </a:p>
          </p:txBody>
        </p:sp>
        <p:sp>
          <p:nvSpPr>
            <p:cNvPr id="126043" name="Rectangle 122"/>
            <p:cNvSpPr>
              <a:spLocks noChangeArrowheads="1"/>
            </p:cNvSpPr>
            <p:nvPr/>
          </p:nvSpPr>
          <p:spPr bwMode="auto">
            <a:xfrm>
              <a:off x="1466" y="2508"/>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a:solidFill>
                    <a:srgbClr val="000000"/>
                  </a:solidFill>
                  <a:latin typeface="Times New Roman" pitchFamily="18" charset="0"/>
                </a:rPr>
                <a:t>–</a:t>
              </a:r>
              <a:endParaRPr lang="en-US" altLang="en-US" sz="1800" dirty="0">
                <a:latin typeface="Arial" pitchFamily="34" charset="0"/>
              </a:endParaRPr>
            </a:p>
          </p:txBody>
        </p:sp>
        <p:sp>
          <p:nvSpPr>
            <p:cNvPr id="126044" name="Rectangle 123"/>
            <p:cNvSpPr>
              <a:spLocks noChangeArrowheads="1"/>
            </p:cNvSpPr>
            <p:nvPr/>
          </p:nvSpPr>
          <p:spPr bwMode="auto">
            <a:xfrm>
              <a:off x="983" y="2462"/>
              <a:ext cx="88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a:solidFill>
                    <a:srgbClr val="000000"/>
                  </a:solidFill>
                  <a:latin typeface="Times New Roman" pitchFamily="18" charset="0"/>
                </a:rPr>
                <a:t> Consumables </a:t>
              </a:r>
              <a:r>
                <a:rPr lang="en-US" altLang="en-US" sz="1600" b="1" dirty="0" smtClean="0">
                  <a:solidFill>
                    <a:srgbClr val="000000"/>
                  </a:solidFill>
                  <a:latin typeface="Times New Roman" pitchFamily="18" charset="0"/>
                </a:rPr>
                <a:t> -</a:t>
              </a:r>
            </a:p>
            <a:p>
              <a:pPr eaLnBrk="1" hangingPunct="1"/>
              <a:r>
                <a:rPr lang="en-US" altLang="en-US" sz="1600" b="1" dirty="0" smtClean="0">
                  <a:solidFill>
                    <a:srgbClr val="000000"/>
                  </a:solidFill>
                  <a:latin typeface="Times New Roman" pitchFamily="18" charset="0"/>
                </a:rPr>
                <a:t>White </a:t>
              </a:r>
              <a:r>
                <a:rPr lang="en-US" altLang="en-US" sz="1600" b="1" dirty="0">
                  <a:solidFill>
                    <a:srgbClr val="000000"/>
                  </a:solidFill>
                  <a:latin typeface="Times New Roman" pitchFamily="18" charset="0"/>
                </a:rPr>
                <a:t>Goods</a:t>
              </a:r>
              <a:endParaRPr lang="en-US" altLang="en-US" sz="1600" dirty="0">
                <a:latin typeface="Arial" pitchFamily="34" charset="0"/>
              </a:endParaRPr>
            </a:p>
          </p:txBody>
        </p:sp>
        <p:sp>
          <p:nvSpPr>
            <p:cNvPr id="126045" name="Rectangle 124"/>
            <p:cNvSpPr>
              <a:spLocks noChangeArrowheads="1"/>
            </p:cNvSpPr>
            <p:nvPr/>
          </p:nvSpPr>
          <p:spPr bwMode="auto">
            <a:xfrm>
              <a:off x="2059" y="2508"/>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46" name="Rectangle 125"/>
            <p:cNvSpPr>
              <a:spLocks noChangeArrowheads="1"/>
            </p:cNvSpPr>
            <p:nvPr/>
          </p:nvSpPr>
          <p:spPr bwMode="auto">
            <a:xfrm>
              <a:off x="3503" y="3410"/>
              <a:ext cx="15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47" name="Rectangle 126"/>
            <p:cNvSpPr>
              <a:spLocks noChangeArrowheads="1"/>
            </p:cNvSpPr>
            <p:nvPr/>
          </p:nvSpPr>
          <p:spPr bwMode="auto">
            <a:xfrm>
              <a:off x="3505" y="3346"/>
              <a:ext cx="1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a:solidFill>
                    <a:srgbClr val="000000"/>
                  </a:solidFill>
                  <a:latin typeface="Times New Roman" pitchFamily="18" charset="0"/>
                </a:rPr>
                <a:t>IT &amp; Computer Services</a:t>
              </a:r>
              <a:endParaRPr lang="en-US" altLang="en-US" sz="1600" dirty="0">
                <a:latin typeface="Arial" pitchFamily="34" charset="0"/>
              </a:endParaRPr>
            </a:p>
          </p:txBody>
        </p:sp>
        <p:sp>
          <p:nvSpPr>
            <p:cNvPr id="126048" name="Rectangle 127"/>
            <p:cNvSpPr>
              <a:spLocks noChangeArrowheads="1"/>
            </p:cNvSpPr>
            <p:nvPr/>
          </p:nvSpPr>
          <p:spPr bwMode="auto">
            <a:xfrm>
              <a:off x="4536" y="3437"/>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49" name="Rectangle 128"/>
            <p:cNvSpPr>
              <a:spLocks noChangeArrowheads="1"/>
            </p:cNvSpPr>
            <p:nvPr/>
          </p:nvSpPr>
          <p:spPr bwMode="auto">
            <a:xfrm>
              <a:off x="1280" y="1437"/>
              <a:ext cx="5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50" name="Rectangle 129"/>
            <p:cNvSpPr>
              <a:spLocks noChangeArrowheads="1"/>
            </p:cNvSpPr>
            <p:nvPr/>
          </p:nvSpPr>
          <p:spPr bwMode="auto">
            <a:xfrm>
              <a:off x="1328" y="1463"/>
              <a:ext cx="5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a:solidFill>
                    <a:srgbClr val="000000"/>
                  </a:solidFill>
                  <a:latin typeface="Times New Roman" pitchFamily="18" charset="0"/>
                </a:rPr>
                <a:t>Chemicals</a:t>
              </a:r>
              <a:endParaRPr lang="en-US" altLang="en-US" sz="1600">
                <a:latin typeface="Arial" pitchFamily="34" charset="0"/>
              </a:endParaRPr>
            </a:p>
          </p:txBody>
        </p:sp>
        <p:sp>
          <p:nvSpPr>
            <p:cNvPr id="126051" name="Rectangle 130"/>
            <p:cNvSpPr>
              <a:spLocks noChangeArrowheads="1"/>
            </p:cNvSpPr>
            <p:nvPr/>
          </p:nvSpPr>
          <p:spPr bwMode="auto">
            <a:xfrm>
              <a:off x="1744" y="1463"/>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52" name="Rectangle 131"/>
            <p:cNvSpPr>
              <a:spLocks noChangeArrowheads="1"/>
            </p:cNvSpPr>
            <p:nvPr/>
          </p:nvSpPr>
          <p:spPr bwMode="auto">
            <a:xfrm>
              <a:off x="4044" y="2249"/>
              <a:ext cx="78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53" name="Rectangle 132"/>
            <p:cNvSpPr>
              <a:spLocks noChangeArrowheads="1"/>
            </p:cNvSpPr>
            <p:nvPr/>
          </p:nvSpPr>
          <p:spPr bwMode="auto">
            <a:xfrm>
              <a:off x="4092" y="2276"/>
              <a:ext cx="92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smtClean="0">
                  <a:solidFill>
                    <a:srgbClr val="000000"/>
                  </a:solidFill>
                  <a:latin typeface="Times New Roman" pitchFamily="18" charset="0"/>
                </a:rPr>
                <a:t>Pharmaceuticals</a:t>
              </a:r>
              <a:endParaRPr lang="en-US" altLang="en-US" sz="2800" dirty="0">
                <a:latin typeface="Arial" pitchFamily="34" charset="0"/>
              </a:endParaRPr>
            </a:p>
          </p:txBody>
        </p:sp>
        <p:sp>
          <p:nvSpPr>
            <p:cNvPr id="126054" name="Rectangle 133"/>
            <p:cNvSpPr>
              <a:spLocks noChangeArrowheads="1"/>
            </p:cNvSpPr>
            <p:nvPr/>
          </p:nvSpPr>
          <p:spPr bwMode="auto">
            <a:xfrm>
              <a:off x="4367" y="227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dirty="0">
                <a:latin typeface="Arial" pitchFamily="34" charset="0"/>
              </a:endParaRPr>
            </a:p>
          </p:txBody>
        </p:sp>
        <p:sp>
          <p:nvSpPr>
            <p:cNvPr id="126055" name="Rectangle 134"/>
            <p:cNvSpPr>
              <a:spLocks noChangeArrowheads="1"/>
            </p:cNvSpPr>
            <p:nvPr/>
          </p:nvSpPr>
          <p:spPr bwMode="auto">
            <a:xfrm>
              <a:off x="4758" y="2276"/>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56" name="Rectangle 135"/>
            <p:cNvSpPr>
              <a:spLocks noChangeArrowheads="1"/>
            </p:cNvSpPr>
            <p:nvPr/>
          </p:nvSpPr>
          <p:spPr bwMode="auto">
            <a:xfrm>
              <a:off x="2722" y="2424"/>
              <a:ext cx="78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57" name="Rectangle 136"/>
            <p:cNvSpPr>
              <a:spLocks noChangeArrowheads="1"/>
            </p:cNvSpPr>
            <p:nvPr/>
          </p:nvSpPr>
          <p:spPr bwMode="auto">
            <a:xfrm>
              <a:off x="2770" y="2450"/>
              <a:ext cx="8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a:solidFill>
                    <a:srgbClr val="000000"/>
                  </a:solidFill>
                  <a:latin typeface="Times New Roman" pitchFamily="18" charset="0"/>
                </a:rPr>
                <a:t>Business Travel</a:t>
              </a:r>
              <a:endParaRPr lang="en-US" altLang="en-US" sz="1600">
                <a:latin typeface="Arial" pitchFamily="34" charset="0"/>
              </a:endParaRPr>
            </a:p>
          </p:txBody>
        </p:sp>
        <p:sp>
          <p:nvSpPr>
            <p:cNvPr id="126058" name="Rectangle 137"/>
            <p:cNvSpPr>
              <a:spLocks noChangeArrowheads="1"/>
            </p:cNvSpPr>
            <p:nvPr/>
          </p:nvSpPr>
          <p:spPr bwMode="auto">
            <a:xfrm>
              <a:off x="3402" y="2450"/>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59" name="Rectangle 138"/>
            <p:cNvSpPr>
              <a:spLocks noChangeArrowheads="1"/>
            </p:cNvSpPr>
            <p:nvPr/>
          </p:nvSpPr>
          <p:spPr bwMode="auto">
            <a:xfrm>
              <a:off x="2061" y="2249"/>
              <a:ext cx="144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60" name="Rectangle 139"/>
            <p:cNvSpPr>
              <a:spLocks noChangeArrowheads="1"/>
            </p:cNvSpPr>
            <p:nvPr/>
          </p:nvSpPr>
          <p:spPr bwMode="auto">
            <a:xfrm>
              <a:off x="2109" y="2276"/>
              <a:ext cx="17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a:solidFill>
                    <a:srgbClr val="000000"/>
                  </a:solidFill>
                  <a:latin typeface="Times New Roman" pitchFamily="18" charset="0"/>
                </a:rPr>
                <a:t>Telecommunications, Radio, TV</a:t>
              </a:r>
              <a:endParaRPr lang="en-US" altLang="en-US" sz="1600">
                <a:latin typeface="Arial" pitchFamily="34" charset="0"/>
              </a:endParaRPr>
            </a:p>
          </p:txBody>
        </p:sp>
        <p:sp>
          <p:nvSpPr>
            <p:cNvPr id="126061" name="Rectangle 140"/>
            <p:cNvSpPr>
              <a:spLocks noChangeArrowheads="1"/>
            </p:cNvSpPr>
            <p:nvPr/>
          </p:nvSpPr>
          <p:spPr bwMode="auto">
            <a:xfrm>
              <a:off x="3398" y="2276"/>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62" name="Rectangle 141"/>
            <p:cNvSpPr>
              <a:spLocks noChangeArrowheads="1"/>
            </p:cNvSpPr>
            <p:nvPr/>
          </p:nvSpPr>
          <p:spPr bwMode="auto">
            <a:xfrm>
              <a:off x="3744" y="1959"/>
              <a:ext cx="15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63" name="Rectangle 142"/>
            <p:cNvSpPr>
              <a:spLocks noChangeArrowheads="1"/>
            </p:cNvSpPr>
            <p:nvPr/>
          </p:nvSpPr>
          <p:spPr bwMode="auto">
            <a:xfrm>
              <a:off x="3860" y="1944"/>
              <a:ext cx="17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a:solidFill>
                    <a:srgbClr val="000000"/>
                  </a:solidFill>
                  <a:latin typeface="Times New Roman" pitchFamily="18" charset="0"/>
                </a:rPr>
                <a:t>Office machinery &amp; computers</a:t>
              </a:r>
              <a:endParaRPr lang="en-US" altLang="en-US" sz="1600" dirty="0">
                <a:latin typeface="Arial" pitchFamily="34" charset="0"/>
              </a:endParaRPr>
            </a:p>
          </p:txBody>
        </p:sp>
        <p:sp>
          <p:nvSpPr>
            <p:cNvPr id="126064" name="Rectangle 143"/>
            <p:cNvSpPr>
              <a:spLocks noChangeArrowheads="1"/>
            </p:cNvSpPr>
            <p:nvPr/>
          </p:nvSpPr>
          <p:spPr bwMode="auto">
            <a:xfrm>
              <a:off x="5032" y="1986"/>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65" name="Rectangle 144"/>
            <p:cNvSpPr>
              <a:spLocks noChangeArrowheads="1"/>
            </p:cNvSpPr>
            <p:nvPr/>
          </p:nvSpPr>
          <p:spPr bwMode="auto">
            <a:xfrm>
              <a:off x="3804" y="1437"/>
              <a:ext cx="150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66" name="Rectangle 145"/>
            <p:cNvSpPr>
              <a:spLocks noChangeArrowheads="1"/>
            </p:cNvSpPr>
            <p:nvPr/>
          </p:nvSpPr>
          <p:spPr bwMode="auto">
            <a:xfrm>
              <a:off x="3852" y="1461"/>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600" dirty="0">
                <a:latin typeface="Arial" pitchFamily="34" charset="0"/>
              </a:endParaRPr>
            </a:p>
          </p:txBody>
        </p:sp>
        <p:sp>
          <p:nvSpPr>
            <p:cNvPr id="126068" name="Rectangle 147"/>
            <p:cNvSpPr>
              <a:spLocks noChangeArrowheads="1"/>
            </p:cNvSpPr>
            <p:nvPr/>
          </p:nvSpPr>
          <p:spPr bwMode="auto">
            <a:xfrm>
              <a:off x="3923" y="1359"/>
              <a:ext cx="1042"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smtClean="0">
                  <a:solidFill>
                    <a:srgbClr val="000000"/>
                  </a:solidFill>
                  <a:latin typeface="Times New Roman" pitchFamily="18" charset="0"/>
                </a:rPr>
                <a:t>Construction, </a:t>
              </a:r>
              <a:r>
                <a:rPr lang="en-US" altLang="en-US" sz="1600" b="1" dirty="0">
                  <a:solidFill>
                    <a:srgbClr val="000000"/>
                  </a:solidFill>
                  <a:latin typeface="Times New Roman" pitchFamily="18" charset="0"/>
                </a:rPr>
                <a:t>Maintenance &amp; Operations</a:t>
              </a:r>
              <a:endParaRPr lang="en-US" altLang="en-US" sz="1600" dirty="0">
                <a:latin typeface="Arial" pitchFamily="34" charset="0"/>
              </a:endParaRPr>
            </a:p>
            <a:p>
              <a:pPr eaLnBrk="1" hangingPunct="1"/>
              <a:r>
                <a:rPr lang="en-US" altLang="en-US" sz="1600" b="1" dirty="0" smtClean="0">
                  <a:solidFill>
                    <a:srgbClr val="000000"/>
                  </a:solidFill>
                  <a:latin typeface="Times New Roman" pitchFamily="18" charset="0"/>
                </a:rPr>
                <a:t> </a:t>
              </a:r>
              <a:endParaRPr lang="en-US" altLang="en-US" sz="1600" dirty="0">
                <a:latin typeface="Arial" pitchFamily="34" charset="0"/>
              </a:endParaRPr>
            </a:p>
          </p:txBody>
        </p:sp>
        <p:sp>
          <p:nvSpPr>
            <p:cNvPr id="126069" name="Rectangle 148"/>
            <p:cNvSpPr>
              <a:spLocks noChangeArrowheads="1"/>
            </p:cNvSpPr>
            <p:nvPr/>
          </p:nvSpPr>
          <p:spPr bwMode="auto">
            <a:xfrm>
              <a:off x="3852" y="1567"/>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600" dirty="0">
                <a:latin typeface="Arial" pitchFamily="34" charset="0"/>
              </a:endParaRPr>
            </a:p>
          </p:txBody>
        </p:sp>
        <p:sp>
          <p:nvSpPr>
            <p:cNvPr id="126070" name="Rectangle 149"/>
            <p:cNvSpPr>
              <a:spLocks noChangeArrowheads="1"/>
            </p:cNvSpPr>
            <p:nvPr/>
          </p:nvSpPr>
          <p:spPr bwMode="auto">
            <a:xfrm>
              <a:off x="4299" y="1567"/>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71" name="Rectangle 150"/>
            <p:cNvSpPr>
              <a:spLocks noChangeArrowheads="1"/>
            </p:cNvSpPr>
            <p:nvPr/>
          </p:nvSpPr>
          <p:spPr bwMode="auto">
            <a:xfrm>
              <a:off x="3323" y="1437"/>
              <a:ext cx="48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72" name="Rectangle 151"/>
            <p:cNvSpPr>
              <a:spLocks noChangeArrowheads="1"/>
            </p:cNvSpPr>
            <p:nvPr/>
          </p:nvSpPr>
          <p:spPr bwMode="auto">
            <a:xfrm>
              <a:off x="3371" y="1463"/>
              <a:ext cx="3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a:solidFill>
                    <a:srgbClr val="000000"/>
                  </a:solidFill>
                  <a:latin typeface="Times New Roman" pitchFamily="18" charset="0"/>
                </a:rPr>
                <a:t>Waste</a:t>
              </a:r>
              <a:endParaRPr lang="en-US" altLang="en-US" sz="1600">
                <a:latin typeface="Arial" pitchFamily="34" charset="0"/>
              </a:endParaRPr>
            </a:p>
          </p:txBody>
        </p:sp>
        <p:sp>
          <p:nvSpPr>
            <p:cNvPr id="126073" name="Rectangle 152"/>
            <p:cNvSpPr>
              <a:spLocks noChangeArrowheads="1"/>
            </p:cNvSpPr>
            <p:nvPr/>
          </p:nvSpPr>
          <p:spPr bwMode="auto">
            <a:xfrm>
              <a:off x="3621" y="1463"/>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74" name="Rectangle 153"/>
            <p:cNvSpPr>
              <a:spLocks noChangeArrowheads="1"/>
            </p:cNvSpPr>
            <p:nvPr/>
          </p:nvSpPr>
          <p:spPr bwMode="auto">
            <a:xfrm>
              <a:off x="3083" y="1263"/>
              <a:ext cx="42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75" name="Rectangle 154"/>
            <p:cNvSpPr>
              <a:spLocks noChangeArrowheads="1"/>
            </p:cNvSpPr>
            <p:nvPr/>
          </p:nvSpPr>
          <p:spPr bwMode="auto">
            <a:xfrm>
              <a:off x="3101" y="1214"/>
              <a:ext cx="4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a:solidFill>
                    <a:srgbClr val="000000"/>
                  </a:solidFill>
                  <a:latin typeface="Times New Roman" pitchFamily="18" charset="0"/>
                </a:rPr>
                <a:t>Energy</a:t>
              </a:r>
              <a:endParaRPr lang="en-US" altLang="en-US" sz="1600" dirty="0">
                <a:latin typeface="Arial" pitchFamily="34" charset="0"/>
              </a:endParaRPr>
            </a:p>
          </p:txBody>
        </p:sp>
        <p:sp>
          <p:nvSpPr>
            <p:cNvPr id="126076" name="Rectangle 155"/>
            <p:cNvSpPr>
              <a:spLocks noChangeArrowheads="1"/>
            </p:cNvSpPr>
            <p:nvPr/>
          </p:nvSpPr>
          <p:spPr bwMode="auto">
            <a:xfrm>
              <a:off x="3423" y="1289"/>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77" name="Rectangle 156"/>
            <p:cNvSpPr>
              <a:spLocks noChangeArrowheads="1"/>
            </p:cNvSpPr>
            <p:nvPr/>
          </p:nvSpPr>
          <p:spPr bwMode="auto">
            <a:xfrm>
              <a:off x="2662" y="1727"/>
              <a:ext cx="42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78" name="Rectangle 157"/>
            <p:cNvSpPr>
              <a:spLocks noChangeArrowheads="1"/>
            </p:cNvSpPr>
            <p:nvPr/>
          </p:nvSpPr>
          <p:spPr bwMode="auto">
            <a:xfrm>
              <a:off x="2560" y="1557"/>
              <a:ext cx="4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a:solidFill>
                    <a:srgbClr val="000000"/>
                  </a:solidFill>
                  <a:latin typeface="Times New Roman" pitchFamily="18" charset="0"/>
                </a:rPr>
                <a:t>Textiles</a:t>
              </a:r>
              <a:endParaRPr lang="en-US" altLang="en-US" sz="1600" dirty="0">
                <a:latin typeface="Arial" pitchFamily="34" charset="0"/>
              </a:endParaRPr>
            </a:p>
          </p:txBody>
        </p:sp>
        <p:sp>
          <p:nvSpPr>
            <p:cNvPr id="126079" name="Rectangle 158"/>
            <p:cNvSpPr>
              <a:spLocks noChangeArrowheads="1"/>
            </p:cNvSpPr>
            <p:nvPr/>
          </p:nvSpPr>
          <p:spPr bwMode="auto">
            <a:xfrm>
              <a:off x="3023" y="1753"/>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80" name="Rectangle 159"/>
            <p:cNvSpPr>
              <a:spLocks noChangeArrowheads="1"/>
            </p:cNvSpPr>
            <p:nvPr/>
          </p:nvSpPr>
          <p:spPr bwMode="auto">
            <a:xfrm>
              <a:off x="3083" y="1727"/>
              <a:ext cx="15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81" name="Rectangle 160"/>
            <p:cNvSpPr>
              <a:spLocks noChangeArrowheads="1"/>
            </p:cNvSpPr>
            <p:nvPr/>
          </p:nvSpPr>
          <p:spPr bwMode="auto">
            <a:xfrm>
              <a:off x="3187" y="1708"/>
              <a:ext cx="44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a:solidFill>
                    <a:srgbClr val="000000"/>
                  </a:solidFill>
                  <a:latin typeface="Times New Roman" pitchFamily="18" charset="0"/>
                </a:rPr>
                <a:t>Motor </a:t>
              </a:r>
              <a:endParaRPr lang="en-US" altLang="en-US" sz="1600" b="1" dirty="0" smtClean="0">
                <a:solidFill>
                  <a:srgbClr val="000000"/>
                </a:solidFill>
                <a:latin typeface="Times New Roman" pitchFamily="18" charset="0"/>
              </a:endParaRPr>
            </a:p>
            <a:p>
              <a:pPr eaLnBrk="1" hangingPunct="1"/>
              <a:r>
                <a:rPr lang="en-US" altLang="en-US" sz="1600" b="1" dirty="0" smtClean="0">
                  <a:solidFill>
                    <a:srgbClr val="000000"/>
                  </a:solidFill>
                  <a:latin typeface="Times New Roman" pitchFamily="18" charset="0"/>
                </a:rPr>
                <a:t>Vehicles</a:t>
              </a:r>
              <a:endParaRPr lang="en-US" altLang="en-US" sz="1600" dirty="0">
                <a:latin typeface="Arial" pitchFamily="34" charset="0"/>
              </a:endParaRPr>
            </a:p>
          </p:txBody>
        </p:sp>
        <p:sp>
          <p:nvSpPr>
            <p:cNvPr id="126084" name="Rectangle 163"/>
            <p:cNvSpPr>
              <a:spLocks noChangeArrowheads="1"/>
            </p:cNvSpPr>
            <p:nvPr/>
          </p:nvSpPr>
          <p:spPr bwMode="auto">
            <a:xfrm>
              <a:off x="2455" y="1910"/>
              <a:ext cx="5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dirty="0">
                  <a:solidFill>
                    <a:srgbClr val="000000"/>
                  </a:solidFill>
                  <a:latin typeface="Times New Roman" pitchFamily="18" charset="0"/>
                </a:rPr>
                <a:t>Furniture</a:t>
              </a:r>
              <a:endParaRPr lang="en-US" altLang="en-US" sz="1600" dirty="0">
                <a:latin typeface="Arial" pitchFamily="34" charset="0"/>
              </a:endParaRPr>
            </a:p>
          </p:txBody>
        </p:sp>
        <p:sp>
          <p:nvSpPr>
            <p:cNvPr id="126085" name="Rectangle 164"/>
            <p:cNvSpPr>
              <a:spLocks noChangeArrowheads="1"/>
            </p:cNvSpPr>
            <p:nvPr/>
          </p:nvSpPr>
          <p:spPr bwMode="auto">
            <a:xfrm>
              <a:off x="3046" y="2102"/>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86" name="Rectangle 165"/>
            <p:cNvSpPr>
              <a:spLocks noChangeArrowheads="1"/>
            </p:cNvSpPr>
            <p:nvPr/>
          </p:nvSpPr>
          <p:spPr bwMode="auto">
            <a:xfrm>
              <a:off x="3083" y="2075"/>
              <a:ext cx="72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87" name="Rectangle 166"/>
            <p:cNvSpPr>
              <a:spLocks noChangeArrowheads="1"/>
            </p:cNvSpPr>
            <p:nvPr/>
          </p:nvSpPr>
          <p:spPr bwMode="auto">
            <a:xfrm>
              <a:off x="3131" y="2102"/>
              <a:ext cx="7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600" b="1">
                  <a:solidFill>
                    <a:srgbClr val="000000"/>
                  </a:solidFill>
                  <a:latin typeface="Times New Roman" pitchFamily="18" charset="0"/>
                </a:rPr>
                <a:t>Pulp &amp; Paper</a:t>
              </a:r>
              <a:endParaRPr lang="en-US" altLang="en-US" sz="1600">
                <a:latin typeface="Arial" pitchFamily="34" charset="0"/>
              </a:endParaRPr>
            </a:p>
          </p:txBody>
        </p:sp>
        <p:sp>
          <p:nvSpPr>
            <p:cNvPr id="126088" name="Rectangle 167"/>
            <p:cNvSpPr>
              <a:spLocks noChangeArrowheads="1"/>
            </p:cNvSpPr>
            <p:nvPr/>
          </p:nvSpPr>
          <p:spPr bwMode="auto">
            <a:xfrm>
              <a:off x="3682" y="2102"/>
              <a:ext cx="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a:solidFill>
                    <a:srgbClr val="000000"/>
                  </a:solidFill>
                  <a:latin typeface="Times New Roman" pitchFamily="18" charset="0"/>
                </a:rPr>
                <a:t> </a:t>
              </a:r>
              <a:endParaRPr lang="en-US" altLang="en-US" sz="1800">
                <a:latin typeface="Arial" pitchFamily="34" charset="0"/>
              </a:endParaRPr>
            </a:p>
          </p:txBody>
        </p:sp>
        <p:sp>
          <p:nvSpPr>
            <p:cNvPr id="126089" name="Rectangle 168"/>
            <p:cNvSpPr>
              <a:spLocks noChangeArrowheads="1"/>
            </p:cNvSpPr>
            <p:nvPr/>
          </p:nvSpPr>
          <p:spPr bwMode="auto">
            <a:xfrm>
              <a:off x="3924" y="3585"/>
              <a:ext cx="54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a:latin typeface="Arial" pitchFamily="34" charset="0"/>
              </a:endParaRPr>
            </a:p>
          </p:txBody>
        </p:sp>
        <p:sp>
          <p:nvSpPr>
            <p:cNvPr id="126090" name="Rectangle 169"/>
            <p:cNvSpPr>
              <a:spLocks noChangeArrowheads="1"/>
            </p:cNvSpPr>
            <p:nvPr/>
          </p:nvSpPr>
          <p:spPr bwMode="auto">
            <a:xfrm>
              <a:off x="2870" y="3780"/>
              <a:ext cx="4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dirty="0">
                  <a:latin typeface="Arial" pitchFamily="34" charset="0"/>
                  <a:ea typeface="ＭＳ Ｐゴシック" pitchFamily="34" charset="-128"/>
                </a:rPr>
                <a:t>Spend</a:t>
              </a:r>
            </a:p>
          </p:txBody>
        </p:sp>
        <p:sp>
          <p:nvSpPr>
            <p:cNvPr id="126091" name="Rectangle 170"/>
            <p:cNvSpPr>
              <a:spLocks noChangeArrowheads="1"/>
            </p:cNvSpPr>
            <p:nvPr/>
          </p:nvSpPr>
          <p:spPr bwMode="auto">
            <a:xfrm>
              <a:off x="4273" y="3612"/>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sp>
          <p:nvSpPr>
            <p:cNvPr id="126092" name="Rectangle 172"/>
            <p:cNvSpPr>
              <a:spLocks noChangeArrowheads="1"/>
            </p:cNvSpPr>
            <p:nvPr/>
          </p:nvSpPr>
          <p:spPr bwMode="auto">
            <a:xfrm>
              <a:off x="562" y="2648"/>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500">
                  <a:solidFill>
                    <a:srgbClr val="000000"/>
                  </a:solidFill>
                  <a:latin typeface="Times New Roman" pitchFamily="18" charset="0"/>
                </a:rPr>
                <a:t> </a:t>
              </a:r>
              <a:endParaRPr lang="en-US" altLang="en-US" sz="1800">
                <a:latin typeface="Arial" pitchFamily="34" charset="0"/>
              </a:endParaRPr>
            </a:p>
          </p:txBody>
        </p:sp>
      </p:grpSp>
      <p:sp>
        <p:nvSpPr>
          <p:cNvPr id="143" name="Titre 1"/>
          <p:cNvSpPr txBox="1">
            <a:spLocks/>
          </p:cNvSpPr>
          <p:nvPr/>
        </p:nvSpPr>
        <p:spPr bwMode="auto">
          <a:xfrm>
            <a:off x="1517971" y="327262"/>
            <a:ext cx="7350273" cy="67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pPr eaLnBrk="1" hangingPunct="1"/>
            <a:r>
              <a:rPr lang="en-GB" altLang="en-US" sz="3000" kern="0" dirty="0" smtClean="0"/>
              <a:t/>
            </a:r>
            <a:br>
              <a:rPr lang="en-GB" altLang="en-US" sz="3000" kern="0" dirty="0" smtClean="0"/>
            </a:br>
            <a:r>
              <a:rPr lang="en-GB" altLang="en-US" sz="3000" kern="0" dirty="0" smtClean="0"/>
              <a:t> Risk based UK (market) approach</a:t>
            </a:r>
            <a:r>
              <a:rPr lang="en-GB" altLang="en-US" sz="3000" kern="0" dirty="0" smtClean="0">
                <a:solidFill>
                  <a:srgbClr val="C00000"/>
                </a:solidFill>
              </a:rPr>
              <a:t/>
            </a:r>
            <a:br>
              <a:rPr lang="en-GB" altLang="en-US" sz="3000" kern="0" dirty="0" smtClean="0">
                <a:solidFill>
                  <a:srgbClr val="C00000"/>
                </a:solidFill>
              </a:rPr>
            </a:br>
            <a:endParaRPr lang="fr-CA" altLang="en-US" sz="3000" kern="0" dirty="0" smtClean="0">
              <a:solidFill>
                <a:srgbClr val="008000"/>
              </a:solidFill>
            </a:endParaRPr>
          </a:p>
        </p:txBody>
      </p:sp>
    </p:spTree>
    <p:extLst>
      <p:ext uri="{BB962C8B-B14F-4D97-AF65-F5344CB8AC3E}">
        <p14:creationId xmlns:p14="http://schemas.microsoft.com/office/powerpoint/2010/main" val="1558758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0750" y="513082"/>
            <a:ext cx="7848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fontAlgn="base">
              <a:spcBef>
                <a:spcPct val="0"/>
              </a:spcBef>
              <a:spcAft>
                <a:spcPct val="0"/>
              </a:spcAft>
              <a:defRPr sz="3600" b="1">
                <a:latin typeface="Calibri" pitchFamily="34" charset="0"/>
              </a:defRPr>
            </a:lvl1pPr>
            <a:lvl2pPr eaLnBrk="0" fontAlgn="base" hangingPunct="0">
              <a:spcBef>
                <a:spcPct val="0"/>
              </a:spcBef>
              <a:spcAft>
                <a:spcPct val="0"/>
              </a:spcAft>
              <a:defRPr sz="3000">
                <a:solidFill>
                  <a:schemeClr val="tx2"/>
                </a:solidFill>
                <a:latin typeface="Tahoma" pitchFamily="-64" charset="0"/>
              </a:defRPr>
            </a:lvl2pPr>
            <a:lvl3pPr eaLnBrk="0" fontAlgn="base" hangingPunct="0">
              <a:spcBef>
                <a:spcPct val="0"/>
              </a:spcBef>
              <a:spcAft>
                <a:spcPct val="0"/>
              </a:spcAft>
              <a:defRPr sz="3000">
                <a:solidFill>
                  <a:schemeClr val="tx2"/>
                </a:solidFill>
                <a:latin typeface="Tahoma" pitchFamily="-64" charset="0"/>
              </a:defRPr>
            </a:lvl3pPr>
            <a:lvl4pPr eaLnBrk="0" fontAlgn="base" hangingPunct="0">
              <a:spcBef>
                <a:spcPct val="0"/>
              </a:spcBef>
              <a:spcAft>
                <a:spcPct val="0"/>
              </a:spcAft>
              <a:defRPr sz="3000">
                <a:solidFill>
                  <a:schemeClr val="tx2"/>
                </a:solidFill>
                <a:latin typeface="Tahoma" pitchFamily="-64" charset="0"/>
              </a:defRPr>
            </a:lvl4pPr>
            <a:lvl5pPr eaLnBrk="0" fontAlgn="base" hangingPunct="0">
              <a:spcBef>
                <a:spcPct val="0"/>
              </a:spcBef>
              <a:spcAft>
                <a:spcPct val="0"/>
              </a:spcAft>
              <a:defRPr sz="3000">
                <a:solidFill>
                  <a:schemeClr val="tx2"/>
                </a:solidFill>
                <a:latin typeface="Tahoma" pitchFamily="-64" charset="0"/>
              </a:defRPr>
            </a:lvl5pPr>
            <a:lvl6pPr marL="457200" fontAlgn="base">
              <a:spcBef>
                <a:spcPct val="0"/>
              </a:spcBef>
              <a:spcAft>
                <a:spcPct val="0"/>
              </a:spcAft>
              <a:defRPr sz="3000">
                <a:solidFill>
                  <a:schemeClr val="tx2"/>
                </a:solidFill>
                <a:latin typeface="Tahoma" pitchFamily="-64" charset="0"/>
              </a:defRPr>
            </a:lvl6pPr>
            <a:lvl7pPr marL="914400" fontAlgn="base">
              <a:spcBef>
                <a:spcPct val="0"/>
              </a:spcBef>
              <a:spcAft>
                <a:spcPct val="0"/>
              </a:spcAft>
              <a:defRPr sz="3000">
                <a:solidFill>
                  <a:schemeClr val="tx2"/>
                </a:solidFill>
                <a:latin typeface="Tahoma" pitchFamily="-64" charset="0"/>
              </a:defRPr>
            </a:lvl7pPr>
            <a:lvl8pPr marL="1371600" fontAlgn="base">
              <a:spcBef>
                <a:spcPct val="0"/>
              </a:spcBef>
              <a:spcAft>
                <a:spcPct val="0"/>
              </a:spcAft>
              <a:defRPr sz="3000">
                <a:solidFill>
                  <a:schemeClr val="tx2"/>
                </a:solidFill>
                <a:latin typeface="Tahoma" pitchFamily="-64" charset="0"/>
              </a:defRPr>
            </a:lvl8pPr>
            <a:lvl9pPr marL="1828800" fontAlgn="base">
              <a:spcBef>
                <a:spcPct val="0"/>
              </a:spcBef>
              <a:spcAft>
                <a:spcPct val="0"/>
              </a:spcAft>
              <a:defRPr sz="3000">
                <a:solidFill>
                  <a:schemeClr val="tx2"/>
                </a:solidFill>
                <a:latin typeface="Tahoma" pitchFamily="-64" charset="0"/>
              </a:defRPr>
            </a:lvl9pPr>
          </a:lstStyle>
          <a:p>
            <a:r>
              <a:rPr lang="en-US" altLang="en-US" dirty="0"/>
              <a:t>Risk management options</a:t>
            </a:r>
            <a:endParaRPr lang="en-GB" altLang="en-US" dirty="0"/>
          </a:p>
        </p:txBody>
      </p:sp>
      <p:sp>
        <p:nvSpPr>
          <p:cNvPr id="12" name="Rectangle 3"/>
          <p:cNvSpPr txBox="1">
            <a:spLocks noChangeArrowheads="1"/>
          </p:cNvSpPr>
          <p:nvPr/>
        </p:nvSpPr>
        <p:spPr bwMode="auto">
          <a:xfrm>
            <a:off x="342526" y="1097468"/>
            <a:ext cx="7974160" cy="4525962"/>
          </a:xfrm>
          <a:prstGeom prst="rect">
            <a:avLst/>
          </a:prstGeom>
          <a:noFill/>
          <a:ln w="9525">
            <a:noFill/>
            <a:miter lim="800000"/>
            <a:headEnd/>
            <a:tailEnd/>
          </a:ln>
        </p:spPr>
        <p:txBody>
          <a:bodyPr/>
          <a:lstStyle/>
          <a:p>
            <a:pPr>
              <a:spcAft>
                <a:spcPts val="1000"/>
              </a:spcAft>
              <a:buClr>
                <a:srgbClr val="FF0000"/>
              </a:buClr>
              <a:defRPr/>
            </a:pPr>
            <a:endParaRPr lang="en-US" sz="2800" dirty="0"/>
          </a:p>
          <a:p>
            <a:pPr marL="609600" indent="-609600">
              <a:spcAft>
                <a:spcPts val="1000"/>
              </a:spcAft>
              <a:buFontTx/>
              <a:buAutoNum type="arabicPeriod"/>
              <a:defRPr/>
            </a:pPr>
            <a:r>
              <a:rPr lang="en-US" sz="2800" dirty="0"/>
              <a:t>Re-think need to reduce the risk</a:t>
            </a:r>
          </a:p>
          <a:p>
            <a:pPr marL="609600" indent="-609600">
              <a:spcAft>
                <a:spcPts val="1000"/>
              </a:spcAft>
              <a:buFontTx/>
              <a:buAutoNum type="arabicPeriod"/>
              <a:defRPr/>
            </a:pPr>
            <a:r>
              <a:rPr lang="en-US" sz="2800" dirty="0" smtClean="0"/>
              <a:t>The </a:t>
            </a:r>
            <a:r>
              <a:rPr lang="en-US" sz="2800" dirty="0"/>
              <a:t>risk cannot be managed through procurement</a:t>
            </a:r>
          </a:p>
          <a:p>
            <a:pPr marL="609600" indent="-609600">
              <a:spcAft>
                <a:spcPts val="1000"/>
              </a:spcAft>
              <a:buFontTx/>
              <a:buAutoNum type="arabicPeriod"/>
              <a:defRPr/>
            </a:pPr>
            <a:r>
              <a:rPr lang="en-US" sz="2800" dirty="0"/>
              <a:t>Addressed in the specification </a:t>
            </a:r>
          </a:p>
          <a:p>
            <a:pPr marL="609600" indent="-609600">
              <a:spcAft>
                <a:spcPts val="1000"/>
              </a:spcAft>
              <a:buFontTx/>
              <a:buAutoNum type="arabicPeriod"/>
              <a:defRPr/>
            </a:pPr>
            <a:r>
              <a:rPr lang="en-US" sz="2800" dirty="0"/>
              <a:t>Managed by choice of supplier</a:t>
            </a:r>
          </a:p>
          <a:p>
            <a:pPr marL="609600" indent="-609600">
              <a:spcAft>
                <a:spcPts val="1000"/>
              </a:spcAft>
              <a:buFontTx/>
              <a:buAutoNum type="arabicPeriod"/>
              <a:defRPr/>
            </a:pPr>
            <a:r>
              <a:rPr lang="en-US" sz="2800" dirty="0"/>
              <a:t>Supplier provides proposals for evaluation (bid evaluation)</a:t>
            </a:r>
          </a:p>
          <a:p>
            <a:pPr marL="609600" indent="-609600">
              <a:spcAft>
                <a:spcPts val="1000"/>
              </a:spcAft>
              <a:buFontTx/>
              <a:buAutoNum type="arabicPeriod"/>
              <a:defRPr/>
            </a:pPr>
            <a:r>
              <a:rPr lang="en-US" sz="2800" dirty="0"/>
              <a:t>Managed by targets to be delivered after contract award</a:t>
            </a:r>
          </a:p>
        </p:txBody>
      </p:sp>
    </p:spTree>
    <p:extLst>
      <p:ext uri="{BB962C8B-B14F-4D97-AF65-F5344CB8AC3E}">
        <p14:creationId xmlns:p14="http://schemas.microsoft.com/office/powerpoint/2010/main" val="2527280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36190" y="513083"/>
            <a:ext cx="69135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fontAlgn="base">
              <a:spcBef>
                <a:spcPct val="0"/>
              </a:spcBef>
              <a:spcAft>
                <a:spcPct val="0"/>
              </a:spcAft>
              <a:defRPr sz="3600" b="1">
                <a:latin typeface="Calibri" pitchFamily="34" charset="0"/>
              </a:defRPr>
            </a:lvl1pPr>
            <a:lvl2pPr eaLnBrk="0" fontAlgn="base" hangingPunct="0">
              <a:spcBef>
                <a:spcPct val="0"/>
              </a:spcBef>
              <a:spcAft>
                <a:spcPct val="0"/>
              </a:spcAft>
              <a:defRPr sz="3000">
                <a:solidFill>
                  <a:schemeClr val="tx2"/>
                </a:solidFill>
                <a:latin typeface="Tahoma" pitchFamily="-64" charset="0"/>
              </a:defRPr>
            </a:lvl2pPr>
            <a:lvl3pPr eaLnBrk="0" fontAlgn="base" hangingPunct="0">
              <a:spcBef>
                <a:spcPct val="0"/>
              </a:spcBef>
              <a:spcAft>
                <a:spcPct val="0"/>
              </a:spcAft>
              <a:defRPr sz="3000">
                <a:solidFill>
                  <a:schemeClr val="tx2"/>
                </a:solidFill>
                <a:latin typeface="Tahoma" pitchFamily="-64" charset="0"/>
              </a:defRPr>
            </a:lvl3pPr>
            <a:lvl4pPr eaLnBrk="0" fontAlgn="base" hangingPunct="0">
              <a:spcBef>
                <a:spcPct val="0"/>
              </a:spcBef>
              <a:spcAft>
                <a:spcPct val="0"/>
              </a:spcAft>
              <a:defRPr sz="3000">
                <a:solidFill>
                  <a:schemeClr val="tx2"/>
                </a:solidFill>
                <a:latin typeface="Tahoma" pitchFamily="-64" charset="0"/>
              </a:defRPr>
            </a:lvl4pPr>
            <a:lvl5pPr eaLnBrk="0" fontAlgn="base" hangingPunct="0">
              <a:spcBef>
                <a:spcPct val="0"/>
              </a:spcBef>
              <a:spcAft>
                <a:spcPct val="0"/>
              </a:spcAft>
              <a:defRPr sz="3000">
                <a:solidFill>
                  <a:schemeClr val="tx2"/>
                </a:solidFill>
                <a:latin typeface="Tahoma" pitchFamily="-64" charset="0"/>
              </a:defRPr>
            </a:lvl5pPr>
            <a:lvl6pPr marL="457200" fontAlgn="base">
              <a:spcBef>
                <a:spcPct val="0"/>
              </a:spcBef>
              <a:spcAft>
                <a:spcPct val="0"/>
              </a:spcAft>
              <a:defRPr sz="3000">
                <a:solidFill>
                  <a:schemeClr val="tx2"/>
                </a:solidFill>
                <a:latin typeface="Tahoma" pitchFamily="-64" charset="0"/>
              </a:defRPr>
            </a:lvl6pPr>
            <a:lvl7pPr marL="914400" fontAlgn="base">
              <a:spcBef>
                <a:spcPct val="0"/>
              </a:spcBef>
              <a:spcAft>
                <a:spcPct val="0"/>
              </a:spcAft>
              <a:defRPr sz="3000">
                <a:solidFill>
                  <a:schemeClr val="tx2"/>
                </a:solidFill>
                <a:latin typeface="Tahoma" pitchFamily="-64" charset="0"/>
              </a:defRPr>
            </a:lvl7pPr>
            <a:lvl8pPr marL="1371600" fontAlgn="base">
              <a:spcBef>
                <a:spcPct val="0"/>
              </a:spcBef>
              <a:spcAft>
                <a:spcPct val="0"/>
              </a:spcAft>
              <a:defRPr sz="3000">
                <a:solidFill>
                  <a:schemeClr val="tx2"/>
                </a:solidFill>
                <a:latin typeface="Tahoma" pitchFamily="-64" charset="0"/>
              </a:defRPr>
            </a:lvl8pPr>
            <a:lvl9pPr marL="1828800" fontAlgn="base">
              <a:spcBef>
                <a:spcPct val="0"/>
              </a:spcBef>
              <a:spcAft>
                <a:spcPct val="0"/>
              </a:spcAft>
              <a:defRPr sz="3000">
                <a:solidFill>
                  <a:schemeClr val="tx2"/>
                </a:solidFill>
                <a:latin typeface="Tahoma" pitchFamily="-64" charset="0"/>
              </a:defRPr>
            </a:lvl9pPr>
          </a:lstStyle>
          <a:p>
            <a:r>
              <a:rPr lang="en-GB" altLang="en-US" dirty="0"/>
              <a:t>Identifying the need</a:t>
            </a:r>
          </a:p>
        </p:txBody>
      </p:sp>
      <p:sp>
        <p:nvSpPr>
          <p:cNvPr id="6" name="Rectangle 3"/>
          <p:cNvSpPr txBox="1">
            <a:spLocks noChangeArrowheads="1"/>
          </p:cNvSpPr>
          <p:nvPr/>
        </p:nvSpPr>
        <p:spPr bwMode="auto">
          <a:xfrm>
            <a:off x="395288" y="1525214"/>
            <a:ext cx="8229600" cy="3760787"/>
          </a:xfrm>
          <a:prstGeom prst="rect">
            <a:avLst/>
          </a:prstGeom>
          <a:noFill/>
          <a:ln w="9525">
            <a:noFill/>
            <a:miter lim="800000"/>
            <a:headEnd/>
            <a:tailEnd/>
          </a:ln>
        </p:spPr>
        <p:txBody>
          <a:bodyPr/>
          <a:lstStyle>
            <a:lvl1pPr marL="228600" indent="-228600" algn="l" eaLnBrk="0" hangingPunct="0">
              <a:defRPr sz="2400">
                <a:solidFill>
                  <a:schemeClr val="tx1"/>
                </a:solidFill>
                <a:latin typeface="Tahoma" pitchFamily="34" charset="0"/>
              </a:defRPr>
            </a:lvl1pPr>
            <a:lvl2pPr marL="588963" indent="-22860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spcBef>
                <a:spcPct val="20000"/>
              </a:spcBef>
              <a:buClr>
                <a:schemeClr val="tx1"/>
              </a:buClr>
            </a:pPr>
            <a:r>
              <a:rPr lang="en-GB" altLang="en-US" sz="2800" dirty="0" smtClean="0">
                <a:latin typeface="Arial" pitchFamily="34" charset="0"/>
              </a:rPr>
              <a:t>Before engaging with the market:</a:t>
            </a:r>
            <a:endParaRPr lang="en-GB" altLang="en-US" sz="2800" dirty="0">
              <a:latin typeface="Arial" pitchFamily="34" charset="0"/>
            </a:endParaRPr>
          </a:p>
          <a:p>
            <a:pPr marL="0" indent="0" eaLnBrk="1" hangingPunct="1">
              <a:spcBef>
                <a:spcPct val="20000"/>
              </a:spcBef>
              <a:buClr>
                <a:schemeClr val="tx1"/>
              </a:buClr>
            </a:pPr>
            <a:endParaRPr lang="en-GB" altLang="en-US" sz="2800" dirty="0" smtClean="0">
              <a:latin typeface="Calibri" pitchFamily="34" charset="0"/>
            </a:endParaRPr>
          </a:p>
          <a:p>
            <a:pPr eaLnBrk="1" hangingPunct="1">
              <a:spcBef>
                <a:spcPct val="20000"/>
              </a:spcBef>
              <a:buClr>
                <a:schemeClr val="tx1"/>
              </a:buClr>
              <a:buFont typeface="Arial" pitchFamily="34" charset="0"/>
              <a:buChar char="•"/>
            </a:pPr>
            <a:r>
              <a:rPr lang="en-GB" altLang="en-US" sz="2800" dirty="0" smtClean="0">
                <a:latin typeface="Calibri" pitchFamily="34" charset="0"/>
              </a:rPr>
              <a:t>What </a:t>
            </a:r>
            <a:r>
              <a:rPr lang="en-GB" altLang="en-US" sz="2800" dirty="0">
                <a:latin typeface="Calibri" pitchFamily="34" charset="0"/>
              </a:rPr>
              <a:t>we are doing and why?</a:t>
            </a:r>
          </a:p>
          <a:p>
            <a:pPr eaLnBrk="1" hangingPunct="1">
              <a:spcBef>
                <a:spcPct val="20000"/>
              </a:spcBef>
              <a:buClr>
                <a:schemeClr val="tx1"/>
              </a:buClr>
              <a:buFont typeface="Arial" pitchFamily="34" charset="0"/>
              <a:buChar char="•"/>
            </a:pPr>
            <a:r>
              <a:rPr lang="en-GB" altLang="en-US" sz="2800" dirty="0">
                <a:latin typeface="Calibri" pitchFamily="34" charset="0"/>
              </a:rPr>
              <a:t>Needs and ‘wants’ </a:t>
            </a:r>
          </a:p>
          <a:p>
            <a:pPr eaLnBrk="1" hangingPunct="1">
              <a:spcBef>
                <a:spcPct val="20000"/>
              </a:spcBef>
              <a:buClr>
                <a:schemeClr val="tx1"/>
              </a:buClr>
              <a:buFont typeface="Arial" pitchFamily="34" charset="0"/>
              <a:buChar char="•"/>
            </a:pPr>
            <a:r>
              <a:rPr lang="en-GB" altLang="en-US" sz="2800" dirty="0">
                <a:latin typeface="Calibri" pitchFamily="34" charset="0"/>
              </a:rPr>
              <a:t>Opportunity to build sustainability into contract from the very start of the process</a:t>
            </a:r>
          </a:p>
          <a:p>
            <a:pPr eaLnBrk="1" hangingPunct="1">
              <a:spcBef>
                <a:spcPct val="20000"/>
              </a:spcBef>
              <a:buClr>
                <a:schemeClr val="tx1"/>
              </a:buClr>
              <a:buFont typeface="Arial" pitchFamily="34" charset="0"/>
              <a:buChar char="•"/>
            </a:pPr>
            <a:r>
              <a:rPr lang="en-GB" altLang="en-US" sz="2800" dirty="0">
                <a:latin typeface="Calibri" pitchFamily="34" charset="0"/>
              </a:rPr>
              <a:t>Challenging – in a positive way</a:t>
            </a:r>
          </a:p>
          <a:p>
            <a:pPr eaLnBrk="1" hangingPunct="1">
              <a:spcBef>
                <a:spcPct val="20000"/>
              </a:spcBef>
              <a:buClr>
                <a:schemeClr val="tx1"/>
              </a:buClr>
              <a:buFont typeface="Arial" pitchFamily="34" charset="0"/>
              <a:buChar char="•"/>
            </a:pPr>
            <a:r>
              <a:rPr lang="en-GB" altLang="en-US" sz="2800" dirty="0">
                <a:latin typeface="Calibri" pitchFamily="34" charset="0"/>
              </a:rPr>
              <a:t>Who is involved?</a:t>
            </a:r>
          </a:p>
          <a:p>
            <a:pPr lvl="1" eaLnBrk="1" hangingPunct="1">
              <a:spcBef>
                <a:spcPct val="20000"/>
              </a:spcBef>
              <a:buClr>
                <a:schemeClr val="tx1"/>
              </a:buClr>
              <a:buFont typeface="Arial" pitchFamily="34" charset="0"/>
              <a:buChar char="–"/>
            </a:pPr>
            <a:r>
              <a:rPr lang="en-GB" altLang="en-US" sz="2800" dirty="0">
                <a:latin typeface="Calibri" pitchFamily="34" charset="0"/>
              </a:rPr>
              <a:t> </a:t>
            </a:r>
            <a:r>
              <a:rPr lang="en-GB" altLang="en-US" sz="2800" dirty="0" smtClean="0">
                <a:latin typeface="Calibri" pitchFamily="34" charset="0"/>
              </a:rPr>
              <a:t>role </a:t>
            </a:r>
            <a:r>
              <a:rPr lang="en-GB" altLang="en-US" sz="2800" dirty="0">
                <a:latin typeface="Calibri" pitchFamily="34" charset="0"/>
              </a:rPr>
              <a:t>of procurers and commissioners</a:t>
            </a:r>
          </a:p>
          <a:p>
            <a:pPr eaLnBrk="1" hangingPunct="1">
              <a:spcBef>
                <a:spcPct val="20000"/>
              </a:spcBef>
              <a:buClr>
                <a:schemeClr val="tx1"/>
              </a:buClr>
              <a:buFont typeface="Arial" pitchFamily="34" charset="0"/>
              <a:buChar char="•"/>
            </a:pPr>
            <a:r>
              <a:rPr lang="en-GB" altLang="en-US" sz="2800" dirty="0">
                <a:latin typeface="Calibri" pitchFamily="34" charset="0"/>
              </a:rPr>
              <a:t>Now and in the future?</a:t>
            </a:r>
          </a:p>
          <a:p>
            <a:pPr eaLnBrk="1" hangingPunct="1">
              <a:spcBef>
                <a:spcPct val="20000"/>
              </a:spcBef>
              <a:buClr>
                <a:srgbClr val="00B050"/>
              </a:buClr>
              <a:buFont typeface="Arial" pitchFamily="34" charset="0"/>
              <a:buChar char="•"/>
            </a:pPr>
            <a:endParaRPr lang="en-US" altLang="en-US" sz="2800" dirty="0">
              <a:latin typeface="Calibri" pitchFamily="34" charset="0"/>
            </a:endParaRPr>
          </a:p>
        </p:txBody>
      </p:sp>
    </p:spTree>
    <p:extLst>
      <p:ext uri="{BB962C8B-B14F-4D97-AF65-F5344CB8AC3E}">
        <p14:creationId xmlns:p14="http://schemas.microsoft.com/office/powerpoint/2010/main" val="1644245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1469877" y="505838"/>
            <a:ext cx="7350273" cy="461504"/>
          </a:xfrm>
        </p:spPr>
        <p:txBody>
          <a:bodyPr/>
          <a:lstStyle/>
          <a:p>
            <a:r>
              <a:rPr lang="en-GB" sz="3200" b="0" dirty="0" smtClean="0"/>
              <a:t>Resource </a:t>
            </a:r>
            <a:r>
              <a:rPr lang="en-GB" sz="3200" b="0" dirty="0"/>
              <a:t>e</a:t>
            </a:r>
            <a:r>
              <a:rPr lang="en-GB" sz="3200" b="0" dirty="0" smtClean="0"/>
              <a:t>fficient </a:t>
            </a:r>
            <a:r>
              <a:rPr lang="en-GB" sz="3200" b="0" dirty="0"/>
              <a:t>m</a:t>
            </a:r>
            <a:r>
              <a:rPr lang="en-GB" sz="3200" b="0" dirty="0" smtClean="0"/>
              <a:t>odels</a:t>
            </a:r>
            <a:endParaRPr lang="en-US" sz="3200" b="0" dirty="0" smtClean="0"/>
          </a:p>
        </p:txBody>
      </p:sp>
      <p:sp>
        <p:nvSpPr>
          <p:cNvPr id="25602" name="Rectangle 3"/>
          <p:cNvSpPr>
            <a:spLocks noGrp="1"/>
          </p:cNvSpPr>
          <p:nvPr>
            <p:ph type="body" idx="4294967295"/>
          </p:nvPr>
        </p:nvSpPr>
        <p:spPr/>
        <p:txBody>
          <a:bodyPr/>
          <a:lstStyle/>
          <a:p>
            <a:endParaRPr lang="en-US" smtClean="0"/>
          </a:p>
        </p:txBody>
      </p:sp>
      <p:pic>
        <p:nvPicPr>
          <p:cNvPr id="25603" name="Picture 31" descr="Alternative Business Models diagram"/>
          <p:cNvPicPr>
            <a:picLocks noChangeAspect="1" noChangeArrowheads="1"/>
          </p:cNvPicPr>
          <p:nvPr/>
        </p:nvPicPr>
        <p:blipFill>
          <a:blip r:embed="rId3" cstate="email">
            <a:extLst>
              <a:ext uri="{28A0092B-C50C-407E-A947-70E740481C1C}">
                <a14:useLocalDpi xmlns:a14="http://schemas.microsoft.com/office/drawing/2010/main"/>
              </a:ext>
            </a:extLst>
          </a:blip>
          <a:srcRect t="21735"/>
          <a:stretch>
            <a:fillRect/>
          </a:stretch>
        </p:blipFill>
        <p:spPr bwMode="auto">
          <a:xfrm>
            <a:off x="0" y="1055688"/>
            <a:ext cx="9144000" cy="5802312"/>
          </a:xfrm>
          <a:prstGeom prst="rect">
            <a:avLst/>
          </a:prstGeom>
          <a:noFill/>
          <a:ln w="9525">
            <a:noFill/>
            <a:miter lim="800000"/>
            <a:headEnd/>
            <a:tailEnd/>
          </a:ln>
        </p:spPr>
      </p:pic>
    </p:spTree>
    <p:extLst>
      <p:ext uri="{BB962C8B-B14F-4D97-AF65-F5344CB8AC3E}">
        <p14:creationId xmlns:p14="http://schemas.microsoft.com/office/powerpoint/2010/main" val="4039926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a:off x="0" y="0"/>
            <a:ext cx="9144000" cy="6858000"/>
            <a:chOff x="0" y="0"/>
            <a:chExt cx="9144000" cy="6858000"/>
          </a:xfrm>
        </p:grpSpPr>
        <p:sp>
          <p:nvSpPr>
            <p:cNvPr id="110" name="Rectangle 10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179512" y="6605047"/>
              <a:ext cx="5472607" cy="246221"/>
            </a:xfrm>
            <a:prstGeom prst="rect">
              <a:avLst/>
            </a:prstGeom>
          </p:spPr>
          <p:txBody>
            <a:bodyPr wrap="square">
              <a:spAutoFit/>
            </a:bodyPr>
            <a:lstStyle/>
            <a:p>
              <a:r>
                <a:rPr lang="en-GB" sz="1000" dirty="0" smtClean="0">
                  <a:solidFill>
                    <a:srgbClr val="0F2B5B"/>
                  </a:solidFill>
                </a:rPr>
                <a:t>With the contribution of the LIFE financial instrument of the European Community</a:t>
              </a:r>
              <a:endParaRPr lang="en-GB" sz="1000" dirty="0">
                <a:solidFill>
                  <a:srgbClr val="0F2B5B"/>
                </a:solidFill>
              </a:endParaRPr>
            </a:p>
          </p:txBody>
        </p:sp>
        <p:sp>
          <p:nvSpPr>
            <p:cNvPr id="112" name="Rectangle 111"/>
            <p:cNvSpPr/>
            <p:nvPr/>
          </p:nvSpPr>
          <p:spPr>
            <a:xfrm>
              <a:off x="6678488" y="6597352"/>
              <a:ext cx="2286000" cy="246221"/>
            </a:xfrm>
            <a:prstGeom prst="rect">
              <a:avLst/>
            </a:prstGeom>
          </p:spPr>
          <p:txBody>
            <a:bodyPr wrap="square">
              <a:spAutoFit/>
            </a:bodyPr>
            <a:lstStyle/>
            <a:p>
              <a:pPr algn="r"/>
              <a:r>
                <a:rPr lang="en-GB" sz="1000" dirty="0" smtClean="0">
                  <a:solidFill>
                    <a:srgbClr val="0F2B5B"/>
                  </a:solidFill>
                </a:rPr>
                <a:t>www.rebus.eu.com</a:t>
              </a:r>
              <a:endParaRPr lang="en-GB" sz="1000" dirty="0">
                <a:solidFill>
                  <a:srgbClr val="0F2B5B"/>
                </a:solidFill>
              </a:endParaRPr>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5866" y="302234"/>
              <a:ext cx="1314298" cy="883310"/>
            </a:xfrm>
            <a:prstGeom prst="rect">
              <a:avLst/>
            </a:prstGeom>
          </p:spPr>
        </p:pic>
        <p:pic>
          <p:nvPicPr>
            <p:cNvPr id="114" name="Picture 1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736" y="332656"/>
              <a:ext cx="1147156" cy="827948"/>
            </a:xfrm>
            <a:prstGeom prst="rect">
              <a:avLst/>
            </a:prstGeom>
          </p:spPr>
        </p:pic>
      </p:grpSp>
      <p:sp>
        <p:nvSpPr>
          <p:cNvPr id="2" name="Title 1"/>
          <p:cNvSpPr>
            <a:spLocks noGrp="1"/>
          </p:cNvSpPr>
          <p:nvPr>
            <p:ph type="title"/>
          </p:nvPr>
        </p:nvSpPr>
        <p:spPr>
          <a:xfrm>
            <a:off x="231413" y="504767"/>
            <a:ext cx="7350273" cy="478244"/>
          </a:xfrm>
        </p:spPr>
        <p:txBody>
          <a:bodyPr/>
          <a:lstStyle/>
          <a:p>
            <a:pPr algn="l"/>
            <a:r>
              <a:rPr lang="en-GB" sz="3200" b="0" dirty="0" smtClean="0"/>
              <a:t>REBMs: textiles &amp; carpets</a:t>
            </a:r>
            <a:endParaRPr lang="en-GB" sz="3200" b="0" dirty="0"/>
          </a:p>
        </p:txBody>
      </p:sp>
      <p:sp>
        <p:nvSpPr>
          <p:cNvPr id="40" name="Round Diagonal Corner Rectangle 39"/>
          <p:cNvSpPr/>
          <p:nvPr/>
        </p:nvSpPr>
        <p:spPr>
          <a:xfrm>
            <a:off x="569708" y="1264805"/>
            <a:ext cx="1561251" cy="1040746"/>
          </a:xfrm>
          <a:prstGeom prst="round2DiagRect">
            <a:avLst>
              <a:gd name="adj1" fmla="val 23156"/>
              <a:gd name="adj2" fmla="val 0"/>
            </a:avLst>
          </a:prstGeom>
          <a:solidFill>
            <a:schemeClr val="bg2">
              <a:lumMod val="40000"/>
              <a:lumOff val="60000"/>
            </a:schemeClr>
          </a:solidFill>
          <a:ln w="9525">
            <a:no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chemeClr val="tx1"/>
              </a:solidFill>
            </a:endParaRPr>
          </a:p>
        </p:txBody>
      </p:sp>
      <p:grpSp>
        <p:nvGrpSpPr>
          <p:cNvPr id="5" name="Group 4"/>
          <p:cNvGrpSpPr/>
          <p:nvPr/>
        </p:nvGrpSpPr>
        <p:grpSpPr>
          <a:xfrm>
            <a:off x="3408278" y="3175527"/>
            <a:ext cx="2382922" cy="2223794"/>
            <a:chOff x="3408278" y="3175527"/>
            <a:chExt cx="2382922" cy="2223794"/>
          </a:xfrm>
        </p:grpSpPr>
        <p:sp>
          <p:nvSpPr>
            <p:cNvPr id="64" name="Rectangle 63"/>
            <p:cNvSpPr/>
            <p:nvPr/>
          </p:nvSpPr>
          <p:spPr>
            <a:xfrm>
              <a:off x="3458980" y="3183456"/>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2"/>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65" name="Rectangle 64"/>
            <p:cNvSpPr/>
            <p:nvPr/>
          </p:nvSpPr>
          <p:spPr>
            <a:xfrm>
              <a:off x="3421178" y="3486831"/>
              <a:ext cx="1188986"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Alternatives to petroleum – based raw materials used</a:t>
              </a:r>
            </a:p>
          </p:txBody>
        </p:sp>
        <p:sp>
          <p:nvSpPr>
            <p:cNvPr id="66" name="Rectangle 65"/>
            <p:cNvSpPr/>
            <p:nvPr/>
          </p:nvSpPr>
          <p:spPr>
            <a:xfrm>
              <a:off x="4600075" y="3175527"/>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2"/>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67" name="Rectangle 66"/>
            <p:cNvSpPr/>
            <p:nvPr/>
          </p:nvSpPr>
          <p:spPr>
            <a:xfrm>
              <a:off x="4594299" y="3496991"/>
              <a:ext cx="1196901"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Renewable and recycled materials used</a:t>
              </a:r>
            </a:p>
          </p:txBody>
        </p:sp>
        <p:sp>
          <p:nvSpPr>
            <p:cNvPr id="74" name="Rectangle 73"/>
            <p:cNvSpPr/>
            <p:nvPr/>
          </p:nvSpPr>
          <p:spPr>
            <a:xfrm>
              <a:off x="3451994" y="4319321"/>
              <a:ext cx="2224906"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2"/>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75" name="Rectangle 74"/>
            <p:cNvSpPr/>
            <p:nvPr/>
          </p:nvSpPr>
          <p:spPr>
            <a:xfrm>
              <a:off x="3408278" y="4635035"/>
              <a:ext cx="2268622" cy="394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rgbClr val="042862"/>
                  </a:solidFill>
                </a:rPr>
                <a:t>Innovative design of entopy &amp; tactiles products</a:t>
              </a:r>
            </a:p>
          </p:txBody>
        </p:sp>
      </p:grpSp>
      <p:grpSp>
        <p:nvGrpSpPr>
          <p:cNvPr id="6" name="Group 5"/>
          <p:cNvGrpSpPr/>
          <p:nvPr/>
        </p:nvGrpSpPr>
        <p:grpSpPr>
          <a:xfrm>
            <a:off x="6221346" y="3170809"/>
            <a:ext cx="2340359" cy="2237386"/>
            <a:chOff x="6221346" y="3170809"/>
            <a:chExt cx="2340359" cy="2237386"/>
          </a:xfrm>
        </p:grpSpPr>
        <p:sp>
          <p:nvSpPr>
            <p:cNvPr id="68" name="Rectangle 67"/>
            <p:cNvSpPr/>
            <p:nvPr/>
          </p:nvSpPr>
          <p:spPr>
            <a:xfrm>
              <a:off x="6253733" y="3170809"/>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tx1"/>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69" name="Rectangle 68"/>
            <p:cNvSpPr/>
            <p:nvPr/>
          </p:nvSpPr>
          <p:spPr>
            <a:xfrm>
              <a:off x="6237421" y="3505957"/>
              <a:ext cx="1181950"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Less manufacturing waste</a:t>
              </a:r>
            </a:p>
          </p:txBody>
        </p:sp>
        <p:sp>
          <p:nvSpPr>
            <p:cNvPr id="70" name="Rectangle 69"/>
            <p:cNvSpPr/>
            <p:nvPr/>
          </p:nvSpPr>
          <p:spPr>
            <a:xfrm>
              <a:off x="6253733" y="4328195"/>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tx1"/>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71" name="Rectangle 70"/>
            <p:cNvSpPr/>
            <p:nvPr/>
          </p:nvSpPr>
          <p:spPr>
            <a:xfrm>
              <a:off x="6221346" y="4663343"/>
              <a:ext cx="1179438"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Tactiles – less waste, low VOCs &amp; greater savings</a:t>
              </a:r>
            </a:p>
          </p:txBody>
        </p:sp>
        <p:sp>
          <p:nvSpPr>
            <p:cNvPr id="78" name="Rectangle 77"/>
            <p:cNvSpPr/>
            <p:nvPr/>
          </p:nvSpPr>
          <p:spPr>
            <a:xfrm>
              <a:off x="7401813" y="4328195"/>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tx1"/>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79" name="Rectangle 78"/>
            <p:cNvSpPr/>
            <p:nvPr/>
          </p:nvSpPr>
          <p:spPr>
            <a:xfrm>
              <a:off x="7369426" y="4663343"/>
              <a:ext cx="1179438"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90% lighter environmental footprint</a:t>
              </a:r>
            </a:p>
          </p:txBody>
        </p:sp>
        <p:sp>
          <p:nvSpPr>
            <p:cNvPr id="80" name="Rectangle 79"/>
            <p:cNvSpPr/>
            <p:nvPr/>
          </p:nvSpPr>
          <p:spPr>
            <a:xfrm>
              <a:off x="7411973" y="3170809"/>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tx1"/>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81" name="Rectangle 80"/>
            <p:cNvSpPr/>
            <p:nvPr/>
          </p:nvSpPr>
          <p:spPr>
            <a:xfrm>
              <a:off x="7374506" y="3505957"/>
              <a:ext cx="1187199"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Attic stock requirements eliminated</a:t>
              </a:r>
            </a:p>
          </p:txBody>
        </p:sp>
      </p:grpSp>
      <p:grpSp>
        <p:nvGrpSpPr>
          <p:cNvPr id="4" name="Group 3"/>
          <p:cNvGrpSpPr/>
          <p:nvPr/>
        </p:nvGrpSpPr>
        <p:grpSpPr>
          <a:xfrm>
            <a:off x="658009" y="3153774"/>
            <a:ext cx="2278633" cy="2212527"/>
            <a:chOff x="658009" y="3153774"/>
            <a:chExt cx="2278633" cy="2212527"/>
          </a:xfrm>
        </p:grpSpPr>
        <p:sp>
          <p:nvSpPr>
            <p:cNvPr id="60" name="Rectangle 59"/>
            <p:cNvSpPr/>
            <p:nvPr/>
          </p:nvSpPr>
          <p:spPr>
            <a:xfrm>
              <a:off x="685800" y="3153774"/>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1">
                  <a:lumMod val="50000"/>
                </a:schemeClr>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61" name="Rectangle 60"/>
            <p:cNvSpPr/>
            <p:nvPr/>
          </p:nvSpPr>
          <p:spPr>
            <a:xfrm>
              <a:off x="658009" y="3488922"/>
              <a:ext cx="1101343"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Improve energy efficiency</a:t>
              </a:r>
            </a:p>
          </p:txBody>
        </p:sp>
        <p:sp>
          <p:nvSpPr>
            <p:cNvPr id="62" name="Rectangle 61"/>
            <p:cNvSpPr/>
            <p:nvPr/>
          </p:nvSpPr>
          <p:spPr>
            <a:xfrm>
              <a:off x="1819275" y="3153774"/>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1">
                  <a:lumMod val="50000"/>
                </a:schemeClr>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63" name="Rectangle 62"/>
            <p:cNvSpPr/>
            <p:nvPr/>
          </p:nvSpPr>
          <p:spPr>
            <a:xfrm>
              <a:off x="1791484" y="3400514"/>
              <a:ext cx="1121262" cy="58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Adopt renewable energy technologies</a:t>
              </a:r>
            </a:p>
          </p:txBody>
        </p:sp>
        <p:sp>
          <p:nvSpPr>
            <p:cNvPr id="72" name="Rectangle 71"/>
            <p:cNvSpPr/>
            <p:nvPr/>
          </p:nvSpPr>
          <p:spPr>
            <a:xfrm>
              <a:off x="695325" y="4286301"/>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1">
                  <a:lumMod val="50000"/>
                </a:schemeClr>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73" name="Rectangle 72"/>
            <p:cNvSpPr/>
            <p:nvPr/>
          </p:nvSpPr>
          <p:spPr>
            <a:xfrm>
              <a:off x="667534" y="4637456"/>
              <a:ext cx="1140312"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Eliminate waste</a:t>
              </a:r>
            </a:p>
          </p:txBody>
        </p:sp>
        <p:sp>
          <p:nvSpPr>
            <p:cNvPr id="84" name="Rectangle 83"/>
            <p:cNvSpPr/>
            <p:nvPr/>
          </p:nvSpPr>
          <p:spPr>
            <a:xfrm>
              <a:off x="1824121" y="4286301"/>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1">
                  <a:lumMod val="50000"/>
                </a:schemeClr>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85" name="Rectangle 84"/>
            <p:cNvSpPr/>
            <p:nvPr/>
          </p:nvSpPr>
          <p:spPr>
            <a:xfrm>
              <a:off x="1796330" y="4637456"/>
              <a:ext cx="1140312"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Transport people &amp; products more efficiently</a:t>
              </a:r>
            </a:p>
          </p:txBody>
        </p:sp>
      </p:grpSp>
      <p:pic>
        <p:nvPicPr>
          <p:cNvPr id="39" name="Picture 38" descr="Interface.jpg"/>
          <p:cNvPicPr>
            <a:picLocks noChangeAspect="1"/>
          </p:cNvPicPr>
          <p:nvPr/>
        </p:nvPicPr>
        <p:blipFill>
          <a:blip r:embed="rId5" cstate="print"/>
          <a:stretch>
            <a:fillRect/>
          </a:stretch>
        </p:blipFill>
        <p:spPr>
          <a:xfrm>
            <a:off x="800100" y="1571625"/>
            <a:ext cx="1104900" cy="285750"/>
          </a:xfrm>
          <a:prstGeom prst="rect">
            <a:avLst/>
          </a:prstGeom>
        </p:spPr>
      </p:pic>
      <p:grpSp>
        <p:nvGrpSpPr>
          <p:cNvPr id="42" name="Group 41"/>
          <p:cNvGrpSpPr/>
          <p:nvPr/>
        </p:nvGrpSpPr>
        <p:grpSpPr>
          <a:xfrm>
            <a:off x="3882135" y="5890860"/>
            <a:ext cx="1364623" cy="717216"/>
            <a:chOff x="483072" y="3544641"/>
            <a:chExt cx="1364623" cy="717216"/>
          </a:xfrm>
        </p:grpSpPr>
        <p:grpSp>
          <p:nvGrpSpPr>
            <p:cNvPr id="43" name="Group 42"/>
            <p:cNvGrpSpPr/>
            <p:nvPr/>
          </p:nvGrpSpPr>
          <p:grpSpPr>
            <a:xfrm>
              <a:off x="799926" y="3544641"/>
              <a:ext cx="828846" cy="516349"/>
              <a:chOff x="799926" y="3544641"/>
              <a:chExt cx="828846" cy="516349"/>
            </a:xfrm>
          </p:grpSpPr>
          <p:sp>
            <p:nvSpPr>
              <p:cNvPr id="45" name="Can 44"/>
              <p:cNvSpPr/>
              <p:nvPr/>
            </p:nvSpPr>
            <p:spPr>
              <a:xfrm rot="5400000">
                <a:off x="1181182" y="3291401"/>
                <a:ext cx="194350" cy="700830"/>
              </a:xfrm>
              <a:prstGeom prst="can">
                <a:avLst/>
              </a:prstGeom>
              <a:gradFill flip="none" rotWithShape="1">
                <a:gsLst>
                  <a:gs pos="0">
                    <a:schemeClr val="accent1"/>
                  </a:gs>
                  <a:gs pos="100000">
                    <a:srgbClr val="939905"/>
                  </a:gs>
                </a:gsLst>
                <a:path path="circle">
                  <a:fillToRect r="100000" b="100000"/>
                </a:path>
                <a:tileRect l="-100000" t="-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6" name="Parallelogram 45"/>
              <p:cNvSpPr/>
              <p:nvPr/>
            </p:nvSpPr>
            <p:spPr>
              <a:xfrm>
                <a:off x="799926" y="3724770"/>
                <a:ext cx="788529" cy="336220"/>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pic>
          <p:nvPicPr>
            <p:cNvPr id="44" name="Picture 3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3072" y="4095457"/>
              <a:ext cx="1364623" cy="166400"/>
            </a:xfrm>
            <a:prstGeom prst="rect">
              <a:avLst/>
            </a:prstGeom>
            <a:noFill/>
            <a:ln w="9525">
              <a:noFill/>
              <a:miter lim="800000"/>
              <a:headEnd/>
              <a:tailEnd/>
            </a:ln>
            <a:effectLst/>
          </p:spPr>
        </p:pic>
      </p:grpSp>
      <p:grpSp>
        <p:nvGrpSpPr>
          <p:cNvPr id="47" name="Group 46"/>
          <p:cNvGrpSpPr/>
          <p:nvPr/>
        </p:nvGrpSpPr>
        <p:grpSpPr>
          <a:xfrm>
            <a:off x="6651421" y="5992809"/>
            <a:ext cx="1364623" cy="625284"/>
            <a:chOff x="326647" y="4671266"/>
            <a:chExt cx="1364623" cy="625284"/>
          </a:xfrm>
        </p:grpSpPr>
        <p:grpSp>
          <p:nvGrpSpPr>
            <p:cNvPr id="48" name="Group 47"/>
            <p:cNvGrpSpPr/>
            <p:nvPr/>
          </p:nvGrpSpPr>
          <p:grpSpPr>
            <a:xfrm>
              <a:off x="687393" y="4671266"/>
              <a:ext cx="799557" cy="389621"/>
              <a:chOff x="687393" y="4671266"/>
              <a:chExt cx="799557" cy="389621"/>
            </a:xfrm>
          </p:grpSpPr>
          <p:sp>
            <p:nvSpPr>
              <p:cNvPr id="52" name="Parallelogram 51"/>
              <p:cNvSpPr/>
              <p:nvPr/>
            </p:nvSpPr>
            <p:spPr>
              <a:xfrm>
                <a:off x="788610" y="4671266"/>
                <a:ext cx="257642" cy="123891"/>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6" name="Parallelogram 75"/>
              <p:cNvSpPr/>
              <p:nvPr/>
            </p:nvSpPr>
            <p:spPr>
              <a:xfrm>
                <a:off x="1008959" y="4671266"/>
                <a:ext cx="257642" cy="123891"/>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7" name="Parallelogram 76"/>
              <p:cNvSpPr/>
              <p:nvPr/>
            </p:nvSpPr>
            <p:spPr>
              <a:xfrm>
                <a:off x="1229308" y="4671266"/>
                <a:ext cx="257642" cy="123891"/>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6" name="Parallelogram 85"/>
              <p:cNvSpPr/>
              <p:nvPr/>
            </p:nvSpPr>
            <p:spPr>
              <a:xfrm>
                <a:off x="739481" y="4804034"/>
                <a:ext cx="257642" cy="123891"/>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7" name="Parallelogram 86"/>
              <p:cNvSpPr/>
              <p:nvPr/>
            </p:nvSpPr>
            <p:spPr>
              <a:xfrm>
                <a:off x="959830" y="4804034"/>
                <a:ext cx="257642" cy="123891"/>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8" name="Parallelogram 87"/>
              <p:cNvSpPr/>
              <p:nvPr/>
            </p:nvSpPr>
            <p:spPr>
              <a:xfrm>
                <a:off x="1180179" y="4804034"/>
                <a:ext cx="257642" cy="123891"/>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9" name="Parallelogram 88"/>
              <p:cNvSpPr/>
              <p:nvPr/>
            </p:nvSpPr>
            <p:spPr>
              <a:xfrm>
                <a:off x="687393" y="4936996"/>
                <a:ext cx="257642" cy="123891"/>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0" name="Parallelogram 89"/>
              <p:cNvSpPr/>
              <p:nvPr/>
            </p:nvSpPr>
            <p:spPr>
              <a:xfrm>
                <a:off x="907742" y="4936996"/>
                <a:ext cx="257642" cy="123891"/>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1" name="Parallelogram 90"/>
              <p:cNvSpPr/>
              <p:nvPr/>
            </p:nvSpPr>
            <p:spPr>
              <a:xfrm>
                <a:off x="1128091" y="4936996"/>
                <a:ext cx="257642" cy="123891"/>
              </a:xfrm>
              <a:prstGeom prst="parallelogram">
                <a:avLst>
                  <a:gd name="adj" fmla="val 39165"/>
                </a:avLst>
              </a:pr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pic>
          <p:nvPicPr>
            <p:cNvPr id="49" name="Picture 3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6647" y="5130150"/>
              <a:ext cx="1364623" cy="166400"/>
            </a:xfrm>
            <a:prstGeom prst="rect">
              <a:avLst/>
            </a:prstGeom>
            <a:noFill/>
            <a:ln w="9525">
              <a:noFill/>
              <a:miter lim="800000"/>
              <a:headEnd/>
              <a:tailEnd/>
            </a:ln>
            <a:effectLst/>
          </p:spPr>
        </p:pic>
      </p:grpSp>
      <p:grpSp>
        <p:nvGrpSpPr>
          <p:cNvPr id="3" name="Group 2"/>
          <p:cNvGrpSpPr/>
          <p:nvPr/>
        </p:nvGrpSpPr>
        <p:grpSpPr>
          <a:xfrm>
            <a:off x="1237690" y="5649665"/>
            <a:ext cx="1128796" cy="832681"/>
            <a:chOff x="1144710" y="5649665"/>
            <a:chExt cx="1221776" cy="866763"/>
          </a:xfrm>
        </p:grpSpPr>
        <p:sp>
          <p:nvSpPr>
            <p:cNvPr id="93" name="Rectangle 8"/>
            <p:cNvSpPr/>
            <p:nvPr/>
          </p:nvSpPr>
          <p:spPr>
            <a:xfrm>
              <a:off x="1144710" y="5818955"/>
              <a:ext cx="1221776" cy="697473"/>
            </a:xfrm>
            <a:custGeom>
              <a:avLst/>
              <a:gdLst/>
              <a:ahLst/>
              <a:cxnLst/>
              <a:rect l="l" t="t" r="r" b="b"/>
              <a:pathLst>
                <a:path w="1891251" h="1282890">
                  <a:moveTo>
                    <a:pt x="1293292" y="1012614"/>
                  </a:moveTo>
                  <a:cubicBezTo>
                    <a:pt x="1278217" y="1012614"/>
                    <a:pt x="1265996" y="1024835"/>
                    <a:pt x="1265996" y="1039910"/>
                  </a:cubicBezTo>
                  <a:lnTo>
                    <a:pt x="1265996" y="1149091"/>
                  </a:lnTo>
                  <a:cubicBezTo>
                    <a:pt x="1265996" y="1164166"/>
                    <a:pt x="1278217" y="1176387"/>
                    <a:pt x="1293292" y="1176387"/>
                  </a:cubicBezTo>
                  <a:lnTo>
                    <a:pt x="1702724" y="1176387"/>
                  </a:lnTo>
                  <a:cubicBezTo>
                    <a:pt x="1717799" y="1176387"/>
                    <a:pt x="1730020" y="1164166"/>
                    <a:pt x="1730020" y="1149091"/>
                  </a:cubicBezTo>
                  <a:lnTo>
                    <a:pt x="1730020" y="1039910"/>
                  </a:lnTo>
                  <a:cubicBezTo>
                    <a:pt x="1730020" y="1024835"/>
                    <a:pt x="1717799" y="1012614"/>
                    <a:pt x="1702724" y="1012614"/>
                  </a:cubicBezTo>
                  <a:close/>
                  <a:moveTo>
                    <a:pt x="727351" y="1012614"/>
                  </a:moveTo>
                  <a:cubicBezTo>
                    <a:pt x="712276" y="1012614"/>
                    <a:pt x="700055" y="1024835"/>
                    <a:pt x="700055" y="1039910"/>
                  </a:cubicBezTo>
                  <a:lnTo>
                    <a:pt x="700055" y="1149091"/>
                  </a:lnTo>
                  <a:cubicBezTo>
                    <a:pt x="700055" y="1164166"/>
                    <a:pt x="712276" y="1176387"/>
                    <a:pt x="727351" y="1176387"/>
                  </a:cubicBezTo>
                  <a:lnTo>
                    <a:pt x="1136783" y="1176387"/>
                  </a:lnTo>
                  <a:cubicBezTo>
                    <a:pt x="1151858" y="1176387"/>
                    <a:pt x="1164079" y="1164166"/>
                    <a:pt x="1164079" y="1149091"/>
                  </a:cubicBezTo>
                  <a:lnTo>
                    <a:pt x="1164079" y="1039910"/>
                  </a:lnTo>
                  <a:cubicBezTo>
                    <a:pt x="1164079" y="1024835"/>
                    <a:pt x="1151858" y="1012614"/>
                    <a:pt x="1136783" y="1012614"/>
                  </a:cubicBezTo>
                  <a:close/>
                  <a:moveTo>
                    <a:pt x="161410" y="1012614"/>
                  </a:moveTo>
                  <a:cubicBezTo>
                    <a:pt x="146335" y="1012614"/>
                    <a:pt x="134114" y="1024835"/>
                    <a:pt x="134114" y="1039910"/>
                  </a:cubicBezTo>
                  <a:lnTo>
                    <a:pt x="134114" y="1149091"/>
                  </a:lnTo>
                  <a:cubicBezTo>
                    <a:pt x="134114" y="1164166"/>
                    <a:pt x="146335" y="1176387"/>
                    <a:pt x="161410" y="1176387"/>
                  </a:cubicBezTo>
                  <a:lnTo>
                    <a:pt x="570842" y="1176387"/>
                  </a:lnTo>
                  <a:cubicBezTo>
                    <a:pt x="585917" y="1176387"/>
                    <a:pt x="598138" y="1164166"/>
                    <a:pt x="598138" y="1149091"/>
                  </a:cubicBezTo>
                  <a:lnTo>
                    <a:pt x="598138" y="1039910"/>
                  </a:lnTo>
                  <a:cubicBezTo>
                    <a:pt x="598138" y="1024835"/>
                    <a:pt x="585917" y="1012614"/>
                    <a:pt x="570842" y="1012614"/>
                  </a:cubicBezTo>
                  <a:close/>
                  <a:moveTo>
                    <a:pt x="1134503" y="409432"/>
                  </a:moveTo>
                  <a:lnTo>
                    <a:pt x="1686325" y="818865"/>
                  </a:lnTo>
                  <a:lnTo>
                    <a:pt x="1134503" y="818865"/>
                  </a:lnTo>
                  <a:close/>
                  <a:moveTo>
                    <a:pt x="582681" y="409432"/>
                  </a:moveTo>
                  <a:lnTo>
                    <a:pt x="1134503" y="818865"/>
                  </a:lnTo>
                  <a:lnTo>
                    <a:pt x="582681" y="818865"/>
                  </a:lnTo>
                  <a:close/>
                  <a:moveTo>
                    <a:pt x="0" y="409432"/>
                  </a:moveTo>
                  <a:lnTo>
                    <a:pt x="551822" y="818865"/>
                  </a:lnTo>
                  <a:lnTo>
                    <a:pt x="0" y="818865"/>
                  </a:lnTo>
                  <a:close/>
                  <a:moveTo>
                    <a:pt x="1737557" y="0"/>
                  </a:moveTo>
                  <a:lnTo>
                    <a:pt x="1840020" y="0"/>
                  </a:lnTo>
                  <a:lnTo>
                    <a:pt x="1884569" y="818866"/>
                  </a:lnTo>
                  <a:lnTo>
                    <a:pt x="1891251" y="818866"/>
                  </a:lnTo>
                  <a:lnTo>
                    <a:pt x="1891251" y="941695"/>
                  </a:lnTo>
                  <a:lnTo>
                    <a:pt x="1891251" y="1282890"/>
                  </a:lnTo>
                  <a:lnTo>
                    <a:pt x="0" y="1282890"/>
                  </a:lnTo>
                  <a:lnTo>
                    <a:pt x="0" y="818866"/>
                  </a:lnTo>
                  <a:lnTo>
                    <a:pt x="1693007" y="818866"/>
                  </a:lnTo>
                  <a:close/>
                </a:path>
              </a:pathLst>
            </a:custGeom>
            <a:solidFill>
              <a:srgbClr val="7D821D"/>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93"/>
            <p:cNvSpPr/>
            <p:nvPr/>
          </p:nvSpPr>
          <p:spPr>
            <a:xfrm>
              <a:off x="1671044" y="5649665"/>
              <a:ext cx="618304" cy="120832"/>
            </a:xfrm>
            <a:custGeom>
              <a:avLst/>
              <a:gdLst>
                <a:gd name="connsiteX0" fmla="*/ 1473959 w 1473959"/>
                <a:gd name="connsiteY0" fmla="*/ 245823 h 245823"/>
                <a:gd name="connsiteX1" fmla="*/ 887105 w 1473959"/>
                <a:gd name="connsiteY1" fmla="*/ 163 h 245823"/>
                <a:gd name="connsiteX2" fmla="*/ 464024 w 1473959"/>
                <a:gd name="connsiteY2" fmla="*/ 204879 h 245823"/>
                <a:gd name="connsiteX3" fmla="*/ 0 w 1473959"/>
                <a:gd name="connsiteY3" fmla="*/ 13811 h 245823"/>
              </a:gdLst>
              <a:ahLst/>
              <a:cxnLst>
                <a:cxn ang="0">
                  <a:pos x="connsiteX0" y="connsiteY0"/>
                </a:cxn>
                <a:cxn ang="0">
                  <a:pos x="connsiteX1" y="connsiteY1"/>
                </a:cxn>
                <a:cxn ang="0">
                  <a:pos x="connsiteX2" y="connsiteY2"/>
                </a:cxn>
                <a:cxn ang="0">
                  <a:pos x="connsiteX3" y="connsiteY3"/>
                </a:cxn>
              </a:cxnLst>
              <a:rect l="l" t="t" r="r" b="b"/>
              <a:pathLst>
                <a:path w="1473959" h="245823">
                  <a:moveTo>
                    <a:pt x="1473959" y="245823"/>
                  </a:moveTo>
                  <a:cubicBezTo>
                    <a:pt x="1264693" y="126405"/>
                    <a:pt x="1055427" y="6987"/>
                    <a:pt x="887105" y="163"/>
                  </a:cubicBezTo>
                  <a:cubicBezTo>
                    <a:pt x="718782" y="-6661"/>
                    <a:pt x="611875" y="202604"/>
                    <a:pt x="464024" y="204879"/>
                  </a:cubicBezTo>
                  <a:cubicBezTo>
                    <a:pt x="316173" y="207154"/>
                    <a:pt x="158086" y="110482"/>
                    <a:pt x="0" y="13811"/>
                  </a:cubicBezTo>
                </a:path>
              </a:pathLst>
            </a:custGeom>
            <a:solidFill>
              <a:srgbClr val="7D821D"/>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95" name="Group 94"/>
          <p:cNvGrpSpPr/>
          <p:nvPr/>
        </p:nvGrpSpPr>
        <p:grpSpPr>
          <a:xfrm>
            <a:off x="6248400" y="2442092"/>
            <a:ext cx="2272724" cy="640024"/>
            <a:chOff x="3545087" y="1364951"/>
            <a:chExt cx="2272724" cy="846250"/>
          </a:xfrm>
          <a:effectLst>
            <a:outerShdw blurRad="50800" dist="38100" dir="2700000" algn="tl" rotWithShape="0">
              <a:prstClr val="black">
                <a:alpha val="40000"/>
              </a:prstClr>
            </a:outerShdw>
          </a:effectLst>
        </p:grpSpPr>
        <p:sp>
          <p:nvSpPr>
            <p:cNvPr id="96" name="Round Diagonal Corner Rectangle 95"/>
            <p:cNvSpPr/>
            <p:nvPr/>
          </p:nvSpPr>
          <p:spPr>
            <a:xfrm>
              <a:off x="3545087" y="1391829"/>
              <a:ext cx="2265679" cy="819372"/>
            </a:xfrm>
            <a:prstGeom prst="round2DiagRect">
              <a:avLst>
                <a:gd name="adj1" fmla="val 23156"/>
                <a:gd name="adj2" fmla="val 0"/>
              </a:avLst>
            </a:prstGeom>
            <a:gradFill flip="none" rotWithShape="1">
              <a:gsLst>
                <a:gs pos="31000">
                  <a:srgbClr val="FFFFFF"/>
                </a:gs>
                <a:gs pos="100000">
                  <a:srgbClr val="FFFFFF">
                    <a:alpha val="57000"/>
                  </a:srgbClr>
                </a:gs>
              </a:gsLst>
              <a:path path="circle">
                <a:fillToRect l="100000" t="100000"/>
              </a:path>
              <a:tileRect r="-100000" b="-100000"/>
            </a:gradFill>
            <a:ln w="9525">
              <a:no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400">
                <a:solidFill>
                  <a:srgbClr val="042862"/>
                </a:solidFill>
              </a:endParaRPr>
            </a:p>
          </p:txBody>
        </p:sp>
        <p:sp>
          <p:nvSpPr>
            <p:cNvPr id="97" name="TextBox 96"/>
            <p:cNvSpPr txBox="1"/>
            <p:nvPr/>
          </p:nvSpPr>
          <p:spPr>
            <a:xfrm>
              <a:off x="3549709" y="1575026"/>
              <a:ext cx="2268102" cy="447642"/>
            </a:xfrm>
            <a:prstGeom prst="rect">
              <a:avLst/>
            </a:prstGeom>
            <a:noFill/>
          </p:spPr>
          <p:txBody>
            <a:bodyPr wrap="square" rtlCol="0">
              <a:spAutoFit/>
            </a:bodyPr>
            <a:lstStyle/>
            <a:p>
              <a:pPr algn="ctr"/>
              <a:r>
                <a:rPr lang="sv-SE" sz="1600" dirty="0">
                  <a:solidFill>
                    <a:srgbClr val="042862"/>
                  </a:solidFill>
                </a:rPr>
                <a:t>Outcome</a:t>
              </a:r>
            </a:p>
          </p:txBody>
        </p:sp>
        <p:sp>
          <p:nvSpPr>
            <p:cNvPr id="98" name="TextBox 97"/>
            <p:cNvSpPr txBox="1"/>
            <p:nvPr/>
          </p:nvSpPr>
          <p:spPr>
            <a:xfrm>
              <a:off x="3715267" y="1364951"/>
              <a:ext cx="294064" cy="773199"/>
            </a:xfrm>
            <a:prstGeom prst="rect">
              <a:avLst/>
            </a:prstGeom>
            <a:noFill/>
          </p:spPr>
          <p:txBody>
            <a:bodyPr wrap="square" rtlCol="0">
              <a:spAutoFit/>
            </a:bodyPr>
            <a:lstStyle/>
            <a:p>
              <a:pPr algn="ctr"/>
              <a:r>
                <a:rPr lang="sv-SE" sz="3200" b="1" dirty="0" smtClean="0">
                  <a:solidFill>
                    <a:srgbClr val="042862"/>
                  </a:solidFill>
                  <a:effectLst>
                    <a:outerShdw blurRad="38100" dist="38100" dir="2700000" algn="tl">
                      <a:srgbClr val="000000">
                        <a:alpha val="43137"/>
                      </a:srgbClr>
                    </a:outerShdw>
                  </a:effectLst>
                </a:rPr>
                <a:t>=</a:t>
              </a:r>
              <a:endParaRPr lang="sv-SE" sz="3200" b="1" dirty="0">
                <a:solidFill>
                  <a:srgbClr val="042862"/>
                </a:solidFill>
                <a:effectLst>
                  <a:outerShdw blurRad="38100" dist="38100" dir="2700000" algn="tl">
                    <a:srgbClr val="000000">
                      <a:alpha val="43137"/>
                    </a:srgbClr>
                  </a:outerShdw>
                </a:effectLst>
              </a:endParaRPr>
            </a:p>
          </p:txBody>
        </p:sp>
      </p:grpSp>
      <p:grpSp>
        <p:nvGrpSpPr>
          <p:cNvPr id="99" name="Group 98"/>
          <p:cNvGrpSpPr/>
          <p:nvPr/>
        </p:nvGrpSpPr>
        <p:grpSpPr>
          <a:xfrm>
            <a:off x="693421" y="2452255"/>
            <a:ext cx="2320230" cy="619698"/>
            <a:chOff x="693421" y="2452255"/>
            <a:chExt cx="2320230" cy="619698"/>
          </a:xfrm>
          <a:effectLst>
            <a:outerShdw blurRad="50800" dist="38100" dir="2700000" algn="tl" rotWithShape="0">
              <a:prstClr val="black">
                <a:alpha val="40000"/>
              </a:prstClr>
            </a:outerShdw>
          </a:effectLst>
        </p:grpSpPr>
        <p:grpSp>
          <p:nvGrpSpPr>
            <p:cNvPr id="100" name="Group 99"/>
            <p:cNvGrpSpPr/>
            <p:nvPr/>
          </p:nvGrpSpPr>
          <p:grpSpPr>
            <a:xfrm>
              <a:off x="693421" y="2452255"/>
              <a:ext cx="2320230" cy="619698"/>
              <a:chOff x="3558541" y="1378395"/>
              <a:chExt cx="2320230" cy="819372"/>
            </a:xfrm>
          </p:grpSpPr>
          <p:sp>
            <p:nvSpPr>
              <p:cNvPr id="102" name="Round Diagonal Corner Rectangle 101"/>
              <p:cNvSpPr/>
              <p:nvPr/>
            </p:nvSpPr>
            <p:spPr>
              <a:xfrm>
                <a:off x="3558541" y="1378395"/>
                <a:ext cx="2219324" cy="819372"/>
              </a:xfrm>
              <a:prstGeom prst="round2DiagRect">
                <a:avLst>
                  <a:gd name="adj1" fmla="val 23156"/>
                  <a:gd name="adj2" fmla="val 0"/>
                </a:avLst>
              </a:prstGeom>
              <a:gradFill flip="none" rotWithShape="1">
                <a:gsLst>
                  <a:gs pos="31000">
                    <a:srgbClr val="FFFFFF"/>
                  </a:gs>
                  <a:gs pos="100000">
                    <a:srgbClr val="FFFFFF">
                      <a:alpha val="57000"/>
                    </a:srgbClr>
                  </a:gs>
                </a:gsLst>
                <a:path path="circle">
                  <a:fillToRect l="100000" t="100000"/>
                </a:path>
                <a:tileRect r="-100000" b="-100000"/>
              </a:gradFill>
              <a:ln w="9525">
                <a:no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400">
                  <a:solidFill>
                    <a:srgbClr val="7D821D"/>
                  </a:solidFill>
                </a:endParaRPr>
              </a:p>
            </p:txBody>
          </p:sp>
          <p:sp>
            <p:nvSpPr>
              <p:cNvPr id="103" name="TextBox 102"/>
              <p:cNvSpPr txBox="1"/>
              <p:nvPr/>
            </p:nvSpPr>
            <p:spPr>
              <a:xfrm>
                <a:off x="3610669" y="1548159"/>
                <a:ext cx="2268102" cy="447640"/>
              </a:xfrm>
              <a:prstGeom prst="rect">
                <a:avLst/>
              </a:prstGeom>
              <a:noFill/>
            </p:spPr>
            <p:txBody>
              <a:bodyPr wrap="square" rtlCol="0">
                <a:spAutoFit/>
              </a:bodyPr>
              <a:lstStyle/>
              <a:p>
                <a:pPr algn="ctr"/>
                <a:r>
                  <a:rPr lang="sv-SE" sz="1600" dirty="0">
                    <a:solidFill>
                      <a:srgbClr val="7D821D"/>
                    </a:solidFill>
                  </a:rPr>
                  <a:t>Objectives</a:t>
                </a:r>
              </a:p>
            </p:txBody>
          </p:sp>
        </p:grpSp>
        <p:sp>
          <p:nvSpPr>
            <p:cNvPr id="101" name="Freeform 6"/>
            <p:cNvSpPr>
              <a:spLocks noEditPoints="1"/>
            </p:cNvSpPr>
            <p:nvPr/>
          </p:nvSpPr>
          <p:spPr bwMode="auto">
            <a:xfrm>
              <a:off x="757555" y="2559539"/>
              <a:ext cx="406182" cy="405130"/>
            </a:xfrm>
            <a:custGeom>
              <a:avLst/>
              <a:gdLst>
                <a:gd name="T0" fmla="*/ 49 w 327"/>
                <a:gd name="T1" fmla="*/ 148 h 326"/>
                <a:gd name="T2" fmla="*/ 71 w 327"/>
                <a:gd name="T3" fmla="*/ 148 h 326"/>
                <a:gd name="T4" fmla="*/ 149 w 327"/>
                <a:gd name="T5" fmla="*/ 71 h 326"/>
                <a:gd name="T6" fmla="*/ 149 w 327"/>
                <a:gd name="T7" fmla="*/ 48 h 326"/>
                <a:gd name="T8" fmla="*/ 49 w 327"/>
                <a:gd name="T9" fmla="*/ 148 h 326"/>
                <a:gd name="T10" fmla="*/ 71 w 327"/>
                <a:gd name="T11" fmla="*/ 178 h 326"/>
                <a:gd name="T12" fmla="*/ 49 w 327"/>
                <a:gd name="T13" fmla="*/ 178 h 326"/>
                <a:gd name="T14" fmla="*/ 149 w 327"/>
                <a:gd name="T15" fmla="*/ 277 h 326"/>
                <a:gd name="T16" fmla="*/ 149 w 327"/>
                <a:gd name="T17" fmla="*/ 255 h 326"/>
                <a:gd name="T18" fmla="*/ 71 w 327"/>
                <a:gd name="T19" fmla="*/ 178 h 326"/>
                <a:gd name="T20" fmla="*/ 256 w 327"/>
                <a:gd name="T21" fmla="*/ 148 h 326"/>
                <a:gd name="T22" fmla="*/ 278 w 327"/>
                <a:gd name="T23" fmla="*/ 148 h 326"/>
                <a:gd name="T24" fmla="*/ 179 w 327"/>
                <a:gd name="T25" fmla="*/ 48 h 326"/>
                <a:gd name="T26" fmla="*/ 179 w 327"/>
                <a:gd name="T27" fmla="*/ 70 h 326"/>
                <a:gd name="T28" fmla="*/ 256 w 327"/>
                <a:gd name="T29" fmla="*/ 148 h 326"/>
                <a:gd name="T30" fmla="*/ 179 w 327"/>
                <a:gd name="T31" fmla="*/ 255 h 326"/>
                <a:gd name="T32" fmla="*/ 179 w 327"/>
                <a:gd name="T33" fmla="*/ 277 h 326"/>
                <a:gd name="T34" fmla="*/ 278 w 327"/>
                <a:gd name="T35" fmla="*/ 178 h 326"/>
                <a:gd name="T36" fmla="*/ 256 w 327"/>
                <a:gd name="T37" fmla="*/ 178 h 326"/>
                <a:gd name="T38" fmla="*/ 179 w 327"/>
                <a:gd name="T39" fmla="*/ 255 h 326"/>
                <a:gd name="T40" fmla="*/ 156 w 327"/>
                <a:gd name="T41" fmla="*/ 69 h 326"/>
                <a:gd name="T42" fmla="*/ 171 w 327"/>
                <a:gd name="T43" fmla="*/ 69 h 326"/>
                <a:gd name="T44" fmla="*/ 171 w 327"/>
                <a:gd name="T45" fmla="*/ 0 h 326"/>
                <a:gd name="T46" fmla="*/ 156 w 327"/>
                <a:gd name="T47" fmla="*/ 0 h 326"/>
                <a:gd name="T48" fmla="*/ 156 w 327"/>
                <a:gd name="T49" fmla="*/ 69 h 326"/>
                <a:gd name="T50" fmla="*/ 156 w 327"/>
                <a:gd name="T51" fmla="*/ 69 h 326"/>
                <a:gd name="T52" fmla="*/ 70 w 327"/>
                <a:gd name="T53" fmla="*/ 155 h 326"/>
                <a:gd name="T54" fmla="*/ 0 w 327"/>
                <a:gd name="T55" fmla="*/ 155 h 326"/>
                <a:gd name="T56" fmla="*/ 0 w 327"/>
                <a:gd name="T57" fmla="*/ 170 h 326"/>
                <a:gd name="T58" fmla="*/ 70 w 327"/>
                <a:gd name="T59" fmla="*/ 170 h 326"/>
                <a:gd name="T60" fmla="*/ 70 w 327"/>
                <a:gd name="T61" fmla="*/ 155 h 326"/>
                <a:gd name="T62" fmla="*/ 70 w 327"/>
                <a:gd name="T63" fmla="*/ 155 h 326"/>
                <a:gd name="T64" fmla="*/ 257 w 327"/>
                <a:gd name="T65" fmla="*/ 155 h 326"/>
                <a:gd name="T66" fmla="*/ 257 w 327"/>
                <a:gd name="T67" fmla="*/ 170 h 326"/>
                <a:gd name="T68" fmla="*/ 327 w 327"/>
                <a:gd name="T69" fmla="*/ 170 h 326"/>
                <a:gd name="T70" fmla="*/ 327 w 327"/>
                <a:gd name="T71" fmla="*/ 155 h 326"/>
                <a:gd name="T72" fmla="*/ 257 w 327"/>
                <a:gd name="T73" fmla="*/ 155 h 326"/>
                <a:gd name="T74" fmla="*/ 257 w 327"/>
                <a:gd name="T75" fmla="*/ 155 h 326"/>
                <a:gd name="T76" fmla="*/ 156 w 327"/>
                <a:gd name="T77" fmla="*/ 326 h 326"/>
                <a:gd name="T78" fmla="*/ 171 w 327"/>
                <a:gd name="T79" fmla="*/ 326 h 326"/>
                <a:gd name="T80" fmla="*/ 171 w 327"/>
                <a:gd name="T81" fmla="*/ 257 h 326"/>
                <a:gd name="T82" fmla="*/ 156 w 327"/>
                <a:gd name="T83" fmla="*/ 257 h 326"/>
                <a:gd name="T84" fmla="*/ 156 w 327"/>
                <a:gd name="T85" fmla="*/ 326 h 326"/>
                <a:gd name="T86" fmla="*/ 156 w 327"/>
                <a:gd name="T87"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 h="326">
                  <a:moveTo>
                    <a:pt x="49" y="148"/>
                  </a:moveTo>
                  <a:cubicBezTo>
                    <a:pt x="71" y="148"/>
                    <a:pt x="71" y="148"/>
                    <a:pt x="71" y="148"/>
                  </a:cubicBezTo>
                  <a:cubicBezTo>
                    <a:pt x="78" y="108"/>
                    <a:pt x="109" y="77"/>
                    <a:pt x="149" y="71"/>
                  </a:cubicBezTo>
                  <a:cubicBezTo>
                    <a:pt x="149" y="48"/>
                    <a:pt x="149" y="48"/>
                    <a:pt x="149" y="48"/>
                  </a:cubicBezTo>
                  <a:cubicBezTo>
                    <a:pt x="97" y="55"/>
                    <a:pt x="56" y="96"/>
                    <a:pt x="49" y="148"/>
                  </a:cubicBezTo>
                  <a:close/>
                  <a:moveTo>
                    <a:pt x="71" y="178"/>
                  </a:moveTo>
                  <a:cubicBezTo>
                    <a:pt x="49" y="178"/>
                    <a:pt x="49" y="178"/>
                    <a:pt x="49" y="178"/>
                  </a:cubicBezTo>
                  <a:cubicBezTo>
                    <a:pt x="56" y="230"/>
                    <a:pt x="97" y="271"/>
                    <a:pt x="149" y="277"/>
                  </a:cubicBezTo>
                  <a:cubicBezTo>
                    <a:pt x="149" y="255"/>
                    <a:pt x="149" y="255"/>
                    <a:pt x="149" y="255"/>
                  </a:cubicBezTo>
                  <a:cubicBezTo>
                    <a:pt x="109" y="249"/>
                    <a:pt x="78" y="218"/>
                    <a:pt x="71" y="178"/>
                  </a:cubicBezTo>
                  <a:close/>
                  <a:moveTo>
                    <a:pt x="256" y="148"/>
                  </a:moveTo>
                  <a:cubicBezTo>
                    <a:pt x="278" y="148"/>
                    <a:pt x="278" y="148"/>
                    <a:pt x="278" y="148"/>
                  </a:cubicBezTo>
                  <a:cubicBezTo>
                    <a:pt x="271" y="96"/>
                    <a:pt x="230" y="55"/>
                    <a:pt x="179" y="48"/>
                  </a:cubicBezTo>
                  <a:cubicBezTo>
                    <a:pt x="179" y="70"/>
                    <a:pt x="179" y="70"/>
                    <a:pt x="179" y="70"/>
                  </a:cubicBezTo>
                  <a:cubicBezTo>
                    <a:pt x="219" y="77"/>
                    <a:pt x="250" y="108"/>
                    <a:pt x="256" y="148"/>
                  </a:cubicBezTo>
                  <a:close/>
                  <a:moveTo>
                    <a:pt x="179" y="255"/>
                  </a:moveTo>
                  <a:cubicBezTo>
                    <a:pt x="179" y="277"/>
                    <a:pt x="179" y="277"/>
                    <a:pt x="179" y="277"/>
                  </a:cubicBezTo>
                  <a:cubicBezTo>
                    <a:pt x="230" y="271"/>
                    <a:pt x="271" y="230"/>
                    <a:pt x="278" y="178"/>
                  </a:cubicBezTo>
                  <a:cubicBezTo>
                    <a:pt x="256" y="178"/>
                    <a:pt x="256" y="178"/>
                    <a:pt x="256" y="178"/>
                  </a:cubicBezTo>
                  <a:cubicBezTo>
                    <a:pt x="250" y="218"/>
                    <a:pt x="219" y="249"/>
                    <a:pt x="179" y="255"/>
                  </a:cubicBezTo>
                  <a:close/>
                  <a:moveTo>
                    <a:pt x="156" y="69"/>
                  </a:moveTo>
                  <a:cubicBezTo>
                    <a:pt x="171" y="69"/>
                    <a:pt x="171" y="69"/>
                    <a:pt x="171" y="69"/>
                  </a:cubicBezTo>
                  <a:cubicBezTo>
                    <a:pt x="171" y="0"/>
                    <a:pt x="171" y="0"/>
                    <a:pt x="171" y="0"/>
                  </a:cubicBezTo>
                  <a:cubicBezTo>
                    <a:pt x="156" y="0"/>
                    <a:pt x="156" y="0"/>
                    <a:pt x="156" y="0"/>
                  </a:cubicBezTo>
                  <a:cubicBezTo>
                    <a:pt x="156" y="69"/>
                    <a:pt x="156" y="69"/>
                    <a:pt x="156" y="69"/>
                  </a:cubicBezTo>
                  <a:cubicBezTo>
                    <a:pt x="156" y="69"/>
                    <a:pt x="156" y="69"/>
                    <a:pt x="156" y="69"/>
                  </a:cubicBezTo>
                  <a:close/>
                  <a:moveTo>
                    <a:pt x="70" y="155"/>
                  </a:moveTo>
                  <a:cubicBezTo>
                    <a:pt x="0" y="155"/>
                    <a:pt x="0" y="155"/>
                    <a:pt x="0" y="155"/>
                  </a:cubicBezTo>
                  <a:cubicBezTo>
                    <a:pt x="0" y="170"/>
                    <a:pt x="0" y="170"/>
                    <a:pt x="0" y="170"/>
                  </a:cubicBezTo>
                  <a:cubicBezTo>
                    <a:pt x="70" y="170"/>
                    <a:pt x="70" y="170"/>
                    <a:pt x="70" y="170"/>
                  </a:cubicBezTo>
                  <a:cubicBezTo>
                    <a:pt x="70" y="155"/>
                    <a:pt x="70" y="155"/>
                    <a:pt x="70" y="155"/>
                  </a:cubicBezTo>
                  <a:cubicBezTo>
                    <a:pt x="70" y="155"/>
                    <a:pt x="70" y="155"/>
                    <a:pt x="70" y="155"/>
                  </a:cubicBezTo>
                  <a:close/>
                  <a:moveTo>
                    <a:pt x="257" y="155"/>
                  </a:moveTo>
                  <a:cubicBezTo>
                    <a:pt x="257" y="170"/>
                    <a:pt x="257" y="170"/>
                    <a:pt x="257" y="170"/>
                  </a:cubicBezTo>
                  <a:cubicBezTo>
                    <a:pt x="327" y="170"/>
                    <a:pt x="327" y="170"/>
                    <a:pt x="327" y="170"/>
                  </a:cubicBezTo>
                  <a:cubicBezTo>
                    <a:pt x="327" y="155"/>
                    <a:pt x="327" y="155"/>
                    <a:pt x="327" y="155"/>
                  </a:cubicBezTo>
                  <a:cubicBezTo>
                    <a:pt x="257" y="155"/>
                    <a:pt x="257" y="155"/>
                    <a:pt x="257" y="155"/>
                  </a:cubicBezTo>
                  <a:cubicBezTo>
                    <a:pt x="257" y="155"/>
                    <a:pt x="257" y="155"/>
                    <a:pt x="257" y="155"/>
                  </a:cubicBezTo>
                  <a:close/>
                  <a:moveTo>
                    <a:pt x="156" y="326"/>
                  </a:moveTo>
                  <a:cubicBezTo>
                    <a:pt x="171" y="326"/>
                    <a:pt x="171" y="326"/>
                    <a:pt x="171" y="326"/>
                  </a:cubicBezTo>
                  <a:cubicBezTo>
                    <a:pt x="171" y="257"/>
                    <a:pt x="171" y="257"/>
                    <a:pt x="171" y="257"/>
                  </a:cubicBezTo>
                  <a:cubicBezTo>
                    <a:pt x="156" y="257"/>
                    <a:pt x="156" y="257"/>
                    <a:pt x="156" y="257"/>
                  </a:cubicBezTo>
                  <a:cubicBezTo>
                    <a:pt x="156" y="326"/>
                    <a:pt x="156" y="326"/>
                    <a:pt x="156" y="326"/>
                  </a:cubicBezTo>
                  <a:cubicBezTo>
                    <a:pt x="156" y="326"/>
                    <a:pt x="156" y="326"/>
                    <a:pt x="156" y="326"/>
                  </a:cubicBezTo>
                  <a:close/>
                </a:path>
              </a:pathLst>
            </a:custGeom>
            <a:solidFill>
              <a:schemeClr val="accent1">
                <a:lumMod val="50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03"/>
          <p:cNvGrpSpPr/>
          <p:nvPr/>
        </p:nvGrpSpPr>
        <p:grpSpPr>
          <a:xfrm>
            <a:off x="3464560" y="2452255"/>
            <a:ext cx="2479616" cy="619698"/>
            <a:chOff x="3464560" y="2452255"/>
            <a:chExt cx="2479616" cy="619698"/>
          </a:xfrm>
          <a:effectLst>
            <a:outerShdw blurRad="50800" dist="38100" dir="2700000" algn="tl" rotWithShape="0">
              <a:prstClr val="black">
                <a:alpha val="40000"/>
              </a:prstClr>
            </a:outerShdw>
          </a:effectLst>
        </p:grpSpPr>
        <p:grpSp>
          <p:nvGrpSpPr>
            <p:cNvPr id="105" name="Group 104"/>
            <p:cNvGrpSpPr/>
            <p:nvPr/>
          </p:nvGrpSpPr>
          <p:grpSpPr>
            <a:xfrm>
              <a:off x="3464560" y="2452255"/>
              <a:ext cx="2479616" cy="619698"/>
              <a:chOff x="3399155" y="1378395"/>
              <a:chExt cx="2479616" cy="819372"/>
            </a:xfrm>
          </p:grpSpPr>
          <p:sp>
            <p:nvSpPr>
              <p:cNvPr id="107" name="Round Diagonal Corner Rectangle 106"/>
              <p:cNvSpPr/>
              <p:nvPr/>
            </p:nvSpPr>
            <p:spPr>
              <a:xfrm>
                <a:off x="3399155" y="1378395"/>
                <a:ext cx="2255520" cy="819372"/>
              </a:xfrm>
              <a:prstGeom prst="round2DiagRect">
                <a:avLst>
                  <a:gd name="adj1" fmla="val 23156"/>
                  <a:gd name="adj2" fmla="val 0"/>
                </a:avLst>
              </a:prstGeom>
              <a:gradFill flip="none" rotWithShape="1">
                <a:gsLst>
                  <a:gs pos="31000">
                    <a:srgbClr val="FFFFFF"/>
                  </a:gs>
                  <a:gs pos="100000">
                    <a:srgbClr val="FFFFFF">
                      <a:alpha val="57000"/>
                    </a:srgbClr>
                  </a:gs>
                </a:gsLst>
                <a:path path="circle">
                  <a:fillToRect l="100000" t="100000"/>
                </a:path>
                <a:tileRect r="-100000" b="-100000"/>
              </a:gradFill>
              <a:ln w="9525">
                <a:no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400">
                  <a:solidFill>
                    <a:srgbClr val="A1352A"/>
                  </a:solidFill>
                </a:endParaRPr>
              </a:p>
            </p:txBody>
          </p:sp>
          <p:sp>
            <p:nvSpPr>
              <p:cNvPr id="108" name="TextBox 107"/>
              <p:cNvSpPr txBox="1"/>
              <p:nvPr/>
            </p:nvSpPr>
            <p:spPr>
              <a:xfrm>
                <a:off x="3610669" y="1588460"/>
                <a:ext cx="2268102" cy="447640"/>
              </a:xfrm>
              <a:prstGeom prst="rect">
                <a:avLst/>
              </a:prstGeom>
              <a:noFill/>
            </p:spPr>
            <p:txBody>
              <a:bodyPr wrap="square" rtlCol="0">
                <a:spAutoFit/>
              </a:bodyPr>
              <a:lstStyle/>
              <a:p>
                <a:pPr algn="ctr"/>
                <a:r>
                  <a:rPr lang="sv-SE" sz="1600" dirty="0">
                    <a:solidFill>
                      <a:srgbClr val="A1352A"/>
                    </a:solidFill>
                  </a:rPr>
                  <a:t>Implementation</a:t>
                </a:r>
              </a:p>
            </p:txBody>
          </p:sp>
        </p:grpSp>
        <p:sp>
          <p:nvSpPr>
            <p:cNvPr id="106" name="Freeform 11"/>
            <p:cNvSpPr>
              <a:spLocks noEditPoints="1"/>
            </p:cNvSpPr>
            <p:nvPr/>
          </p:nvSpPr>
          <p:spPr bwMode="auto">
            <a:xfrm>
              <a:off x="3527742" y="2573920"/>
              <a:ext cx="331788" cy="376368"/>
            </a:xfrm>
            <a:custGeom>
              <a:avLst/>
              <a:gdLst>
                <a:gd name="T0" fmla="*/ 127 w 356"/>
                <a:gd name="T1" fmla="*/ 0 h 404"/>
                <a:gd name="T2" fmla="*/ 109 w 356"/>
                <a:gd name="T3" fmla="*/ 22 h 404"/>
                <a:gd name="T4" fmla="*/ 137 w 356"/>
                <a:gd name="T5" fmla="*/ 45 h 404"/>
                <a:gd name="T6" fmla="*/ 13 w 356"/>
                <a:gd name="T7" fmla="*/ 173 h 404"/>
                <a:gd name="T8" fmla="*/ 99 w 356"/>
                <a:gd name="T9" fmla="*/ 337 h 404"/>
                <a:gd name="T10" fmla="*/ 38 w 356"/>
                <a:gd name="T11" fmla="*/ 179 h 404"/>
                <a:gd name="T12" fmla="*/ 141 w 356"/>
                <a:gd name="T13" fmla="*/ 91 h 404"/>
                <a:gd name="T14" fmla="*/ 118 w 356"/>
                <a:gd name="T15" fmla="*/ 117 h 404"/>
                <a:gd name="T16" fmla="*/ 141 w 356"/>
                <a:gd name="T17" fmla="*/ 136 h 404"/>
                <a:gd name="T18" fmla="*/ 201 w 356"/>
                <a:gd name="T19" fmla="*/ 61 h 404"/>
                <a:gd name="T20" fmla="*/ 127 w 356"/>
                <a:gd name="T21" fmla="*/ 0 h 404"/>
                <a:gd name="T22" fmla="*/ 127 w 356"/>
                <a:gd name="T23" fmla="*/ 0 h 404"/>
                <a:gd name="T24" fmla="*/ 256 w 356"/>
                <a:gd name="T25" fmla="*/ 68 h 404"/>
                <a:gd name="T26" fmla="*/ 319 w 356"/>
                <a:gd name="T27" fmla="*/ 226 h 404"/>
                <a:gd name="T28" fmla="*/ 215 w 356"/>
                <a:gd name="T29" fmla="*/ 314 h 404"/>
                <a:gd name="T30" fmla="*/ 237 w 356"/>
                <a:gd name="T31" fmla="*/ 287 h 404"/>
                <a:gd name="T32" fmla="*/ 215 w 356"/>
                <a:gd name="T33" fmla="*/ 269 h 404"/>
                <a:gd name="T34" fmla="*/ 154 w 356"/>
                <a:gd name="T35" fmla="*/ 344 h 404"/>
                <a:gd name="T36" fmla="*/ 228 w 356"/>
                <a:gd name="T37" fmla="*/ 404 h 404"/>
                <a:gd name="T38" fmla="*/ 247 w 356"/>
                <a:gd name="T39" fmla="*/ 383 h 404"/>
                <a:gd name="T40" fmla="*/ 218 w 356"/>
                <a:gd name="T41" fmla="*/ 360 h 404"/>
                <a:gd name="T42" fmla="*/ 342 w 356"/>
                <a:gd name="T43" fmla="*/ 232 h 404"/>
                <a:gd name="T44" fmla="*/ 256 w 356"/>
                <a:gd name="T45" fmla="*/ 6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404">
                  <a:moveTo>
                    <a:pt x="127" y="0"/>
                  </a:moveTo>
                  <a:cubicBezTo>
                    <a:pt x="109" y="22"/>
                    <a:pt x="109" y="22"/>
                    <a:pt x="109" y="22"/>
                  </a:cubicBezTo>
                  <a:cubicBezTo>
                    <a:pt x="137" y="45"/>
                    <a:pt x="137" y="45"/>
                    <a:pt x="137" y="45"/>
                  </a:cubicBezTo>
                  <a:cubicBezTo>
                    <a:pt x="74" y="60"/>
                    <a:pt x="23" y="111"/>
                    <a:pt x="13" y="173"/>
                  </a:cubicBezTo>
                  <a:cubicBezTo>
                    <a:pt x="0" y="242"/>
                    <a:pt x="41" y="311"/>
                    <a:pt x="99" y="337"/>
                  </a:cubicBezTo>
                  <a:cubicBezTo>
                    <a:pt x="43" y="304"/>
                    <a:pt x="19" y="235"/>
                    <a:pt x="38" y="179"/>
                  </a:cubicBezTo>
                  <a:cubicBezTo>
                    <a:pt x="52" y="130"/>
                    <a:pt x="95" y="97"/>
                    <a:pt x="141" y="91"/>
                  </a:cubicBezTo>
                  <a:cubicBezTo>
                    <a:pt x="118" y="117"/>
                    <a:pt x="118" y="117"/>
                    <a:pt x="118" y="117"/>
                  </a:cubicBezTo>
                  <a:cubicBezTo>
                    <a:pt x="141" y="136"/>
                    <a:pt x="141" y="136"/>
                    <a:pt x="141" y="136"/>
                  </a:cubicBezTo>
                  <a:cubicBezTo>
                    <a:pt x="201" y="61"/>
                    <a:pt x="201" y="61"/>
                    <a:pt x="201" y="61"/>
                  </a:cubicBezTo>
                  <a:cubicBezTo>
                    <a:pt x="127" y="0"/>
                    <a:pt x="127" y="0"/>
                    <a:pt x="127" y="0"/>
                  </a:cubicBezTo>
                  <a:cubicBezTo>
                    <a:pt x="127" y="0"/>
                    <a:pt x="127" y="0"/>
                    <a:pt x="127" y="0"/>
                  </a:cubicBezTo>
                  <a:close/>
                  <a:moveTo>
                    <a:pt x="256" y="68"/>
                  </a:moveTo>
                  <a:cubicBezTo>
                    <a:pt x="312" y="101"/>
                    <a:pt x="337" y="170"/>
                    <a:pt x="319" y="226"/>
                  </a:cubicBezTo>
                  <a:cubicBezTo>
                    <a:pt x="304" y="275"/>
                    <a:pt x="261" y="308"/>
                    <a:pt x="215" y="314"/>
                  </a:cubicBezTo>
                  <a:cubicBezTo>
                    <a:pt x="237" y="287"/>
                    <a:pt x="237" y="287"/>
                    <a:pt x="237" y="287"/>
                  </a:cubicBezTo>
                  <a:cubicBezTo>
                    <a:pt x="215" y="269"/>
                    <a:pt x="215" y="269"/>
                    <a:pt x="215" y="269"/>
                  </a:cubicBezTo>
                  <a:cubicBezTo>
                    <a:pt x="154" y="344"/>
                    <a:pt x="154" y="344"/>
                    <a:pt x="154" y="344"/>
                  </a:cubicBezTo>
                  <a:cubicBezTo>
                    <a:pt x="228" y="404"/>
                    <a:pt x="228" y="404"/>
                    <a:pt x="228" y="404"/>
                  </a:cubicBezTo>
                  <a:cubicBezTo>
                    <a:pt x="247" y="383"/>
                    <a:pt x="247" y="383"/>
                    <a:pt x="247" y="383"/>
                  </a:cubicBezTo>
                  <a:cubicBezTo>
                    <a:pt x="218" y="360"/>
                    <a:pt x="218" y="360"/>
                    <a:pt x="218" y="360"/>
                  </a:cubicBezTo>
                  <a:cubicBezTo>
                    <a:pt x="283" y="345"/>
                    <a:pt x="333" y="292"/>
                    <a:pt x="342" y="232"/>
                  </a:cubicBezTo>
                  <a:cubicBezTo>
                    <a:pt x="356" y="163"/>
                    <a:pt x="316" y="93"/>
                    <a:pt x="256" y="68"/>
                  </a:cubicBezTo>
                  <a:close/>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74345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4"/>
          <p:cNvSpPr txBox="1">
            <a:spLocks noChangeArrowheads="1"/>
          </p:cNvSpPr>
          <p:nvPr/>
        </p:nvSpPr>
        <p:spPr bwMode="auto">
          <a:xfrm>
            <a:off x="468313" y="2963228"/>
            <a:ext cx="1446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1600" b="1">
                <a:solidFill>
                  <a:schemeClr val="accent2"/>
                </a:solidFill>
                <a:latin typeface="Arial" pitchFamily="34" charset="0"/>
                <a:ea typeface="ＭＳ Ｐゴシック" pitchFamily="34" charset="-128"/>
              </a:rPr>
              <a:t>Assess Need</a:t>
            </a:r>
          </a:p>
        </p:txBody>
      </p:sp>
      <p:sp>
        <p:nvSpPr>
          <p:cNvPr id="175107" name="Text Box 5"/>
          <p:cNvSpPr txBox="1">
            <a:spLocks noChangeArrowheads="1"/>
          </p:cNvSpPr>
          <p:nvPr/>
        </p:nvSpPr>
        <p:spPr bwMode="auto">
          <a:xfrm>
            <a:off x="2124075" y="2963228"/>
            <a:ext cx="1449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1600" b="1" dirty="0">
                <a:solidFill>
                  <a:schemeClr val="accent2"/>
                </a:solidFill>
                <a:latin typeface="Arial" pitchFamily="34" charset="0"/>
                <a:ea typeface="ＭＳ Ｐゴシック" pitchFamily="34" charset="-128"/>
              </a:rPr>
              <a:t>Specification</a:t>
            </a:r>
          </a:p>
        </p:txBody>
      </p:sp>
      <p:sp>
        <p:nvSpPr>
          <p:cNvPr id="175108" name="Text Box 6"/>
          <p:cNvSpPr txBox="1">
            <a:spLocks noChangeArrowheads="1"/>
          </p:cNvSpPr>
          <p:nvPr/>
        </p:nvSpPr>
        <p:spPr bwMode="auto">
          <a:xfrm>
            <a:off x="5508625" y="2963228"/>
            <a:ext cx="121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1600" b="1">
                <a:solidFill>
                  <a:schemeClr val="accent2"/>
                </a:solidFill>
                <a:latin typeface="Arial" pitchFamily="34" charset="0"/>
                <a:ea typeface="ＭＳ Ｐゴシック" pitchFamily="34" charset="-128"/>
              </a:rPr>
              <a:t>Evaluation</a:t>
            </a:r>
          </a:p>
        </p:txBody>
      </p:sp>
      <p:sp>
        <p:nvSpPr>
          <p:cNvPr id="175109" name="Text Box 7"/>
          <p:cNvSpPr txBox="1">
            <a:spLocks noChangeArrowheads="1"/>
          </p:cNvSpPr>
          <p:nvPr/>
        </p:nvSpPr>
        <p:spPr bwMode="auto">
          <a:xfrm>
            <a:off x="7170738" y="2891790"/>
            <a:ext cx="1425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GB" altLang="en-US" sz="1600" b="1">
                <a:solidFill>
                  <a:schemeClr val="accent2"/>
                </a:solidFill>
                <a:latin typeface="Arial" pitchFamily="34" charset="0"/>
                <a:ea typeface="ＭＳ Ｐゴシック" pitchFamily="34" charset="-128"/>
              </a:rPr>
              <a:t>Contract </a:t>
            </a:r>
          </a:p>
          <a:p>
            <a:pPr algn="ctr"/>
            <a:r>
              <a:rPr lang="en-GB" altLang="en-US" sz="1600" b="1">
                <a:solidFill>
                  <a:schemeClr val="accent2"/>
                </a:solidFill>
                <a:latin typeface="Arial" pitchFamily="34" charset="0"/>
                <a:ea typeface="ＭＳ Ｐゴシック" pitchFamily="34" charset="-128"/>
              </a:rPr>
              <a:t>Management</a:t>
            </a:r>
          </a:p>
        </p:txBody>
      </p:sp>
      <p:sp>
        <p:nvSpPr>
          <p:cNvPr id="175110" name="Line 10"/>
          <p:cNvSpPr>
            <a:spLocks noChangeShapeType="1"/>
          </p:cNvSpPr>
          <p:nvPr/>
        </p:nvSpPr>
        <p:spPr bwMode="auto">
          <a:xfrm>
            <a:off x="755650" y="3671888"/>
            <a:ext cx="0" cy="1803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75111" name="Line 11"/>
          <p:cNvSpPr>
            <a:spLocks noChangeShapeType="1"/>
          </p:cNvSpPr>
          <p:nvPr/>
        </p:nvSpPr>
        <p:spPr bwMode="auto">
          <a:xfrm>
            <a:off x="755650" y="5472113"/>
            <a:ext cx="77771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5112" name="Text Box 12"/>
          <p:cNvSpPr txBox="1">
            <a:spLocks noChangeArrowheads="1"/>
          </p:cNvSpPr>
          <p:nvPr/>
        </p:nvSpPr>
        <p:spPr bwMode="auto">
          <a:xfrm rot="-5400000">
            <a:off x="-55562" y="4554538"/>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2000" b="1" i="1">
                <a:latin typeface="Arial" pitchFamily="34" charset="0"/>
                <a:ea typeface="ＭＳ Ｐゴシック" pitchFamily="34" charset="-128"/>
              </a:rPr>
              <a:t>Influence</a:t>
            </a:r>
          </a:p>
        </p:txBody>
      </p:sp>
      <p:sp>
        <p:nvSpPr>
          <p:cNvPr id="175113" name="Text Box 14"/>
          <p:cNvSpPr txBox="1">
            <a:spLocks noChangeArrowheads="1"/>
          </p:cNvSpPr>
          <p:nvPr/>
        </p:nvSpPr>
        <p:spPr bwMode="auto">
          <a:xfrm>
            <a:off x="7495381" y="5480050"/>
            <a:ext cx="776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2000" b="1" i="1" dirty="0">
                <a:latin typeface="Arial" pitchFamily="34" charset="0"/>
                <a:ea typeface="ＭＳ Ｐゴシック" pitchFamily="34" charset="-128"/>
              </a:rPr>
              <a:t>Time</a:t>
            </a:r>
          </a:p>
        </p:txBody>
      </p:sp>
      <p:sp>
        <p:nvSpPr>
          <p:cNvPr id="175114" name="Text Box 15"/>
          <p:cNvSpPr txBox="1">
            <a:spLocks noChangeArrowheads="1"/>
          </p:cNvSpPr>
          <p:nvPr/>
        </p:nvSpPr>
        <p:spPr bwMode="auto">
          <a:xfrm>
            <a:off x="531813" y="6073775"/>
            <a:ext cx="634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sz="1800" b="1" i="1">
              <a:solidFill>
                <a:srgbClr val="FF3300"/>
              </a:solidFill>
              <a:latin typeface="Arial" pitchFamily="34" charset="0"/>
              <a:ea typeface="ＭＳ Ｐゴシック" pitchFamily="34" charset="-128"/>
            </a:endParaRPr>
          </a:p>
        </p:txBody>
      </p:sp>
      <p:sp>
        <p:nvSpPr>
          <p:cNvPr id="175115" name="AutoShape 16"/>
          <p:cNvSpPr>
            <a:spLocks noChangeArrowheads="1"/>
          </p:cNvSpPr>
          <p:nvPr/>
        </p:nvSpPr>
        <p:spPr bwMode="auto">
          <a:xfrm>
            <a:off x="323850" y="5876925"/>
            <a:ext cx="8569325" cy="708025"/>
          </a:xfrm>
          <a:prstGeom prst="roundRect">
            <a:avLst>
              <a:gd name="adj" fmla="val 16667"/>
            </a:avLst>
          </a:prstGeom>
          <a:solidFill>
            <a:schemeClr val="accent2"/>
          </a:solidFill>
          <a:ln w="9525">
            <a:solidFill>
              <a:schemeClr val="bg1"/>
            </a:solidFill>
            <a:round/>
            <a:headEnd/>
            <a:tailEnd/>
          </a:ln>
        </p:spPr>
        <p:txBody>
          <a:bodyPr anchor="ct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GB" altLang="en-US" sz="1800" b="1" i="1">
                <a:latin typeface="Arial" pitchFamily="34" charset="0"/>
                <a:ea typeface="ＭＳ Ｐゴシック" pitchFamily="34" charset="-128"/>
              </a:rPr>
              <a:t>The greatest impact can be made in the early stages of procurement and commissioning.  Note the opportunities during the life of the contract too.</a:t>
            </a:r>
          </a:p>
        </p:txBody>
      </p:sp>
      <p:sp>
        <p:nvSpPr>
          <p:cNvPr id="175116" name="Text Box 17"/>
          <p:cNvSpPr txBox="1">
            <a:spLocks noChangeArrowheads="1"/>
          </p:cNvSpPr>
          <p:nvPr/>
        </p:nvSpPr>
        <p:spPr bwMode="auto">
          <a:xfrm>
            <a:off x="3852863" y="2891790"/>
            <a:ext cx="1366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1600" b="1">
                <a:solidFill>
                  <a:schemeClr val="accent2"/>
                </a:solidFill>
                <a:latin typeface="Arial" pitchFamily="34" charset="0"/>
                <a:ea typeface="ＭＳ Ｐゴシック" pitchFamily="34" charset="-128"/>
              </a:rPr>
              <a:t>Supplier </a:t>
            </a:r>
          </a:p>
          <a:p>
            <a:r>
              <a:rPr lang="en-GB" altLang="en-US" sz="1600" b="1">
                <a:solidFill>
                  <a:schemeClr val="accent2"/>
                </a:solidFill>
                <a:latin typeface="Arial" pitchFamily="34" charset="0"/>
                <a:ea typeface="ＭＳ Ｐゴシック" pitchFamily="34" charset="-128"/>
              </a:rPr>
              <a:t>Selection</a:t>
            </a:r>
          </a:p>
        </p:txBody>
      </p:sp>
      <p:sp>
        <p:nvSpPr>
          <p:cNvPr id="175117" name="Rectangle 2"/>
          <p:cNvSpPr>
            <a:spLocks noGrp="1" noChangeArrowheads="1"/>
          </p:cNvSpPr>
          <p:nvPr>
            <p:ph type="title" idx="4294967295"/>
          </p:nvPr>
        </p:nvSpPr>
        <p:spPr>
          <a:xfrm>
            <a:off x="223837" y="477877"/>
            <a:ext cx="8624888" cy="55399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eaLnBrk="1" hangingPunct="1"/>
            <a:r>
              <a:rPr lang="en-GB" altLang="en-US" sz="3600" kern="1200" dirty="0">
                <a:latin typeface="Calibri" pitchFamily="34" charset="0"/>
                <a:ea typeface="+mn-ea"/>
                <a:cs typeface="+mn-cs"/>
              </a:rPr>
              <a:t>Influencing the market  </a:t>
            </a:r>
          </a:p>
        </p:txBody>
      </p:sp>
      <p:grpSp>
        <p:nvGrpSpPr>
          <p:cNvPr id="175118" name="Group 22"/>
          <p:cNvGrpSpPr>
            <a:grpSpLocks/>
          </p:cNvGrpSpPr>
          <p:nvPr/>
        </p:nvGrpSpPr>
        <p:grpSpPr bwMode="auto">
          <a:xfrm>
            <a:off x="323850" y="1497241"/>
            <a:ext cx="8224838" cy="327025"/>
            <a:chOff x="347663" y="1244600"/>
            <a:chExt cx="6354762" cy="304800"/>
          </a:xfrm>
        </p:grpSpPr>
        <p:sp>
          <p:nvSpPr>
            <p:cNvPr id="175119" name="Line 8"/>
            <p:cNvSpPr>
              <a:spLocks noChangeShapeType="1"/>
            </p:cNvSpPr>
            <p:nvPr/>
          </p:nvSpPr>
          <p:spPr bwMode="auto">
            <a:xfrm>
              <a:off x="347663" y="1397000"/>
              <a:ext cx="6354762" cy="0"/>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175120" name="Rectangle 9"/>
            <p:cNvSpPr>
              <a:spLocks noChangeArrowheads="1"/>
            </p:cNvSpPr>
            <p:nvPr/>
          </p:nvSpPr>
          <p:spPr bwMode="auto">
            <a:xfrm>
              <a:off x="2286000" y="1244600"/>
              <a:ext cx="2286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GB" altLang="en-US" sz="2000" b="1" i="1">
                  <a:latin typeface="Arial" pitchFamily="34" charset="0"/>
                  <a:ea typeface="ＭＳ Ｐゴシック" pitchFamily="34" charset="-128"/>
                </a:rPr>
                <a:t>Tender Process</a:t>
              </a:r>
            </a:p>
          </p:txBody>
        </p:sp>
      </p:grpSp>
      <p:graphicFrame>
        <p:nvGraphicFramePr>
          <p:cNvPr id="30" name="Diagram 29"/>
          <p:cNvGraphicFramePr/>
          <p:nvPr>
            <p:extLst>
              <p:ext uri="{D42A27DB-BD31-4B8C-83A1-F6EECF244321}">
                <p14:modId xmlns:p14="http://schemas.microsoft.com/office/powerpoint/2010/main" val="200034726"/>
              </p:ext>
            </p:extLst>
          </p:nvPr>
        </p:nvGraphicFramePr>
        <p:xfrm>
          <a:off x="396231" y="1379151"/>
          <a:ext cx="8496944"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Freeform 32"/>
          <p:cNvSpPr/>
          <p:nvPr/>
        </p:nvSpPr>
        <p:spPr>
          <a:xfrm>
            <a:off x="900113" y="3592513"/>
            <a:ext cx="7632700" cy="1735137"/>
          </a:xfrm>
          <a:custGeom>
            <a:avLst/>
            <a:gdLst>
              <a:gd name="connsiteX0" fmla="*/ 0 w 7632848"/>
              <a:gd name="connsiteY0" fmla="*/ 0 h 1584176"/>
              <a:gd name="connsiteX1" fmla="*/ 7632848 w 7632848"/>
              <a:gd name="connsiteY1" fmla="*/ 0 h 1584176"/>
              <a:gd name="connsiteX2" fmla="*/ 7632848 w 7632848"/>
              <a:gd name="connsiteY2" fmla="*/ 1584176 h 1584176"/>
              <a:gd name="connsiteX3" fmla="*/ 0 w 7632848"/>
              <a:gd name="connsiteY3" fmla="*/ 1584176 h 1584176"/>
              <a:gd name="connsiteX4" fmla="*/ 0 w 7632848"/>
              <a:gd name="connsiteY4" fmla="*/ 0 h 1584176"/>
              <a:gd name="connsiteX0" fmla="*/ 0 w 7632848"/>
              <a:gd name="connsiteY0" fmla="*/ 0 h 1584176"/>
              <a:gd name="connsiteX1" fmla="*/ 7632848 w 7632848"/>
              <a:gd name="connsiteY1" fmla="*/ 504056 h 1584176"/>
              <a:gd name="connsiteX2" fmla="*/ 7632848 w 7632848"/>
              <a:gd name="connsiteY2" fmla="*/ 1584176 h 1584176"/>
              <a:gd name="connsiteX3" fmla="*/ 0 w 7632848"/>
              <a:gd name="connsiteY3" fmla="*/ 1584176 h 1584176"/>
              <a:gd name="connsiteX4" fmla="*/ 0 w 7632848"/>
              <a:gd name="connsiteY4" fmla="*/ 0 h 1584176"/>
              <a:gd name="connsiteX0" fmla="*/ 0 w 7632848"/>
              <a:gd name="connsiteY0" fmla="*/ 0 h 1584176"/>
              <a:gd name="connsiteX1" fmla="*/ 7632848 w 7632848"/>
              <a:gd name="connsiteY1" fmla="*/ 504056 h 1584176"/>
              <a:gd name="connsiteX2" fmla="*/ 7632848 w 7632848"/>
              <a:gd name="connsiteY2" fmla="*/ 1584176 h 1584176"/>
              <a:gd name="connsiteX3" fmla="*/ 0 w 7632848"/>
              <a:gd name="connsiteY3" fmla="*/ 1584176 h 1584176"/>
              <a:gd name="connsiteX4" fmla="*/ 0 w 7632848"/>
              <a:gd name="connsiteY4" fmla="*/ 0 h 1584176"/>
              <a:gd name="connsiteX0" fmla="*/ 0 w 7632848"/>
              <a:gd name="connsiteY0" fmla="*/ 151445 h 1735621"/>
              <a:gd name="connsiteX1" fmla="*/ 4680520 w 7632848"/>
              <a:gd name="connsiteY1" fmla="*/ 1375581 h 1735621"/>
              <a:gd name="connsiteX2" fmla="*/ 7632848 w 7632848"/>
              <a:gd name="connsiteY2" fmla="*/ 655501 h 1735621"/>
              <a:gd name="connsiteX3" fmla="*/ 7632848 w 7632848"/>
              <a:gd name="connsiteY3" fmla="*/ 1735621 h 1735621"/>
              <a:gd name="connsiteX4" fmla="*/ 0 w 7632848"/>
              <a:gd name="connsiteY4" fmla="*/ 1735621 h 1735621"/>
              <a:gd name="connsiteX5" fmla="*/ 0 w 7632848"/>
              <a:gd name="connsiteY5" fmla="*/ 151445 h 1735621"/>
              <a:gd name="connsiteX0" fmla="*/ 0 w 7632848"/>
              <a:gd name="connsiteY0" fmla="*/ 151445 h 1735621"/>
              <a:gd name="connsiteX1" fmla="*/ 4680520 w 7632848"/>
              <a:gd name="connsiteY1" fmla="*/ 1375581 h 1735621"/>
              <a:gd name="connsiteX2" fmla="*/ 6264696 w 7632848"/>
              <a:gd name="connsiteY2" fmla="*/ 1303574 h 1735621"/>
              <a:gd name="connsiteX3" fmla="*/ 7632848 w 7632848"/>
              <a:gd name="connsiteY3" fmla="*/ 655501 h 1735621"/>
              <a:gd name="connsiteX4" fmla="*/ 7632848 w 7632848"/>
              <a:gd name="connsiteY4" fmla="*/ 1735621 h 1735621"/>
              <a:gd name="connsiteX5" fmla="*/ 0 w 7632848"/>
              <a:gd name="connsiteY5" fmla="*/ 1735621 h 1735621"/>
              <a:gd name="connsiteX6" fmla="*/ 0 w 7632848"/>
              <a:gd name="connsiteY6" fmla="*/ 151445 h 1735621"/>
              <a:gd name="connsiteX0" fmla="*/ 0 w 7632848"/>
              <a:gd name="connsiteY0" fmla="*/ 151445 h 1735621"/>
              <a:gd name="connsiteX1" fmla="*/ 4680520 w 7632848"/>
              <a:gd name="connsiteY1" fmla="*/ 1159558 h 1735621"/>
              <a:gd name="connsiteX2" fmla="*/ 6264696 w 7632848"/>
              <a:gd name="connsiteY2" fmla="*/ 1303574 h 1735621"/>
              <a:gd name="connsiteX3" fmla="*/ 7632848 w 7632848"/>
              <a:gd name="connsiteY3" fmla="*/ 655501 h 1735621"/>
              <a:gd name="connsiteX4" fmla="*/ 7632848 w 7632848"/>
              <a:gd name="connsiteY4" fmla="*/ 1735621 h 1735621"/>
              <a:gd name="connsiteX5" fmla="*/ 0 w 7632848"/>
              <a:gd name="connsiteY5" fmla="*/ 1735621 h 1735621"/>
              <a:gd name="connsiteX6" fmla="*/ 0 w 7632848"/>
              <a:gd name="connsiteY6" fmla="*/ 151445 h 1735621"/>
              <a:gd name="connsiteX0" fmla="*/ 0 w 7632848"/>
              <a:gd name="connsiteY0" fmla="*/ 151445 h 1735621"/>
              <a:gd name="connsiteX1" fmla="*/ 4680520 w 7632848"/>
              <a:gd name="connsiteY1" fmla="*/ 1159558 h 1735621"/>
              <a:gd name="connsiteX2" fmla="*/ 6264696 w 7632848"/>
              <a:gd name="connsiteY2" fmla="*/ 1303574 h 1735621"/>
              <a:gd name="connsiteX3" fmla="*/ 7632848 w 7632848"/>
              <a:gd name="connsiteY3" fmla="*/ 655501 h 1735621"/>
              <a:gd name="connsiteX4" fmla="*/ 7632848 w 7632848"/>
              <a:gd name="connsiteY4" fmla="*/ 1735621 h 1735621"/>
              <a:gd name="connsiteX5" fmla="*/ 0 w 7632848"/>
              <a:gd name="connsiteY5" fmla="*/ 1735621 h 1735621"/>
              <a:gd name="connsiteX6" fmla="*/ 0 w 7632848"/>
              <a:gd name="connsiteY6" fmla="*/ 151445 h 173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2848" h="1735621">
                <a:moveTo>
                  <a:pt x="0" y="151445"/>
                </a:moveTo>
                <a:cubicBezTo>
                  <a:pt x="751768" y="0"/>
                  <a:pt x="3391611" y="910201"/>
                  <a:pt x="4680520" y="1159558"/>
                </a:cubicBezTo>
                <a:cubicBezTo>
                  <a:pt x="5708513" y="1316592"/>
                  <a:pt x="5772641" y="1387583"/>
                  <a:pt x="6264696" y="1303574"/>
                </a:cubicBezTo>
                <a:cubicBezTo>
                  <a:pt x="6756751" y="1219565"/>
                  <a:pt x="7388700" y="548506"/>
                  <a:pt x="7632848" y="655501"/>
                </a:cubicBezTo>
                <a:lnTo>
                  <a:pt x="7632848" y="1735621"/>
                </a:lnTo>
                <a:lnTo>
                  <a:pt x="0" y="1735621"/>
                </a:lnTo>
                <a:lnTo>
                  <a:pt x="0" y="151445"/>
                </a:ln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800"/>
          </a:p>
        </p:txBody>
      </p:sp>
      <p:sp>
        <p:nvSpPr>
          <p:cNvPr id="175123" name="TextBox 20"/>
          <p:cNvSpPr txBox="1">
            <a:spLocks noChangeArrowheads="1"/>
          </p:cNvSpPr>
          <p:nvPr/>
        </p:nvSpPr>
        <p:spPr bwMode="auto">
          <a:xfrm>
            <a:off x="6443663" y="6583363"/>
            <a:ext cx="2536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200" i="1">
                <a:latin typeface="Arial" pitchFamily="34" charset="0"/>
              </a:rPr>
              <a:t>Adapted from Forum for the Future</a:t>
            </a:r>
          </a:p>
        </p:txBody>
      </p:sp>
      <p:sp>
        <p:nvSpPr>
          <p:cNvPr id="22" name="Slide Number Placeholder 21"/>
          <p:cNvSpPr txBox="1">
            <a:spLocks noGrp="1"/>
          </p:cNvSpPr>
          <p:nvPr/>
        </p:nvSpPr>
        <p:spPr>
          <a:xfrm>
            <a:off x="3203575" y="7312025"/>
            <a:ext cx="1439863" cy="365125"/>
          </a:xfrm>
          <a:prstGeom prst="rect">
            <a:avLst/>
          </a:prstGeom>
          <a:noFill/>
        </p:spPr>
        <p:txBody>
          <a:bodyPr anchor="ctr"/>
          <a:lstStyle/>
          <a:p>
            <a:pPr algn="r" fontAlgn="auto">
              <a:spcBef>
                <a:spcPts val="0"/>
              </a:spcBef>
              <a:spcAft>
                <a:spcPts val="0"/>
              </a:spcAft>
              <a:defRPr/>
            </a:pPr>
            <a:fld id="{E7BFD930-4783-4000-9CA1-5A0CC7EF7487}" type="slidenum">
              <a:rPr lang="fr-CA" sz="1200">
                <a:solidFill>
                  <a:schemeClr val="tx1">
                    <a:tint val="75000"/>
                  </a:schemeClr>
                </a:solidFill>
                <a:latin typeface="+mn-lt"/>
              </a:rPr>
              <a:pPr algn="r" fontAlgn="auto">
                <a:spcBef>
                  <a:spcPts val="0"/>
                </a:spcBef>
                <a:spcAft>
                  <a:spcPts val="0"/>
                </a:spcAft>
                <a:defRPr/>
              </a:pPr>
              <a:t>18</a:t>
            </a:fld>
            <a:endParaRPr lang="fr-CA" sz="1200">
              <a:solidFill>
                <a:schemeClr val="tx1">
                  <a:tint val="75000"/>
                </a:schemeClr>
              </a:solidFill>
              <a:latin typeface="+mn-lt"/>
            </a:endParaRPr>
          </a:p>
        </p:txBody>
      </p:sp>
    </p:spTree>
    <p:extLst>
      <p:ext uri="{BB962C8B-B14F-4D97-AF65-F5344CB8AC3E}">
        <p14:creationId xmlns:p14="http://schemas.microsoft.com/office/powerpoint/2010/main" val="1178716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a:xfrm>
            <a:off x="163515" y="513568"/>
            <a:ext cx="8820150" cy="553998"/>
          </a:xfrm>
          <a:noFill/>
        </p:spPr>
        <p:txBody>
          <a:bodyPr>
            <a:spAutoFit/>
          </a:bodyPr>
          <a:lstStyle/>
          <a:p>
            <a:pPr eaLnBrk="1" hangingPunct="1"/>
            <a:r>
              <a:rPr lang="en-US" altLang="en-US" sz="3600" kern="1200" dirty="0">
                <a:latin typeface="Calibri" pitchFamily="34" charset="0"/>
                <a:ea typeface="+mn-ea"/>
                <a:cs typeface="+mn-cs"/>
              </a:rPr>
              <a:t>Role of specifications</a:t>
            </a:r>
          </a:p>
        </p:txBody>
      </p:sp>
      <p:sp>
        <p:nvSpPr>
          <p:cNvPr id="6" name="Rectangle 3"/>
          <p:cNvSpPr txBox="1">
            <a:spLocks noChangeArrowheads="1"/>
          </p:cNvSpPr>
          <p:nvPr/>
        </p:nvSpPr>
        <p:spPr bwMode="auto">
          <a:xfrm>
            <a:off x="163515" y="1308572"/>
            <a:ext cx="4237732" cy="5397025"/>
          </a:xfrm>
          <a:prstGeom prst="rect">
            <a:avLst/>
          </a:prstGeom>
          <a:solidFill>
            <a:schemeClr val="accent6">
              <a:lumMod val="40000"/>
              <a:lumOff val="60000"/>
              <a:alpha val="44000"/>
            </a:schemeClr>
          </a:solidFill>
          <a:ln w="9525">
            <a:noFill/>
            <a:miter lim="800000"/>
            <a:headEnd/>
            <a:tailEnd/>
          </a:ln>
          <a:effectLst>
            <a:innerShdw blurRad="63500" dist="50800" dir="2700000">
              <a:prstClr val="black">
                <a:alpha val="50000"/>
              </a:prstClr>
            </a:innerShdw>
          </a:effectLst>
          <a:scene3d>
            <a:camera prst="orthographicFront"/>
            <a:lightRig rig="threePt" dir="t"/>
          </a:scene3d>
          <a:sp3d prstMaterial="metal">
            <a:bevelT w="165100" prst="coolSlant"/>
          </a:sp3d>
        </p:spPr>
        <p:txBody>
          <a:bodyPr/>
          <a:lstStyle/>
          <a:p>
            <a:pPr>
              <a:spcBef>
                <a:spcPct val="20000"/>
              </a:spcBef>
              <a:buClr>
                <a:schemeClr val="tx1"/>
              </a:buClr>
              <a:defRPr/>
            </a:pPr>
            <a:r>
              <a:rPr lang="en-US" altLang="en-US" sz="2400" b="1" dirty="0" smtClean="0"/>
              <a:t>Technical:</a:t>
            </a:r>
          </a:p>
          <a:p>
            <a:pPr>
              <a:spcBef>
                <a:spcPct val="20000"/>
              </a:spcBef>
              <a:buClr>
                <a:schemeClr val="tx1"/>
              </a:buClr>
              <a:defRPr/>
            </a:pPr>
            <a:r>
              <a:rPr lang="en-US" sz="2400" b="1" dirty="0"/>
              <a:t>+</a:t>
            </a:r>
            <a:endParaRPr lang="en-US" sz="2400" b="1" dirty="0" smtClean="0"/>
          </a:p>
          <a:p>
            <a:pPr marL="228600" indent="-228600" algn="l">
              <a:spcBef>
                <a:spcPct val="20000"/>
              </a:spcBef>
              <a:buClr>
                <a:schemeClr val="tx1"/>
              </a:buClr>
              <a:buFont typeface="Arial" charset="0"/>
              <a:buChar char="•"/>
              <a:defRPr/>
            </a:pPr>
            <a:r>
              <a:rPr lang="en-US" sz="2200" dirty="0" smtClean="0"/>
              <a:t>Need </a:t>
            </a:r>
            <a:r>
              <a:rPr lang="en-US" sz="2200" dirty="0"/>
              <a:t>to be a technical expert</a:t>
            </a:r>
          </a:p>
          <a:p>
            <a:pPr marL="228600" indent="-228600" algn="l">
              <a:spcBef>
                <a:spcPct val="20000"/>
              </a:spcBef>
              <a:buClr>
                <a:schemeClr val="tx1"/>
              </a:buClr>
              <a:buFont typeface="Arial" charset="0"/>
              <a:buChar char="•"/>
              <a:defRPr/>
            </a:pPr>
            <a:r>
              <a:rPr lang="en-US" sz="2200" dirty="0"/>
              <a:t>Detailed explanation of requirements</a:t>
            </a:r>
          </a:p>
          <a:p>
            <a:pPr marL="228600" indent="-228600" algn="l">
              <a:spcBef>
                <a:spcPct val="20000"/>
              </a:spcBef>
              <a:buClr>
                <a:schemeClr val="tx1"/>
              </a:buClr>
              <a:buFont typeface="Arial" charset="0"/>
              <a:buChar char="•"/>
              <a:defRPr/>
            </a:pPr>
            <a:r>
              <a:rPr lang="en-US" sz="2200" dirty="0"/>
              <a:t>Tell the market precisely what you want</a:t>
            </a:r>
          </a:p>
          <a:p>
            <a:pPr marL="228600" indent="-228600" algn="l">
              <a:spcBef>
                <a:spcPct val="20000"/>
              </a:spcBef>
              <a:buClr>
                <a:schemeClr val="tx1"/>
              </a:buClr>
              <a:buFont typeface="Arial" charset="0"/>
              <a:buChar char="•"/>
              <a:defRPr/>
            </a:pPr>
            <a:r>
              <a:rPr lang="en-US" sz="2200" dirty="0"/>
              <a:t>Get precisely what you </a:t>
            </a:r>
            <a:r>
              <a:rPr lang="en-US" sz="2200" dirty="0" smtClean="0"/>
              <a:t>specify</a:t>
            </a:r>
          </a:p>
          <a:p>
            <a:pPr algn="l">
              <a:spcBef>
                <a:spcPct val="20000"/>
              </a:spcBef>
              <a:buClr>
                <a:schemeClr val="tx1"/>
              </a:buClr>
              <a:defRPr/>
            </a:pPr>
            <a:endParaRPr lang="en-US" sz="2200" dirty="0"/>
          </a:p>
          <a:p>
            <a:pPr algn="l">
              <a:spcBef>
                <a:spcPct val="20000"/>
              </a:spcBef>
              <a:buClr>
                <a:schemeClr val="tx1"/>
              </a:buClr>
              <a:defRPr/>
            </a:pPr>
            <a:r>
              <a:rPr lang="en-US" sz="2400" b="1" dirty="0"/>
              <a:t>-</a:t>
            </a:r>
          </a:p>
          <a:p>
            <a:pPr marL="228600" indent="-228600" algn="l">
              <a:spcBef>
                <a:spcPct val="20000"/>
              </a:spcBef>
              <a:buClr>
                <a:schemeClr val="tx1"/>
              </a:buClr>
              <a:buFont typeface="Arial" charset="0"/>
              <a:buChar char="•"/>
              <a:defRPr/>
            </a:pPr>
            <a:r>
              <a:rPr lang="en-US" sz="2200" dirty="0"/>
              <a:t>Risk is you get it wrong!</a:t>
            </a:r>
          </a:p>
          <a:p>
            <a:pPr marL="228600" indent="-228600" algn="l">
              <a:spcBef>
                <a:spcPct val="20000"/>
              </a:spcBef>
              <a:buClr>
                <a:schemeClr val="tx1"/>
              </a:buClr>
              <a:buFont typeface="Arial" charset="0"/>
              <a:buChar char="•"/>
              <a:defRPr/>
            </a:pPr>
            <a:r>
              <a:rPr lang="en-US" sz="2200" dirty="0"/>
              <a:t>Easy to evaluate</a:t>
            </a:r>
          </a:p>
          <a:p>
            <a:pPr marL="228600" indent="-228600" algn="l">
              <a:spcBef>
                <a:spcPct val="20000"/>
              </a:spcBef>
              <a:buClr>
                <a:schemeClr val="tx1"/>
              </a:buClr>
              <a:buFont typeface="Arial" charset="0"/>
              <a:buChar char="•"/>
              <a:defRPr/>
            </a:pPr>
            <a:r>
              <a:rPr lang="en-US" sz="2200" dirty="0"/>
              <a:t>Little opportunity for innovation</a:t>
            </a:r>
          </a:p>
        </p:txBody>
      </p:sp>
      <p:sp>
        <p:nvSpPr>
          <p:cNvPr id="5" name="Rectangle 3"/>
          <p:cNvSpPr txBox="1">
            <a:spLocks noChangeArrowheads="1"/>
          </p:cNvSpPr>
          <p:nvPr/>
        </p:nvSpPr>
        <p:spPr bwMode="auto">
          <a:xfrm>
            <a:off x="4876806" y="1308573"/>
            <a:ext cx="4087903" cy="5397024"/>
          </a:xfrm>
          <a:prstGeom prst="rect">
            <a:avLst/>
          </a:prstGeom>
          <a:solidFill>
            <a:schemeClr val="accent6">
              <a:lumMod val="40000"/>
              <a:lumOff val="60000"/>
              <a:alpha val="44000"/>
            </a:schemeClr>
          </a:solidFill>
          <a:ln w="9525">
            <a:noFill/>
            <a:miter lim="800000"/>
            <a:headEnd/>
            <a:tailEnd/>
          </a:ln>
          <a:effectLst>
            <a:innerShdw blurRad="63500" dist="50800" dir="2700000">
              <a:prstClr val="black">
                <a:alpha val="50000"/>
              </a:prstClr>
            </a:innerShdw>
          </a:effectLst>
          <a:scene3d>
            <a:camera prst="orthographicFront"/>
            <a:lightRig rig="threePt" dir="t"/>
          </a:scene3d>
          <a:sp3d prstMaterial="metal">
            <a:bevelT w="165100" prst="coolSlant"/>
          </a:sp3d>
        </p:spPr>
        <p:txBody>
          <a:bodyPr/>
          <a:lstStyle/>
          <a:p>
            <a:pPr>
              <a:spcBef>
                <a:spcPct val="20000"/>
              </a:spcBef>
              <a:buClr>
                <a:schemeClr val="tx1"/>
              </a:buClr>
              <a:defRPr/>
            </a:pPr>
            <a:r>
              <a:rPr lang="en-US" sz="2400" b="1" dirty="0" smtClean="0"/>
              <a:t>Performance:</a:t>
            </a:r>
            <a:r>
              <a:rPr lang="en-US" sz="2400" dirty="0" smtClean="0"/>
              <a:t> </a:t>
            </a:r>
            <a:endParaRPr lang="en-US" sz="2400" dirty="0"/>
          </a:p>
          <a:p>
            <a:pPr marL="228600" indent="-228600" algn="l">
              <a:spcBef>
                <a:spcPct val="20000"/>
              </a:spcBef>
              <a:buClr>
                <a:schemeClr val="tx1"/>
              </a:buClr>
              <a:buFont typeface="Arial" charset="0"/>
              <a:buChar char="•"/>
              <a:defRPr/>
            </a:pPr>
            <a:r>
              <a:rPr lang="en-US" sz="2400" dirty="0" smtClean="0"/>
              <a:t>Define </a:t>
            </a:r>
            <a:r>
              <a:rPr lang="en-US" sz="2400" dirty="0"/>
              <a:t>performance parameters </a:t>
            </a:r>
          </a:p>
          <a:p>
            <a:pPr marL="588963" lvl="1" indent="-228600" algn="l">
              <a:spcBef>
                <a:spcPct val="20000"/>
              </a:spcBef>
              <a:buClr>
                <a:schemeClr val="tx1"/>
              </a:buClr>
              <a:buFont typeface="Arial" charset="0"/>
              <a:buChar char="–"/>
              <a:defRPr/>
            </a:pPr>
            <a:r>
              <a:rPr lang="en-US" sz="2400" dirty="0"/>
              <a:t>e.g. </a:t>
            </a:r>
            <a:r>
              <a:rPr lang="en-US" sz="2400" dirty="0" smtClean="0"/>
              <a:t>office heating/cooling</a:t>
            </a:r>
            <a:endParaRPr lang="en-US" sz="2400" dirty="0"/>
          </a:p>
          <a:p>
            <a:pPr marL="228600" indent="-228600" algn="l">
              <a:spcBef>
                <a:spcPct val="20000"/>
              </a:spcBef>
              <a:buClr>
                <a:schemeClr val="tx1"/>
              </a:buClr>
              <a:buFont typeface="Arial" charset="0"/>
              <a:buChar char="•"/>
              <a:defRPr/>
            </a:pPr>
            <a:r>
              <a:rPr lang="en-US" sz="2400" dirty="0"/>
              <a:t>Great scope for variation</a:t>
            </a:r>
          </a:p>
          <a:p>
            <a:pPr marL="228600" indent="-228600" algn="l">
              <a:spcBef>
                <a:spcPct val="20000"/>
              </a:spcBef>
              <a:buClr>
                <a:schemeClr val="tx1"/>
              </a:buClr>
              <a:buFont typeface="Arial" charset="0"/>
              <a:buChar char="•"/>
              <a:defRPr/>
            </a:pPr>
            <a:r>
              <a:rPr lang="en-US" sz="2400" dirty="0" err="1"/>
              <a:t>Maximises</a:t>
            </a:r>
            <a:r>
              <a:rPr lang="en-US" sz="2400" dirty="0"/>
              <a:t> innovation</a:t>
            </a:r>
          </a:p>
          <a:p>
            <a:pPr marL="228600" indent="-228600" algn="l">
              <a:spcBef>
                <a:spcPct val="20000"/>
              </a:spcBef>
              <a:buClr>
                <a:schemeClr val="tx1"/>
              </a:buClr>
              <a:buFont typeface="Arial" charset="0"/>
              <a:buChar char="•"/>
              <a:defRPr/>
            </a:pPr>
            <a:r>
              <a:rPr lang="en-US" sz="2400" dirty="0"/>
              <a:t>More difficult to evaluate</a:t>
            </a:r>
          </a:p>
          <a:p>
            <a:pPr marL="228600" indent="-228600" algn="l">
              <a:spcBef>
                <a:spcPct val="20000"/>
              </a:spcBef>
              <a:buClr>
                <a:schemeClr val="tx1"/>
              </a:buClr>
              <a:buFont typeface="Arial" charset="0"/>
              <a:buChar char="•"/>
              <a:defRPr/>
            </a:pPr>
            <a:r>
              <a:rPr lang="en-US" sz="2400" dirty="0"/>
              <a:t>Think carefully about bid evaluation</a:t>
            </a:r>
          </a:p>
        </p:txBody>
      </p:sp>
    </p:spTree>
    <p:extLst>
      <p:ext uri="{BB962C8B-B14F-4D97-AF65-F5344CB8AC3E}">
        <p14:creationId xmlns:p14="http://schemas.microsoft.com/office/powerpoint/2010/main" val="3445482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95736" y="303312"/>
            <a:ext cx="6523011" cy="533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r"/>
            <a:r>
              <a:rPr lang="en-GB" sz="3200" b="0" dirty="0"/>
              <a:t>Our vision</a:t>
            </a:r>
          </a:p>
        </p:txBody>
      </p:sp>
      <p:sp>
        <p:nvSpPr>
          <p:cNvPr id="3075" name="Rectangle 3"/>
          <p:cNvSpPr>
            <a:spLocks noGrp="1" noChangeArrowheads="1"/>
          </p:cNvSpPr>
          <p:nvPr>
            <p:ph type="body" idx="1"/>
          </p:nvPr>
        </p:nvSpPr>
        <p:spPr>
          <a:xfrm>
            <a:off x="472070" y="2204864"/>
            <a:ext cx="7880350" cy="3073168"/>
          </a:xfrm>
        </p:spPr>
        <p:txBody>
          <a:bodyPr/>
          <a:lstStyle/>
          <a:p>
            <a:pPr marL="0" indent="0" eaLnBrk="1" hangingPunct="1"/>
            <a:r>
              <a:rPr lang="en-GB" sz="2600" b="0" dirty="0" smtClean="0"/>
              <a:t>WRAP </a:t>
            </a:r>
            <a:r>
              <a:rPr lang="en-GB" sz="2600" b="0" dirty="0"/>
              <a:t>is working towards a world where resources are used </a:t>
            </a:r>
            <a:r>
              <a:rPr lang="en-GB" sz="2600" b="0" dirty="0" smtClean="0"/>
              <a:t>sustainably.</a:t>
            </a:r>
          </a:p>
          <a:p>
            <a:pPr marL="0" indent="0" eaLnBrk="1" hangingPunct="1"/>
            <a:endParaRPr lang="en-GB" sz="2600" b="0" dirty="0"/>
          </a:p>
          <a:p>
            <a:pPr marL="0" indent="0" eaLnBrk="1" hangingPunct="1"/>
            <a:r>
              <a:rPr lang="en-GB" altLang="en-US" sz="2600" b="0" dirty="0">
                <a:solidFill>
                  <a:srgbClr val="0F2C5C"/>
                </a:solidFill>
              </a:rPr>
              <a:t>We focus on the most important challenges, domestically and internationally, where we can make the most difference.</a:t>
            </a:r>
          </a:p>
          <a:p>
            <a:pPr marL="0" indent="0" eaLnBrk="1" hangingPunct="1"/>
            <a:endParaRPr lang="en-GB" sz="2600" b="0" dirty="0" smtClean="0"/>
          </a:p>
          <a:p>
            <a:pPr marL="0" indent="0" eaLnBrk="1" hangingPunct="1"/>
            <a:endParaRPr lang="en-GB" sz="2600" b="0" dirty="0" smtClean="0"/>
          </a:p>
          <a:p>
            <a:pPr marL="0" indent="0" eaLnBrk="1" hangingPunct="1"/>
            <a:endParaRPr lang="en-GB" sz="2600" b="0" dirty="0"/>
          </a:p>
        </p:txBody>
      </p:sp>
    </p:spTree>
    <p:extLst>
      <p:ext uri="{BB962C8B-B14F-4D97-AF65-F5344CB8AC3E}">
        <p14:creationId xmlns:p14="http://schemas.microsoft.com/office/powerpoint/2010/main" val="393785803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0" y="0"/>
            <a:ext cx="9144000" cy="6858000"/>
            <a:chOff x="0" y="0"/>
            <a:chExt cx="9144000" cy="6858000"/>
          </a:xfrm>
        </p:grpSpPr>
        <p:sp>
          <p:nvSpPr>
            <p:cNvPr id="120" name="Rectangle 11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p:cNvSpPr/>
            <p:nvPr/>
          </p:nvSpPr>
          <p:spPr>
            <a:xfrm>
              <a:off x="179512" y="6605047"/>
              <a:ext cx="5472607" cy="246221"/>
            </a:xfrm>
            <a:prstGeom prst="rect">
              <a:avLst/>
            </a:prstGeom>
          </p:spPr>
          <p:txBody>
            <a:bodyPr wrap="square">
              <a:spAutoFit/>
            </a:bodyPr>
            <a:lstStyle/>
            <a:p>
              <a:r>
                <a:rPr lang="en-GB" sz="1000" dirty="0" smtClean="0">
                  <a:solidFill>
                    <a:srgbClr val="0F2B5B"/>
                  </a:solidFill>
                </a:rPr>
                <a:t>With the contribution of the LIFE financial instrument of the European Community</a:t>
              </a:r>
              <a:endParaRPr lang="en-GB" sz="1000" dirty="0">
                <a:solidFill>
                  <a:srgbClr val="0F2B5B"/>
                </a:solidFill>
              </a:endParaRPr>
            </a:p>
          </p:txBody>
        </p:sp>
        <p:sp>
          <p:nvSpPr>
            <p:cNvPr id="122" name="Rectangle 121"/>
            <p:cNvSpPr/>
            <p:nvPr/>
          </p:nvSpPr>
          <p:spPr>
            <a:xfrm>
              <a:off x="6678488" y="6597352"/>
              <a:ext cx="2286000" cy="246221"/>
            </a:xfrm>
            <a:prstGeom prst="rect">
              <a:avLst/>
            </a:prstGeom>
          </p:spPr>
          <p:txBody>
            <a:bodyPr wrap="square">
              <a:spAutoFit/>
            </a:bodyPr>
            <a:lstStyle/>
            <a:p>
              <a:pPr algn="r"/>
              <a:r>
                <a:rPr lang="en-GB" sz="1000" dirty="0" smtClean="0">
                  <a:solidFill>
                    <a:srgbClr val="0F2B5B"/>
                  </a:solidFill>
                </a:rPr>
                <a:t>www.rebus.eu.com</a:t>
              </a:r>
              <a:endParaRPr lang="en-GB" sz="1000" dirty="0">
                <a:solidFill>
                  <a:srgbClr val="0F2B5B"/>
                </a:solidFill>
              </a:endParaRPr>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5866" y="302234"/>
              <a:ext cx="1314298" cy="883310"/>
            </a:xfrm>
            <a:prstGeom prst="rect">
              <a:avLst/>
            </a:prstGeom>
          </p:spPr>
        </p:pic>
        <p:pic>
          <p:nvPicPr>
            <p:cNvPr id="124" name="Picture 1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736" y="332656"/>
              <a:ext cx="1147156" cy="827948"/>
            </a:xfrm>
            <a:prstGeom prst="rect">
              <a:avLst/>
            </a:prstGeom>
          </p:spPr>
        </p:pic>
      </p:grpSp>
      <p:sp>
        <p:nvSpPr>
          <p:cNvPr id="2" name="Title 1"/>
          <p:cNvSpPr>
            <a:spLocks noGrp="1"/>
          </p:cNvSpPr>
          <p:nvPr>
            <p:ph type="title"/>
          </p:nvPr>
        </p:nvSpPr>
        <p:spPr>
          <a:xfrm>
            <a:off x="209891" y="515399"/>
            <a:ext cx="7350273" cy="456979"/>
          </a:xfrm>
        </p:spPr>
        <p:txBody>
          <a:bodyPr/>
          <a:lstStyle/>
          <a:p>
            <a:pPr algn="l"/>
            <a:r>
              <a:rPr lang="en-GB" sz="3200" b="0" dirty="0" smtClean="0"/>
              <a:t>REBMs: local SME </a:t>
            </a:r>
            <a:r>
              <a:rPr lang="en-GB" sz="3200" b="0" dirty="0"/>
              <a:t>case study</a:t>
            </a:r>
          </a:p>
        </p:txBody>
      </p:sp>
      <p:sp>
        <p:nvSpPr>
          <p:cNvPr id="40" name="Round Diagonal Corner Rectangle 39"/>
          <p:cNvSpPr/>
          <p:nvPr/>
        </p:nvSpPr>
        <p:spPr>
          <a:xfrm>
            <a:off x="569708" y="1264805"/>
            <a:ext cx="1561251" cy="1040746"/>
          </a:xfrm>
          <a:prstGeom prst="round2DiagRect">
            <a:avLst>
              <a:gd name="adj1" fmla="val 23156"/>
              <a:gd name="adj2" fmla="val 0"/>
            </a:avLst>
          </a:prstGeom>
          <a:solidFill>
            <a:schemeClr val="bg2">
              <a:lumMod val="40000"/>
              <a:lumOff val="60000"/>
            </a:schemeClr>
          </a:solidFill>
          <a:ln w="9525">
            <a:no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chemeClr val="tx1"/>
              </a:solidFill>
            </a:endParaRPr>
          </a:p>
        </p:txBody>
      </p:sp>
      <p:pic>
        <p:nvPicPr>
          <p:cNvPr id="76" name="Picture 20" descr="http://assets3.boroughmarket.org.uk/uploads/331262_172482489500662_140873202661591_343119_1194467870_o__3_.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18228" y="1381092"/>
            <a:ext cx="696272" cy="80817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82899" y="3168615"/>
            <a:ext cx="2291795" cy="1080000"/>
            <a:chOff x="682899" y="3168615"/>
            <a:chExt cx="2291795" cy="1080000"/>
          </a:xfrm>
        </p:grpSpPr>
        <p:sp>
          <p:nvSpPr>
            <p:cNvPr id="93" name="Rectangle 92"/>
            <p:cNvSpPr/>
            <p:nvPr/>
          </p:nvSpPr>
          <p:spPr>
            <a:xfrm>
              <a:off x="685800" y="3168615"/>
              <a:ext cx="1096905"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1">
                  <a:lumMod val="50000"/>
                </a:schemeClr>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94" name="Rectangle 93"/>
            <p:cNvSpPr/>
            <p:nvPr/>
          </p:nvSpPr>
          <p:spPr>
            <a:xfrm>
              <a:off x="682899" y="3503763"/>
              <a:ext cx="1134326"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Highlight the volume of food wasted in UK</a:t>
              </a:r>
            </a:p>
          </p:txBody>
        </p:sp>
        <p:sp>
          <p:nvSpPr>
            <p:cNvPr id="95" name="Rectangle 94"/>
            <p:cNvSpPr/>
            <p:nvPr/>
          </p:nvSpPr>
          <p:spPr>
            <a:xfrm>
              <a:off x="1819275" y="3168615"/>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1">
                  <a:lumMod val="50000"/>
                </a:schemeClr>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96" name="Rectangle 95"/>
            <p:cNvSpPr/>
            <p:nvPr/>
          </p:nvSpPr>
          <p:spPr>
            <a:xfrm>
              <a:off x="1791484" y="3415355"/>
              <a:ext cx="1183210" cy="58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rgbClr val="042862"/>
                  </a:solidFill>
                </a:rPr>
                <a:t>Create employment for people with limited opportunities</a:t>
              </a:r>
            </a:p>
          </p:txBody>
        </p:sp>
      </p:grpSp>
      <p:grpSp>
        <p:nvGrpSpPr>
          <p:cNvPr id="4" name="Group 3"/>
          <p:cNvGrpSpPr/>
          <p:nvPr/>
        </p:nvGrpSpPr>
        <p:grpSpPr>
          <a:xfrm>
            <a:off x="3421178" y="3168615"/>
            <a:ext cx="2323722" cy="1080000"/>
            <a:chOff x="3421178" y="3168615"/>
            <a:chExt cx="2323722" cy="1080000"/>
          </a:xfrm>
        </p:grpSpPr>
        <p:sp>
          <p:nvSpPr>
            <p:cNvPr id="97" name="Rectangle 96"/>
            <p:cNvSpPr/>
            <p:nvPr/>
          </p:nvSpPr>
          <p:spPr>
            <a:xfrm>
              <a:off x="3458980" y="3168615"/>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2"/>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98" name="Rectangle 97"/>
            <p:cNvSpPr/>
            <p:nvPr/>
          </p:nvSpPr>
          <p:spPr>
            <a:xfrm>
              <a:off x="3421178" y="3503763"/>
              <a:ext cx="1188986"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smtClean="0">
                  <a:solidFill>
                    <a:srgbClr val="042862"/>
                  </a:solidFill>
                </a:rPr>
                <a:t>Buy up left over fruit and vegatables from market traders</a:t>
              </a:r>
              <a:endParaRPr lang="sv-SE" sz="1200" dirty="0">
                <a:solidFill>
                  <a:srgbClr val="042862"/>
                </a:solidFill>
              </a:endParaRPr>
            </a:p>
          </p:txBody>
        </p:sp>
        <p:sp>
          <p:nvSpPr>
            <p:cNvPr id="99" name="Rectangle 98"/>
            <p:cNvSpPr/>
            <p:nvPr/>
          </p:nvSpPr>
          <p:spPr>
            <a:xfrm>
              <a:off x="4588500" y="3168615"/>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accent2"/>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100" name="Rectangle 99"/>
            <p:cNvSpPr/>
            <p:nvPr/>
          </p:nvSpPr>
          <p:spPr>
            <a:xfrm>
              <a:off x="4547999" y="3503763"/>
              <a:ext cx="1196901"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smtClean="0">
                  <a:solidFill>
                    <a:srgbClr val="042862"/>
                  </a:solidFill>
                </a:rPr>
                <a:t>Employ vulnerable women/adults to help create the preserves</a:t>
              </a:r>
              <a:endParaRPr lang="sv-SE" sz="1200" dirty="0">
                <a:solidFill>
                  <a:srgbClr val="042862"/>
                </a:solidFill>
              </a:endParaRPr>
            </a:p>
          </p:txBody>
        </p:sp>
      </p:grpSp>
      <p:grpSp>
        <p:nvGrpSpPr>
          <p:cNvPr id="31" name="Group 30"/>
          <p:cNvGrpSpPr/>
          <p:nvPr/>
        </p:nvGrpSpPr>
        <p:grpSpPr>
          <a:xfrm>
            <a:off x="6248400" y="2442092"/>
            <a:ext cx="2272724" cy="640024"/>
            <a:chOff x="3545087" y="1364951"/>
            <a:chExt cx="2272724" cy="846250"/>
          </a:xfrm>
        </p:grpSpPr>
        <p:sp>
          <p:nvSpPr>
            <p:cNvPr id="32" name="Round Diagonal Corner Rectangle 31"/>
            <p:cNvSpPr/>
            <p:nvPr/>
          </p:nvSpPr>
          <p:spPr>
            <a:xfrm>
              <a:off x="3545087" y="1391829"/>
              <a:ext cx="2265679" cy="819372"/>
            </a:xfrm>
            <a:prstGeom prst="round2DiagRect">
              <a:avLst>
                <a:gd name="adj1" fmla="val 23156"/>
                <a:gd name="adj2" fmla="val 0"/>
              </a:avLst>
            </a:prstGeom>
            <a:gradFill flip="none" rotWithShape="1">
              <a:gsLst>
                <a:gs pos="31000">
                  <a:srgbClr val="FFFFFF"/>
                </a:gs>
                <a:gs pos="100000">
                  <a:srgbClr val="FFFFFF">
                    <a:alpha val="57000"/>
                  </a:srgbClr>
                </a:gs>
              </a:gsLst>
              <a:path path="circle">
                <a:fillToRect l="100000" t="100000"/>
              </a:path>
              <a:tileRect r="-100000" b="-100000"/>
            </a:gradFill>
            <a:ln w="9525">
              <a:no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400">
                <a:solidFill>
                  <a:srgbClr val="042862"/>
                </a:solidFill>
              </a:endParaRPr>
            </a:p>
          </p:txBody>
        </p:sp>
        <p:sp>
          <p:nvSpPr>
            <p:cNvPr id="33" name="TextBox 32"/>
            <p:cNvSpPr txBox="1"/>
            <p:nvPr/>
          </p:nvSpPr>
          <p:spPr>
            <a:xfrm>
              <a:off x="3549709" y="1575026"/>
              <a:ext cx="2268102" cy="447642"/>
            </a:xfrm>
            <a:prstGeom prst="rect">
              <a:avLst/>
            </a:prstGeom>
            <a:noFill/>
          </p:spPr>
          <p:txBody>
            <a:bodyPr wrap="square" rtlCol="0">
              <a:spAutoFit/>
            </a:bodyPr>
            <a:lstStyle/>
            <a:p>
              <a:pPr algn="ctr"/>
              <a:r>
                <a:rPr lang="sv-SE" sz="1600" dirty="0">
                  <a:solidFill>
                    <a:srgbClr val="042862"/>
                  </a:solidFill>
                </a:rPr>
                <a:t>Outcome</a:t>
              </a:r>
            </a:p>
          </p:txBody>
        </p:sp>
        <p:sp>
          <p:nvSpPr>
            <p:cNvPr id="34" name="TextBox 33"/>
            <p:cNvSpPr txBox="1"/>
            <p:nvPr/>
          </p:nvSpPr>
          <p:spPr>
            <a:xfrm>
              <a:off x="3715267" y="1364951"/>
              <a:ext cx="294064" cy="773199"/>
            </a:xfrm>
            <a:prstGeom prst="rect">
              <a:avLst/>
            </a:prstGeom>
            <a:noFill/>
          </p:spPr>
          <p:txBody>
            <a:bodyPr wrap="square" rtlCol="0">
              <a:spAutoFit/>
            </a:bodyPr>
            <a:lstStyle/>
            <a:p>
              <a:pPr algn="ctr"/>
              <a:r>
                <a:rPr lang="sv-SE" sz="3200" b="1" dirty="0" smtClean="0">
                  <a:solidFill>
                    <a:srgbClr val="042862"/>
                  </a:solidFill>
                  <a:effectLst>
                    <a:outerShdw blurRad="38100" dist="38100" dir="2700000" algn="tl">
                      <a:srgbClr val="000000">
                        <a:alpha val="43137"/>
                      </a:srgbClr>
                    </a:outerShdw>
                  </a:effectLst>
                </a:rPr>
                <a:t>=</a:t>
              </a:r>
              <a:endParaRPr lang="sv-SE" sz="3200" b="1" dirty="0">
                <a:solidFill>
                  <a:srgbClr val="042862"/>
                </a:solidFill>
                <a:effectLst>
                  <a:outerShdw blurRad="38100" dist="38100" dir="2700000" algn="tl">
                    <a:srgbClr val="000000">
                      <a:alpha val="43137"/>
                    </a:srgbClr>
                  </a:outerShdw>
                </a:effectLst>
              </a:endParaRPr>
            </a:p>
          </p:txBody>
        </p:sp>
      </p:grpSp>
      <p:grpSp>
        <p:nvGrpSpPr>
          <p:cNvPr id="35" name="Group 34"/>
          <p:cNvGrpSpPr/>
          <p:nvPr/>
        </p:nvGrpSpPr>
        <p:grpSpPr>
          <a:xfrm>
            <a:off x="693421" y="2452255"/>
            <a:ext cx="2320230" cy="619698"/>
            <a:chOff x="693421" y="2452255"/>
            <a:chExt cx="2320230" cy="619698"/>
          </a:xfrm>
        </p:grpSpPr>
        <p:grpSp>
          <p:nvGrpSpPr>
            <p:cNvPr id="36" name="Group 35"/>
            <p:cNvGrpSpPr/>
            <p:nvPr/>
          </p:nvGrpSpPr>
          <p:grpSpPr>
            <a:xfrm>
              <a:off x="693421" y="2452255"/>
              <a:ext cx="2320230" cy="619698"/>
              <a:chOff x="3558541" y="1378395"/>
              <a:chExt cx="2320230" cy="819372"/>
            </a:xfrm>
          </p:grpSpPr>
          <p:sp>
            <p:nvSpPr>
              <p:cNvPr id="38" name="Round Diagonal Corner Rectangle 37"/>
              <p:cNvSpPr/>
              <p:nvPr/>
            </p:nvSpPr>
            <p:spPr>
              <a:xfrm>
                <a:off x="3558541" y="1378395"/>
                <a:ext cx="2219324" cy="819372"/>
              </a:xfrm>
              <a:prstGeom prst="round2DiagRect">
                <a:avLst>
                  <a:gd name="adj1" fmla="val 23156"/>
                  <a:gd name="adj2" fmla="val 0"/>
                </a:avLst>
              </a:prstGeom>
              <a:gradFill flip="none" rotWithShape="1">
                <a:gsLst>
                  <a:gs pos="31000">
                    <a:srgbClr val="FFFFFF"/>
                  </a:gs>
                  <a:gs pos="100000">
                    <a:srgbClr val="FFFFFF">
                      <a:alpha val="57000"/>
                    </a:srgbClr>
                  </a:gs>
                </a:gsLst>
                <a:path path="circle">
                  <a:fillToRect l="100000" t="100000"/>
                </a:path>
                <a:tileRect r="-100000" b="-100000"/>
              </a:gradFill>
              <a:ln w="9525">
                <a:no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400">
                  <a:solidFill>
                    <a:srgbClr val="7D821D"/>
                  </a:solidFill>
                </a:endParaRPr>
              </a:p>
            </p:txBody>
          </p:sp>
          <p:sp>
            <p:nvSpPr>
              <p:cNvPr id="39" name="TextBox 38"/>
              <p:cNvSpPr txBox="1"/>
              <p:nvPr/>
            </p:nvSpPr>
            <p:spPr>
              <a:xfrm>
                <a:off x="3610669" y="1548159"/>
                <a:ext cx="2268102" cy="447640"/>
              </a:xfrm>
              <a:prstGeom prst="rect">
                <a:avLst/>
              </a:prstGeom>
              <a:noFill/>
            </p:spPr>
            <p:txBody>
              <a:bodyPr wrap="square" rtlCol="0">
                <a:spAutoFit/>
              </a:bodyPr>
              <a:lstStyle/>
              <a:p>
                <a:pPr algn="ctr"/>
                <a:r>
                  <a:rPr lang="sv-SE" sz="1600" dirty="0">
                    <a:solidFill>
                      <a:srgbClr val="7D821D"/>
                    </a:solidFill>
                  </a:rPr>
                  <a:t>Objectives</a:t>
                </a:r>
              </a:p>
            </p:txBody>
          </p:sp>
        </p:grpSp>
        <p:sp>
          <p:nvSpPr>
            <p:cNvPr id="37" name="Freeform 6"/>
            <p:cNvSpPr>
              <a:spLocks noEditPoints="1"/>
            </p:cNvSpPr>
            <p:nvPr/>
          </p:nvSpPr>
          <p:spPr bwMode="auto">
            <a:xfrm>
              <a:off x="757555" y="2559539"/>
              <a:ext cx="406182" cy="405130"/>
            </a:xfrm>
            <a:custGeom>
              <a:avLst/>
              <a:gdLst>
                <a:gd name="T0" fmla="*/ 49 w 327"/>
                <a:gd name="T1" fmla="*/ 148 h 326"/>
                <a:gd name="T2" fmla="*/ 71 w 327"/>
                <a:gd name="T3" fmla="*/ 148 h 326"/>
                <a:gd name="T4" fmla="*/ 149 w 327"/>
                <a:gd name="T5" fmla="*/ 71 h 326"/>
                <a:gd name="T6" fmla="*/ 149 w 327"/>
                <a:gd name="T7" fmla="*/ 48 h 326"/>
                <a:gd name="T8" fmla="*/ 49 w 327"/>
                <a:gd name="T9" fmla="*/ 148 h 326"/>
                <a:gd name="T10" fmla="*/ 71 w 327"/>
                <a:gd name="T11" fmla="*/ 178 h 326"/>
                <a:gd name="T12" fmla="*/ 49 w 327"/>
                <a:gd name="T13" fmla="*/ 178 h 326"/>
                <a:gd name="T14" fmla="*/ 149 w 327"/>
                <a:gd name="T15" fmla="*/ 277 h 326"/>
                <a:gd name="T16" fmla="*/ 149 w 327"/>
                <a:gd name="T17" fmla="*/ 255 h 326"/>
                <a:gd name="T18" fmla="*/ 71 w 327"/>
                <a:gd name="T19" fmla="*/ 178 h 326"/>
                <a:gd name="T20" fmla="*/ 256 w 327"/>
                <a:gd name="T21" fmla="*/ 148 h 326"/>
                <a:gd name="T22" fmla="*/ 278 w 327"/>
                <a:gd name="T23" fmla="*/ 148 h 326"/>
                <a:gd name="T24" fmla="*/ 179 w 327"/>
                <a:gd name="T25" fmla="*/ 48 h 326"/>
                <a:gd name="T26" fmla="*/ 179 w 327"/>
                <a:gd name="T27" fmla="*/ 70 h 326"/>
                <a:gd name="T28" fmla="*/ 256 w 327"/>
                <a:gd name="T29" fmla="*/ 148 h 326"/>
                <a:gd name="T30" fmla="*/ 179 w 327"/>
                <a:gd name="T31" fmla="*/ 255 h 326"/>
                <a:gd name="T32" fmla="*/ 179 w 327"/>
                <a:gd name="T33" fmla="*/ 277 h 326"/>
                <a:gd name="T34" fmla="*/ 278 w 327"/>
                <a:gd name="T35" fmla="*/ 178 h 326"/>
                <a:gd name="T36" fmla="*/ 256 w 327"/>
                <a:gd name="T37" fmla="*/ 178 h 326"/>
                <a:gd name="T38" fmla="*/ 179 w 327"/>
                <a:gd name="T39" fmla="*/ 255 h 326"/>
                <a:gd name="T40" fmla="*/ 156 w 327"/>
                <a:gd name="T41" fmla="*/ 69 h 326"/>
                <a:gd name="T42" fmla="*/ 171 w 327"/>
                <a:gd name="T43" fmla="*/ 69 h 326"/>
                <a:gd name="T44" fmla="*/ 171 w 327"/>
                <a:gd name="T45" fmla="*/ 0 h 326"/>
                <a:gd name="T46" fmla="*/ 156 w 327"/>
                <a:gd name="T47" fmla="*/ 0 h 326"/>
                <a:gd name="T48" fmla="*/ 156 w 327"/>
                <a:gd name="T49" fmla="*/ 69 h 326"/>
                <a:gd name="T50" fmla="*/ 156 w 327"/>
                <a:gd name="T51" fmla="*/ 69 h 326"/>
                <a:gd name="T52" fmla="*/ 70 w 327"/>
                <a:gd name="T53" fmla="*/ 155 h 326"/>
                <a:gd name="T54" fmla="*/ 0 w 327"/>
                <a:gd name="T55" fmla="*/ 155 h 326"/>
                <a:gd name="T56" fmla="*/ 0 w 327"/>
                <a:gd name="T57" fmla="*/ 170 h 326"/>
                <a:gd name="T58" fmla="*/ 70 w 327"/>
                <a:gd name="T59" fmla="*/ 170 h 326"/>
                <a:gd name="T60" fmla="*/ 70 w 327"/>
                <a:gd name="T61" fmla="*/ 155 h 326"/>
                <a:gd name="T62" fmla="*/ 70 w 327"/>
                <a:gd name="T63" fmla="*/ 155 h 326"/>
                <a:gd name="T64" fmla="*/ 257 w 327"/>
                <a:gd name="T65" fmla="*/ 155 h 326"/>
                <a:gd name="T66" fmla="*/ 257 w 327"/>
                <a:gd name="T67" fmla="*/ 170 h 326"/>
                <a:gd name="T68" fmla="*/ 327 w 327"/>
                <a:gd name="T69" fmla="*/ 170 h 326"/>
                <a:gd name="T70" fmla="*/ 327 w 327"/>
                <a:gd name="T71" fmla="*/ 155 h 326"/>
                <a:gd name="T72" fmla="*/ 257 w 327"/>
                <a:gd name="T73" fmla="*/ 155 h 326"/>
                <a:gd name="T74" fmla="*/ 257 w 327"/>
                <a:gd name="T75" fmla="*/ 155 h 326"/>
                <a:gd name="T76" fmla="*/ 156 w 327"/>
                <a:gd name="T77" fmla="*/ 326 h 326"/>
                <a:gd name="T78" fmla="*/ 171 w 327"/>
                <a:gd name="T79" fmla="*/ 326 h 326"/>
                <a:gd name="T80" fmla="*/ 171 w 327"/>
                <a:gd name="T81" fmla="*/ 257 h 326"/>
                <a:gd name="T82" fmla="*/ 156 w 327"/>
                <a:gd name="T83" fmla="*/ 257 h 326"/>
                <a:gd name="T84" fmla="*/ 156 w 327"/>
                <a:gd name="T85" fmla="*/ 326 h 326"/>
                <a:gd name="T86" fmla="*/ 156 w 327"/>
                <a:gd name="T87"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 h="326">
                  <a:moveTo>
                    <a:pt x="49" y="148"/>
                  </a:moveTo>
                  <a:cubicBezTo>
                    <a:pt x="71" y="148"/>
                    <a:pt x="71" y="148"/>
                    <a:pt x="71" y="148"/>
                  </a:cubicBezTo>
                  <a:cubicBezTo>
                    <a:pt x="78" y="108"/>
                    <a:pt x="109" y="77"/>
                    <a:pt x="149" y="71"/>
                  </a:cubicBezTo>
                  <a:cubicBezTo>
                    <a:pt x="149" y="48"/>
                    <a:pt x="149" y="48"/>
                    <a:pt x="149" y="48"/>
                  </a:cubicBezTo>
                  <a:cubicBezTo>
                    <a:pt x="97" y="55"/>
                    <a:pt x="56" y="96"/>
                    <a:pt x="49" y="148"/>
                  </a:cubicBezTo>
                  <a:close/>
                  <a:moveTo>
                    <a:pt x="71" y="178"/>
                  </a:moveTo>
                  <a:cubicBezTo>
                    <a:pt x="49" y="178"/>
                    <a:pt x="49" y="178"/>
                    <a:pt x="49" y="178"/>
                  </a:cubicBezTo>
                  <a:cubicBezTo>
                    <a:pt x="56" y="230"/>
                    <a:pt x="97" y="271"/>
                    <a:pt x="149" y="277"/>
                  </a:cubicBezTo>
                  <a:cubicBezTo>
                    <a:pt x="149" y="255"/>
                    <a:pt x="149" y="255"/>
                    <a:pt x="149" y="255"/>
                  </a:cubicBezTo>
                  <a:cubicBezTo>
                    <a:pt x="109" y="249"/>
                    <a:pt x="78" y="218"/>
                    <a:pt x="71" y="178"/>
                  </a:cubicBezTo>
                  <a:close/>
                  <a:moveTo>
                    <a:pt x="256" y="148"/>
                  </a:moveTo>
                  <a:cubicBezTo>
                    <a:pt x="278" y="148"/>
                    <a:pt x="278" y="148"/>
                    <a:pt x="278" y="148"/>
                  </a:cubicBezTo>
                  <a:cubicBezTo>
                    <a:pt x="271" y="96"/>
                    <a:pt x="230" y="55"/>
                    <a:pt x="179" y="48"/>
                  </a:cubicBezTo>
                  <a:cubicBezTo>
                    <a:pt x="179" y="70"/>
                    <a:pt x="179" y="70"/>
                    <a:pt x="179" y="70"/>
                  </a:cubicBezTo>
                  <a:cubicBezTo>
                    <a:pt x="219" y="77"/>
                    <a:pt x="250" y="108"/>
                    <a:pt x="256" y="148"/>
                  </a:cubicBezTo>
                  <a:close/>
                  <a:moveTo>
                    <a:pt x="179" y="255"/>
                  </a:moveTo>
                  <a:cubicBezTo>
                    <a:pt x="179" y="277"/>
                    <a:pt x="179" y="277"/>
                    <a:pt x="179" y="277"/>
                  </a:cubicBezTo>
                  <a:cubicBezTo>
                    <a:pt x="230" y="271"/>
                    <a:pt x="271" y="230"/>
                    <a:pt x="278" y="178"/>
                  </a:cubicBezTo>
                  <a:cubicBezTo>
                    <a:pt x="256" y="178"/>
                    <a:pt x="256" y="178"/>
                    <a:pt x="256" y="178"/>
                  </a:cubicBezTo>
                  <a:cubicBezTo>
                    <a:pt x="250" y="218"/>
                    <a:pt x="219" y="249"/>
                    <a:pt x="179" y="255"/>
                  </a:cubicBezTo>
                  <a:close/>
                  <a:moveTo>
                    <a:pt x="156" y="69"/>
                  </a:moveTo>
                  <a:cubicBezTo>
                    <a:pt x="171" y="69"/>
                    <a:pt x="171" y="69"/>
                    <a:pt x="171" y="69"/>
                  </a:cubicBezTo>
                  <a:cubicBezTo>
                    <a:pt x="171" y="0"/>
                    <a:pt x="171" y="0"/>
                    <a:pt x="171" y="0"/>
                  </a:cubicBezTo>
                  <a:cubicBezTo>
                    <a:pt x="156" y="0"/>
                    <a:pt x="156" y="0"/>
                    <a:pt x="156" y="0"/>
                  </a:cubicBezTo>
                  <a:cubicBezTo>
                    <a:pt x="156" y="69"/>
                    <a:pt x="156" y="69"/>
                    <a:pt x="156" y="69"/>
                  </a:cubicBezTo>
                  <a:cubicBezTo>
                    <a:pt x="156" y="69"/>
                    <a:pt x="156" y="69"/>
                    <a:pt x="156" y="69"/>
                  </a:cubicBezTo>
                  <a:close/>
                  <a:moveTo>
                    <a:pt x="70" y="155"/>
                  </a:moveTo>
                  <a:cubicBezTo>
                    <a:pt x="0" y="155"/>
                    <a:pt x="0" y="155"/>
                    <a:pt x="0" y="155"/>
                  </a:cubicBezTo>
                  <a:cubicBezTo>
                    <a:pt x="0" y="170"/>
                    <a:pt x="0" y="170"/>
                    <a:pt x="0" y="170"/>
                  </a:cubicBezTo>
                  <a:cubicBezTo>
                    <a:pt x="70" y="170"/>
                    <a:pt x="70" y="170"/>
                    <a:pt x="70" y="170"/>
                  </a:cubicBezTo>
                  <a:cubicBezTo>
                    <a:pt x="70" y="155"/>
                    <a:pt x="70" y="155"/>
                    <a:pt x="70" y="155"/>
                  </a:cubicBezTo>
                  <a:cubicBezTo>
                    <a:pt x="70" y="155"/>
                    <a:pt x="70" y="155"/>
                    <a:pt x="70" y="155"/>
                  </a:cubicBezTo>
                  <a:close/>
                  <a:moveTo>
                    <a:pt x="257" y="155"/>
                  </a:moveTo>
                  <a:cubicBezTo>
                    <a:pt x="257" y="170"/>
                    <a:pt x="257" y="170"/>
                    <a:pt x="257" y="170"/>
                  </a:cubicBezTo>
                  <a:cubicBezTo>
                    <a:pt x="327" y="170"/>
                    <a:pt x="327" y="170"/>
                    <a:pt x="327" y="170"/>
                  </a:cubicBezTo>
                  <a:cubicBezTo>
                    <a:pt x="327" y="155"/>
                    <a:pt x="327" y="155"/>
                    <a:pt x="327" y="155"/>
                  </a:cubicBezTo>
                  <a:cubicBezTo>
                    <a:pt x="257" y="155"/>
                    <a:pt x="257" y="155"/>
                    <a:pt x="257" y="155"/>
                  </a:cubicBezTo>
                  <a:cubicBezTo>
                    <a:pt x="257" y="155"/>
                    <a:pt x="257" y="155"/>
                    <a:pt x="257" y="155"/>
                  </a:cubicBezTo>
                  <a:close/>
                  <a:moveTo>
                    <a:pt x="156" y="326"/>
                  </a:moveTo>
                  <a:cubicBezTo>
                    <a:pt x="171" y="326"/>
                    <a:pt x="171" y="326"/>
                    <a:pt x="171" y="326"/>
                  </a:cubicBezTo>
                  <a:cubicBezTo>
                    <a:pt x="171" y="257"/>
                    <a:pt x="171" y="257"/>
                    <a:pt x="171" y="257"/>
                  </a:cubicBezTo>
                  <a:cubicBezTo>
                    <a:pt x="156" y="257"/>
                    <a:pt x="156" y="257"/>
                    <a:pt x="156" y="257"/>
                  </a:cubicBezTo>
                  <a:cubicBezTo>
                    <a:pt x="156" y="326"/>
                    <a:pt x="156" y="326"/>
                    <a:pt x="156" y="326"/>
                  </a:cubicBezTo>
                  <a:cubicBezTo>
                    <a:pt x="156" y="326"/>
                    <a:pt x="156" y="326"/>
                    <a:pt x="156" y="326"/>
                  </a:cubicBezTo>
                  <a:close/>
                </a:path>
              </a:pathLst>
            </a:custGeom>
            <a:solidFill>
              <a:schemeClr val="accent1">
                <a:lumMod val="50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3464560" y="2452255"/>
            <a:ext cx="2479616" cy="619698"/>
            <a:chOff x="3464560" y="2452255"/>
            <a:chExt cx="2479616" cy="619698"/>
          </a:xfrm>
        </p:grpSpPr>
        <p:grpSp>
          <p:nvGrpSpPr>
            <p:cNvPr id="42" name="Group 41"/>
            <p:cNvGrpSpPr/>
            <p:nvPr/>
          </p:nvGrpSpPr>
          <p:grpSpPr>
            <a:xfrm>
              <a:off x="3464560" y="2452255"/>
              <a:ext cx="2479616" cy="619698"/>
              <a:chOff x="3399155" y="1378395"/>
              <a:chExt cx="2479616" cy="819372"/>
            </a:xfrm>
          </p:grpSpPr>
          <p:sp>
            <p:nvSpPr>
              <p:cNvPr id="44" name="Round Diagonal Corner Rectangle 43"/>
              <p:cNvSpPr/>
              <p:nvPr/>
            </p:nvSpPr>
            <p:spPr>
              <a:xfrm>
                <a:off x="3399155" y="1378395"/>
                <a:ext cx="2255520" cy="819372"/>
              </a:xfrm>
              <a:prstGeom prst="round2DiagRect">
                <a:avLst>
                  <a:gd name="adj1" fmla="val 23156"/>
                  <a:gd name="adj2" fmla="val 0"/>
                </a:avLst>
              </a:prstGeom>
              <a:gradFill flip="none" rotWithShape="1">
                <a:gsLst>
                  <a:gs pos="31000">
                    <a:srgbClr val="FFFFFF"/>
                  </a:gs>
                  <a:gs pos="100000">
                    <a:srgbClr val="FFFFFF">
                      <a:alpha val="57000"/>
                    </a:srgbClr>
                  </a:gs>
                </a:gsLst>
                <a:path path="circle">
                  <a:fillToRect l="100000" t="100000"/>
                </a:path>
                <a:tileRect r="-100000" b="-100000"/>
              </a:gradFill>
              <a:ln w="9525">
                <a:no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400">
                  <a:solidFill>
                    <a:srgbClr val="A1352A"/>
                  </a:solidFill>
                </a:endParaRPr>
              </a:p>
            </p:txBody>
          </p:sp>
          <p:sp>
            <p:nvSpPr>
              <p:cNvPr id="45" name="TextBox 44"/>
              <p:cNvSpPr txBox="1"/>
              <p:nvPr/>
            </p:nvSpPr>
            <p:spPr>
              <a:xfrm>
                <a:off x="3610669" y="1588460"/>
                <a:ext cx="2268102" cy="447640"/>
              </a:xfrm>
              <a:prstGeom prst="rect">
                <a:avLst/>
              </a:prstGeom>
              <a:noFill/>
            </p:spPr>
            <p:txBody>
              <a:bodyPr wrap="square" rtlCol="0">
                <a:spAutoFit/>
              </a:bodyPr>
              <a:lstStyle/>
              <a:p>
                <a:pPr algn="ctr"/>
                <a:r>
                  <a:rPr lang="sv-SE" sz="1600" dirty="0">
                    <a:solidFill>
                      <a:srgbClr val="A1352A"/>
                    </a:solidFill>
                  </a:rPr>
                  <a:t>Implementation</a:t>
                </a:r>
              </a:p>
            </p:txBody>
          </p:sp>
        </p:grpSp>
        <p:sp>
          <p:nvSpPr>
            <p:cNvPr id="43" name="Freeform 11"/>
            <p:cNvSpPr>
              <a:spLocks noEditPoints="1"/>
            </p:cNvSpPr>
            <p:nvPr/>
          </p:nvSpPr>
          <p:spPr bwMode="auto">
            <a:xfrm>
              <a:off x="3527742" y="2573920"/>
              <a:ext cx="331788" cy="376368"/>
            </a:xfrm>
            <a:custGeom>
              <a:avLst/>
              <a:gdLst>
                <a:gd name="T0" fmla="*/ 127 w 356"/>
                <a:gd name="T1" fmla="*/ 0 h 404"/>
                <a:gd name="T2" fmla="*/ 109 w 356"/>
                <a:gd name="T3" fmla="*/ 22 h 404"/>
                <a:gd name="T4" fmla="*/ 137 w 356"/>
                <a:gd name="T5" fmla="*/ 45 h 404"/>
                <a:gd name="T6" fmla="*/ 13 w 356"/>
                <a:gd name="T7" fmla="*/ 173 h 404"/>
                <a:gd name="T8" fmla="*/ 99 w 356"/>
                <a:gd name="T9" fmla="*/ 337 h 404"/>
                <a:gd name="T10" fmla="*/ 38 w 356"/>
                <a:gd name="T11" fmla="*/ 179 h 404"/>
                <a:gd name="T12" fmla="*/ 141 w 356"/>
                <a:gd name="T13" fmla="*/ 91 h 404"/>
                <a:gd name="T14" fmla="*/ 118 w 356"/>
                <a:gd name="T15" fmla="*/ 117 h 404"/>
                <a:gd name="T16" fmla="*/ 141 w 356"/>
                <a:gd name="T17" fmla="*/ 136 h 404"/>
                <a:gd name="T18" fmla="*/ 201 w 356"/>
                <a:gd name="T19" fmla="*/ 61 h 404"/>
                <a:gd name="T20" fmla="*/ 127 w 356"/>
                <a:gd name="T21" fmla="*/ 0 h 404"/>
                <a:gd name="T22" fmla="*/ 127 w 356"/>
                <a:gd name="T23" fmla="*/ 0 h 404"/>
                <a:gd name="T24" fmla="*/ 256 w 356"/>
                <a:gd name="T25" fmla="*/ 68 h 404"/>
                <a:gd name="T26" fmla="*/ 319 w 356"/>
                <a:gd name="T27" fmla="*/ 226 h 404"/>
                <a:gd name="T28" fmla="*/ 215 w 356"/>
                <a:gd name="T29" fmla="*/ 314 h 404"/>
                <a:gd name="T30" fmla="*/ 237 w 356"/>
                <a:gd name="T31" fmla="*/ 287 h 404"/>
                <a:gd name="T32" fmla="*/ 215 w 356"/>
                <a:gd name="T33" fmla="*/ 269 h 404"/>
                <a:gd name="T34" fmla="*/ 154 w 356"/>
                <a:gd name="T35" fmla="*/ 344 h 404"/>
                <a:gd name="T36" fmla="*/ 228 w 356"/>
                <a:gd name="T37" fmla="*/ 404 h 404"/>
                <a:gd name="T38" fmla="*/ 247 w 356"/>
                <a:gd name="T39" fmla="*/ 383 h 404"/>
                <a:gd name="T40" fmla="*/ 218 w 356"/>
                <a:gd name="T41" fmla="*/ 360 h 404"/>
                <a:gd name="T42" fmla="*/ 342 w 356"/>
                <a:gd name="T43" fmla="*/ 232 h 404"/>
                <a:gd name="T44" fmla="*/ 256 w 356"/>
                <a:gd name="T45" fmla="*/ 6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404">
                  <a:moveTo>
                    <a:pt x="127" y="0"/>
                  </a:moveTo>
                  <a:cubicBezTo>
                    <a:pt x="109" y="22"/>
                    <a:pt x="109" y="22"/>
                    <a:pt x="109" y="22"/>
                  </a:cubicBezTo>
                  <a:cubicBezTo>
                    <a:pt x="137" y="45"/>
                    <a:pt x="137" y="45"/>
                    <a:pt x="137" y="45"/>
                  </a:cubicBezTo>
                  <a:cubicBezTo>
                    <a:pt x="74" y="60"/>
                    <a:pt x="23" y="111"/>
                    <a:pt x="13" y="173"/>
                  </a:cubicBezTo>
                  <a:cubicBezTo>
                    <a:pt x="0" y="242"/>
                    <a:pt x="41" y="311"/>
                    <a:pt x="99" y="337"/>
                  </a:cubicBezTo>
                  <a:cubicBezTo>
                    <a:pt x="43" y="304"/>
                    <a:pt x="19" y="235"/>
                    <a:pt x="38" y="179"/>
                  </a:cubicBezTo>
                  <a:cubicBezTo>
                    <a:pt x="52" y="130"/>
                    <a:pt x="95" y="97"/>
                    <a:pt x="141" y="91"/>
                  </a:cubicBezTo>
                  <a:cubicBezTo>
                    <a:pt x="118" y="117"/>
                    <a:pt x="118" y="117"/>
                    <a:pt x="118" y="117"/>
                  </a:cubicBezTo>
                  <a:cubicBezTo>
                    <a:pt x="141" y="136"/>
                    <a:pt x="141" y="136"/>
                    <a:pt x="141" y="136"/>
                  </a:cubicBezTo>
                  <a:cubicBezTo>
                    <a:pt x="201" y="61"/>
                    <a:pt x="201" y="61"/>
                    <a:pt x="201" y="61"/>
                  </a:cubicBezTo>
                  <a:cubicBezTo>
                    <a:pt x="127" y="0"/>
                    <a:pt x="127" y="0"/>
                    <a:pt x="127" y="0"/>
                  </a:cubicBezTo>
                  <a:cubicBezTo>
                    <a:pt x="127" y="0"/>
                    <a:pt x="127" y="0"/>
                    <a:pt x="127" y="0"/>
                  </a:cubicBezTo>
                  <a:close/>
                  <a:moveTo>
                    <a:pt x="256" y="68"/>
                  </a:moveTo>
                  <a:cubicBezTo>
                    <a:pt x="312" y="101"/>
                    <a:pt x="337" y="170"/>
                    <a:pt x="319" y="226"/>
                  </a:cubicBezTo>
                  <a:cubicBezTo>
                    <a:pt x="304" y="275"/>
                    <a:pt x="261" y="308"/>
                    <a:pt x="215" y="314"/>
                  </a:cubicBezTo>
                  <a:cubicBezTo>
                    <a:pt x="237" y="287"/>
                    <a:pt x="237" y="287"/>
                    <a:pt x="237" y="287"/>
                  </a:cubicBezTo>
                  <a:cubicBezTo>
                    <a:pt x="215" y="269"/>
                    <a:pt x="215" y="269"/>
                    <a:pt x="215" y="269"/>
                  </a:cubicBezTo>
                  <a:cubicBezTo>
                    <a:pt x="154" y="344"/>
                    <a:pt x="154" y="344"/>
                    <a:pt x="154" y="344"/>
                  </a:cubicBezTo>
                  <a:cubicBezTo>
                    <a:pt x="228" y="404"/>
                    <a:pt x="228" y="404"/>
                    <a:pt x="228" y="404"/>
                  </a:cubicBezTo>
                  <a:cubicBezTo>
                    <a:pt x="247" y="383"/>
                    <a:pt x="247" y="383"/>
                    <a:pt x="247" y="383"/>
                  </a:cubicBezTo>
                  <a:cubicBezTo>
                    <a:pt x="218" y="360"/>
                    <a:pt x="218" y="360"/>
                    <a:pt x="218" y="360"/>
                  </a:cubicBezTo>
                  <a:cubicBezTo>
                    <a:pt x="283" y="345"/>
                    <a:pt x="333" y="292"/>
                    <a:pt x="342" y="232"/>
                  </a:cubicBezTo>
                  <a:cubicBezTo>
                    <a:pt x="356" y="163"/>
                    <a:pt x="316" y="93"/>
                    <a:pt x="256" y="68"/>
                  </a:cubicBezTo>
                  <a:close/>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4480558" y="5620728"/>
            <a:ext cx="746140" cy="1120056"/>
            <a:chOff x="858166" y="3164583"/>
            <a:chExt cx="746140" cy="1120056"/>
          </a:xfrm>
        </p:grpSpPr>
        <p:grpSp>
          <p:nvGrpSpPr>
            <p:cNvPr id="49" name="Group 48"/>
            <p:cNvGrpSpPr/>
            <p:nvPr/>
          </p:nvGrpSpPr>
          <p:grpSpPr>
            <a:xfrm>
              <a:off x="978608" y="3164583"/>
              <a:ext cx="506345" cy="933323"/>
              <a:chOff x="1724025" y="1700640"/>
              <a:chExt cx="2105024" cy="3880096"/>
            </a:xfrm>
          </p:grpSpPr>
          <p:sp>
            <p:nvSpPr>
              <p:cNvPr id="69" name="Freeform 68"/>
              <p:cNvSpPr/>
              <p:nvPr/>
            </p:nvSpPr>
            <p:spPr>
              <a:xfrm>
                <a:off x="1724025" y="2072684"/>
                <a:ext cx="2095500" cy="3508052"/>
              </a:xfrm>
              <a:custGeom>
                <a:avLst/>
                <a:gdLst>
                  <a:gd name="connsiteX0" fmla="*/ 200025 w 2095500"/>
                  <a:gd name="connsiteY0" fmla="*/ 9525 h 3286125"/>
                  <a:gd name="connsiteX1" fmla="*/ 133350 w 2095500"/>
                  <a:gd name="connsiteY1" fmla="*/ 104775 h 3286125"/>
                  <a:gd name="connsiteX2" fmla="*/ 95250 w 2095500"/>
                  <a:gd name="connsiteY2" fmla="*/ 171450 h 3286125"/>
                  <a:gd name="connsiteX3" fmla="*/ 171450 w 2095500"/>
                  <a:gd name="connsiteY3" fmla="*/ 247650 h 3286125"/>
                  <a:gd name="connsiteX4" fmla="*/ 171450 w 2095500"/>
                  <a:gd name="connsiteY4" fmla="*/ 390525 h 3286125"/>
                  <a:gd name="connsiteX5" fmla="*/ 28575 w 2095500"/>
                  <a:gd name="connsiteY5" fmla="*/ 609600 h 3286125"/>
                  <a:gd name="connsiteX6" fmla="*/ 0 w 2095500"/>
                  <a:gd name="connsiteY6" fmla="*/ 2943225 h 3286125"/>
                  <a:gd name="connsiteX7" fmla="*/ 180975 w 2095500"/>
                  <a:gd name="connsiteY7" fmla="*/ 3286125 h 3286125"/>
                  <a:gd name="connsiteX8" fmla="*/ 1924050 w 2095500"/>
                  <a:gd name="connsiteY8" fmla="*/ 3267075 h 3286125"/>
                  <a:gd name="connsiteX9" fmla="*/ 2066925 w 2095500"/>
                  <a:gd name="connsiteY9" fmla="*/ 2981325 h 3286125"/>
                  <a:gd name="connsiteX10" fmla="*/ 2095500 w 2095500"/>
                  <a:gd name="connsiteY10" fmla="*/ 647700 h 3286125"/>
                  <a:gd name="connsiteX11" fmla="*/ 1952625 w 2095500"/>
                  <a:gd name="connsiteY11" fmla="*/ 428625 h 3286125"/>
                  <a:gd name="connsiteX12" fmla="*/ 1952625 w 2095500"/>
                  <a:gd name="connsiteY12" fmla="*/ 257175 h 3286125"/>
                  <a:gd name="connsiteX13" fmla="*/ 2047875 w 2095500"/>
                  <a:gd name="connsiteY13" fmla="*/ 209550 h 3286125"/>
                  <a:gd name="connsiteX14" fmla="*/ 1990725 w 2095500"/>
                  <a:gd name="connsiteY14" fmla="*/ 0 h 3286125"/>
                  <a:gd name="connsiteX15" fmla="*/ 200025 w 2095500"/>
                  <a:gd name="connsiteY15" fmla="*/ 9525 h 3286125"/>
                  <a:gd name="connsiteX0" fmla="*/ 200025 w 2095500"/>
                  <a:gd name="connsiteY0" fmla="*/ 91056 h 3367656"/>
                  <a:gd name="connsiteX1" fmla="*/ 133350 w 2095500"/>
                  <a:gd name="connsiteY1" fmla="*/ 186306 h 3367656"/>
                  <a:gd name="connsiteX2" fmla="*/ 95250 w 2095500"/>
                  <a:gd name="connsiteY2" fmla="*/ 252981 h 3367656"/>
                  <a:gd name="connsiteX3" fmla="*/ 171450 w 2095500"/>
                  <a:gd name="connsiteY3" fmla="*/ 329181 h 3367656"/>
                  <a:gd name="connsiteX4" fmla="*/ 171450 w 2095500"/>
                  <a:gd name="connsiteY4" fmla="*/ 472056 h 3367656"/>
                  <a:gd name="connsiteX5" fmla="*/ 28575 w 2095500"/>
                  <a:gd name="connsiteY5" fmla="*/ 691131 h 3367656"/>
                  <a:gd name="connsiteX6" fmla="*/ 0 w 2095500"/>
                  <a:gd name="connsiteY6" fmla="*/ 3024756 h 3367656"/>
                  <a:gd name="connsiteX7" fmla="*/ 180975 w 2095500"/>
                  <a:gd name="connsiteY7" fmla="*/ 3367656 h 3367656"/>
                  <a:gd name="connsiteX8" fmla="*/ 1924050 w 2095500"/>
                  <a:gd name="connsiteY8" fmla="*/ 3348606 h 3367656"/>
                  <a:gd name="connsiteX9" fmla="*/ 2066925 w 2095500"/>
                  <a:gd name="connsiteY9" fmla="*/ 3062856 h 3367656"/>
                  <a:gd name="connsiteX10" fmla="*/ 2095500 w 2095500"/>
                  <a:gd name="connsiteY10" fmla="*/ 729231 h 3367656"/>
                  <a:gd name="connsiteX11" fmla="*/ 1952625 w 2095500"/>
                  <a:gd name="connsiteY11" fmla="*/ 510156 h 3367656"/>
                  <a:gd name="connsiteX12" fmla="*/ 1952625 w 2095500"/>
                  <a:gd name="connsiteY12" fmla="*/ 338706 h 3367656"/>
                  <a:gd name="connsiteX13" fmla="*/ 2047875 w 2095500"/>
                  <a:gd name="connsiteY13" fmla="*/ 291081 h 3367656"/>
                  <a:gd name="connsiteX14" fmla="*/ 1990725 w 2095500"/>
                  <a:gd name="connsiteY14" fmla="*/ 81531 h 3367656"/>
                  <a:gd name="connsiteX15" fmla="*/ 200025 w 2095500"/>
                  <a:gd name="connsiteY15" fmla="*/ 91056 h 3367656"/>
                  <a:gd name="connsiteX0" fmla="*/ 200025 w 2095500"/>
                  <a:gd name="connsiteY0" fmla="*/ 127592 h 3404192"/>
                  <a:gd name="connsiteX1" fmla="*/ 133350 w 2095500"/>
                  <a:gd name="connsiteY1" fmla="*/ 222842 h 3404192"/>
                  <a:gd name="connsiteX2" fmla="*/ 95250 w 2095500"/>
                  <a:gd name="connsiteY2" fmla="*/ 289517 h 3404192"/>
                  <a:gd name="connsiteX3" fmla="*/ 171450 w 2095500"/>
                  <a:gd name="connsiteY3" fmla="*/ 365717 h 3404192"/>
                  <a:gd name="connsiteX4" fmla="*/ 171450 w 2095500"/>
                  <a:gd name="connsiteY4" fmla="*/ 508592 h 3404192"/>
                  <a:gd name="connsiteX5" fmla="*/ 28575 w 2095500"/>
                  <a:gd name="connsiteY5" fmla="*/ 727667 h 3404192"/>
                  <a:gd name="connsiteX6" fmla="*/ 0 w 2095500"/>
                  <a:gd name="connsiteY6" fmla="*/ 3061292 h 3404192"/>
                  <a:gd name="connsiteX7" fmla="*/ 180975 w 2095500"/>
                  <a:gd name="connsiteY7" fmla="*/ 3404192 h 3404192"/>
                  <a:gd name="connsiteX8" fmla="*/ 1924050 w 2095500"/>
                  <a:gd name="connsiteY8" fmla="*/ 3385142 h 3404192"/>
                  <a:gd name="connsiteX9" fmla="*/ 2066925 w 2095500"/>
                  <a:gd name="connsiteY9" fmla="*/ 3099392 h 3404192"/>
                  <a:gd name="connsiteX10" fmla="*/ 2095500 w 2095500"/>
                  <a:gd name="connsiteY10" fmla="*/ 765767 h 3404192"/>
                  <a:gd name="connsiteX11" fmla="*/ 1952625 w 2095500"/>
                  <a:gd name="connsiteY11" fmla="*/ 546692 h 3404192"/>
                  <a:gd name="connsiteX12" fmla="*/ 1952625 w 2095500"/>
                  <a:gd name="connsiteY12" fmla="*/ 375242 h 3404192"/>
                  <a:gd name="connsiteX13" fmla="*/ 2047875 w 2095500"/>
                  <a:gd name="connsiteY13" fmla="*/ 327617 h 3404192"/>
                  <a:gd name="connsiteX14" fmla="*/ 1990725 w 2095500"/>
                  <a:gd name="connsiteY14" fmla="*/ 118067 h 3404192"/>
                  <a:gd name="connsiteX15" fmla="*/ 200025 w 2095500"/>
                  <a:gd name="connsiteY15" fmla="*/ 127592 h 3404192"/>
                  <a:gd name="connsiteX0" fmla="*/ 200025 w 2095500"/>
                  <a:gd name="connsiteY0" fmla="*/ 127592 h 3404192"/>
                  <a:gd name="connsiteX1" fmla="*/ 133350 w 2095500"/>
                  <a:gd name="connsiteY1" fmla="*/ 222842 h 3404192"/>
                  <a:gd name="connsiteX2" fmla="*/ 95250 w 2095500"/>
                  <a:gd name="connsiteY2" fmla="*/ 289517 h 3404192"/>
                  <a:gd name="connsiteX3" fmla="*/ 171450 w 2095500"/>
                  <a:gd name="connsiteY3" fmla="*/ 365717 h 3404192"/>
                  <a:gd name="connsiteX4" fmla="*/ 171450 w 2095500"/>
                  <a:gd name="connsiteY4" fmla="*/ 508592 h 3404192"/>
                  <a:gd name="connsiteX5" fmla="*/ 28575 w 2095500"/>
                  <a:gd name="connsiteY5" fmla="*/ 727667 h 3404192"/>
                  <a:gd name="connsiteX6" fmla="*/ 0 w 2095500"/>
                  <a:gd name="connsiteY6" fmla="*/ 3061292 h 3404192"/>
                  <a:gd name="connsiteX7" fmla="*/ 180975 w 2095500"/>
                  <a:gd name="connsiteY7" fmla="*/ 3404192 h 3404192"/>
                  <a:gd name="connsiteX8" fmla="*/ 1885950 w 2095500"/>
                  <a:gd name="connsiteY8" fmla="*/ 3404192 h 3404192"/>
                  <a:gd name="connsiteX9" fmla="*/ 2066925 w 2095500"/>
                  <a:gd name="connsiteY9" fmla="*/ 3099392 h 3404192"/>
                  <a:gd name="connsiteX10" fmla="*/ 2095500 w 2095500"/>
                  <a:gd name="connsiteY10" fmla="*/ 765767 h 3404192"/>
                  <a:gd name="connsiteX11" fmla="*/ 1952625 w 2095500"/>
                  <a:gd name="connsiteY11" fmla="*/ 546692 h 3404192"/>
                  <a:gd name="connsiteX12" fmla="*/ 1952625 w 2095500"/>
                  <a:gd name="connsiteY12" fmla="*/ 375242 h 3404192"/>
                  <a:gd name="connsiteX13" fmla="*/ 2047875 w 2095500"/>
                  <a:gd name="connsiteY13" fmla="*/ 327617 h 3404192"/>
                  <a:gd name="connsiteX14" fmla="*/ 1990725 w 2095500"/>
                  <a:gd name="connsiteY14" fmla="*/ 118067 h 3404192"/>
                  <a:gd name="connsiteX15" fmla="*/ 200025 w 2095500"/>
                  <a:gd name="connsiteY15" fmla="*/ 127592 h 3404192"/>
                  <a:gd name="connsiteX0" fmla="*/ 200025 w 2095500"/>
                  <a:gd name="connsiteY0" fmla="*/ 127592 h 3471925"/>
                  <a:gd name="connsiteX1" fmla="*/ 133350 w 2095500"/>
                  <a:gd name="connsiteY1" fmla="*/ 222842 h 3471925"/>
                  <a:gd name="connsiteX2" fmla="*/ 95250 w 2095500"/>
                  <a:gd name="connsiteY2" fmla="*/ 289517 h 3471925"/>
                  <a:gd name="connsiteX3" fmla="*/ 171450 w 2095500"/>
                  <a:gd name="connsiteY3" fmla="*/ 365717 h 3471925"/>
                  <a:gd name="connsiteX4" fmla="*/ 171450 w 2095500"/>
                  <a:gd name="connsiteY4" fmla="*/ 508592 h 3471925"/>
                  <a:gd name="connsiteX5" fmla="*/ 28575 w 2095500"/>
                  <a:gd name="connsiteY5" fmla="*/ 727667 h 3471925"/>
                  <a:gd name="connsiteX6" fmla="*/ 0 w 2095500"/>
                  <a:gd name="connsiteY6" fmla="*/ 3061292 h 3471925"/>
                  <a:gd name="connsiteX7" fmla="*/ 180975 w 2095500"/>
                  <a:gd name="connsiteY7" fmla="*/ 3404192 h 3471925"/>
                  <a:gd name="connsiteX8" fmla="*/ 1885950 w 2095500"/>
                  <a:gd name="connsiteY8" fmla="*/ 3404192 h 3471925"/>
                  <a:gd name="connsiteX9" fmla="*/ 2066925 w 2095500"/>
                  <a:gd name="connsiteY9" fmla="*/ 3099392 h 3471925"/>
                  <a:gd name="connsiteX10" fmla="*/ 2095500 w 2095500"/>
                  <a:gd name="connsiteY10" fmla="*/ 765767 h 3471925"/>
                  <a:gd name="connsiteX11" fmla="*/ 1952625 w 2095500"/>
                  <a:gd name="connsiteY11" fmla="*/ 546692 h 3471925"/>
                  <a:gd name="connsiteX12" fmla="*/ 1952625 w 2095500"/>
                  <a:gd name="connsiteY12" fmla="*/ 375242 h 3471925"/>
                  <a:gd name="connsiteX13" fmla="*/ 2047875 w 2095500"/>
                  <a:gd name="connsiteY13" fmla="*/ 327617 h 3471925"/>
                  <a:gd name="connsiteX14" fmla="*/ 1990725 w 2095500"/>
                  <a:gd name="connsiteY14" fmla="*/ 118067 h 3471925"/>
                  <a:gd name="connsiteX15" fmla="*/ 200025 w 2095500"/>
                  <a:gd name="connsiteY15" fmla="*/ 127592 h 3471925"/>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5500" h="3508052">
                    <a:moveTo>
                      <a:pt x="200025" y="127592"/>
                    </a:moveTo>
                    <a:lnTo>
                      <a:pt x="133350" y="222842"/>
                    </a:lnTo>
                    <a:lnTo>
                      <a:pt x="95250" y="289517"/>
                    </a:lnTo>
                    <a:lnTo>
                      <a:pt x="171450" y="365717"/>
                    </a:lnTo>
                    <a:lnTo>
                      <a:pt x="171450" y="508592"/>
                    </a:lnTo>
                    <a:lnTo>
                      <a:pt x="28575" y="727667"/>
                    </a:lnTo>
                    <a:lnTo>
                      <a:pt x="0" y="3061292"/>
                    </a:lnTo>
                    <a:cubicBezTo>
                      <a:pt x="3175" y="3194642"/>
                      <a:pt x="-12700" y="3308942"/>
                      <a:pt x="180975" y="3404192"/>
                    </a:cubicBezTo>
                    <a:cubicBezTo>
                      <a:pt x="720725" y="3528017"/>
                      <a:pt x="1336675" y="3556592"/>
                      <a:pt x="1885950" y="3404192"/>
                    </a:cubicBezTo>
                    <a:cubicBezTo>
                      <a:pt x="2041525" y="3369267"/>
                      <a:pt x="2073275" y="3239092"/>
                      <a:pt x="2066925" y="3099392"/>
                    </a:cubicBezTo>
                    <a:lnTo>
                      <a:pt x="2095500" y="765767"/>
                    </a:lnTo>
                    <a:lnTo>
                      <a:pt x="1952625" y="546692"/>
                    </a:lnTo>
                    <a:lnTo>
                      <a:pt x="1952625" y="375242"/>
                    </a:lnTo>
                    <a:lnTo>
                      <a:pt x="2047875" y="327617"/>
                    </a:lnTo>
                    <a:lnTo>
                      <a:pt x="1990725" y="118067"/>
                    </a:lnTo>
                    <a:cubicBezTo>
                      <a:pt x="1365250" y="-69258"/>
                      <a:pt x="711200" y="-8933"/>
                      <a:pt x="200025" y="127592"/>
                    </a:cubicBezTo>
                    <a:close/>
                  </a:path>
                </a:pathLst>
              </a:cu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69"/>
              <p:cNvSpPr/>
              <p:nvPr/>
            </p:nvSpPr>
            <p:spPr>
              <a:xfrm>
                <a:off x="1783432" y="1700640"/>
                <a:ext cx="2045617" cy="622702"/>
              </a:xfrm>
              <a:custGeom>
                <a:avLst/>
                <a:gdLst>
                  <a:gd name="connsiteX0" fmla="*/ 76200 w 2038350"/>
                  <a:gd name="connsiteY0" fmla="*/ 0 h 485775"/>
                  <a:gd name="connsiteX1" fmla="*/ 66675 w 2038350"/>
                  <a:gd name="connsiteY1" fmla="*/ 228600 h 485775"/>
                  <a:gd name="connsiteX2" fmla="*/ 114300 w 2038350"/>
                  <a:gd name="connsiteY2" fmla="*/ 276225 h 485775"/>
                  <a:gd name="connsiteX3" fmla="*/ 0 w 2038350"/>
                  <a:gd name="connsiteY3" fmla="*/ 371475 h 485775"/>
                  <a:gd name="connsiteX4" fmla="*/ 95250 w 2038350"/>
                  <a:gd name="connsiteY4" fmla="*/ 466725 h 485775"/>
                  <a:gd name="connsiteX5" fmla="*/ 123825 w 2038350"/>
                  <a:gd name="connsiteY5" fmla="*/ 371475 h 485775"/>
                  <a:gd name="connsiteX6" fmla="*/ 1885950 w 2038350"/>
                  <a:gd name="connsiteY6" fmla="*/ 390525 h 485775"/>
                  <a:gd name="connsiteX7" fmla="*/ 1905000 w 2038350"/>
                  <a:gd name="connsiteY7" fmla="*/ 485775 h 485775"/>
                  <a:gd name="connsiteX8" fmla="*/ 2038350 w 2038350"/>
                  <a:gd name="connsiteY8" fmla="*/ 438150 h 485775"/>
                  <a:gd name="connsiteX9" fmla="*/ 1971675 w 2038350"/>
                  <a:gd name="connsiteY9" fmla="*/ 381000 h 485775"/>
                  <a:gd name="connsiteX10" fmla="*/ 1905000 w 2038350"/>
                  <a:gd name="connsiteY10" fmla="*/ 228600 h 485775"/>
                  <a:gd name="connsiteX11" fmla="*/ 1971675 w 2038350"/>
                  <a:gd name="connsiteY11" fmla="*/ 152400 h 485775"/>
                  <a:gd name="connsiteX12" fmla="*/ 1952625 w 2038350"/>
                  <a:gd name="connsiteY12" fmla="*/ 9525 h 485775"/>
                  <a:gd name="connsiteX13" fmla="*/ 76200 w 2038350"/>
                  <a:gd name="connsiteY13" fmla="*/ 0 h 485775"/>
                  <a:gd name="connsiteX0" fmla="*/ 76200 w 2038350"/>
                  <a:gd name="connsiteY0" fmla="*/ 86819 h 572594"/>
                  <a:gd name="connsiteX1" fmla="*/ 66675 w 2038350"/>
                  <a:gd name="connsiteY1" fmla="*/ 315419 h 572594"/>
                  <a:gd name="connsiteX2" fmla="*/ 114300 w 2038350"/>
                  <a:gd name="connsiteY2" fmla="*/ 363044 h 572594"/>
                  <a:gd name="connsiteX3" fmla="*/ 0 w 2038350"/>
                  <a:gd name="connsiteY3" fmla="*/ 458294 h 572594"/>
                  <a:gd name="connsiteX4" fmla="*/ 95250 w 2038350"/>
                  <a:gd name="connsiteY4" fmla="*/ 553544 h 572594"/>
                  <a:gd name="connsiteX5" fmla="*/ 123825 w 2038350"/>
                  <a:gd name="connsiteY5" fmla="*/ 458294 h 572594"/>
                  <a:gd name="connsiteX6" fmla="*/ 1885950 w 2038350"/>
                  <a:gd name="connsiteY6" fmla="*/ 477344 h 572594"/>
                  <a:gd name="connsiteX7" fmla="*/ 1905000 w 2038350"/>
                  <a:gd name="connsiteY7" fmla="*/ 572594 h 572594"/>
                  <a:gd name="connsiteX8" fmla="*/ 2038350 w 2038350"/>
                  <a:gd name="connsiteY8" fmla="*/ 524969 h 572594"/>
                  <a:gd name="connsiteX9" fmla="*/ 1971675 w 2038350"/>
                  <a:gd name="connsiteY9" fmla="*/ 467819 h 572594"/>
                  <a:gd name="connsiteX10" fmla="*/ 1905000 w 2038350"/>
                  <a:gd name="connsiteY10" fmla="*/ 315419 h 572594"/>
                  <a:gd name="connsiteX11" fmla="*/ 1971675 w 2038350"/>
                  <a:gd name="connsiteY11" fmla="*/ 239219 h 572594"/>
                  <a:gd name="connsiteX12" fmla="*/ 1952625 w 2038350"/>
                  <a:gd name="connsiteY12" fmla="*/ 96344 h 572594"/>
                  <a:gd name="connsiteX13" fmla="*/ 76200 w 2038350"/>
                  <a:gd name="connsiteY13" fmla="*/ 86819 h 572594"/>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404385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404385 h 622702"/>
                  <a:gd name="connsiteX11" fmla="*/ 1952625 w 2038350"/>
                  <a:gd name="connsiteY11" fmla="*/ 328185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81200 w 2038350"/>
                  <a:gd name="connsiteY9" fmla="*/ 471060 h 622702"/>
                  <a:gd name="connsiteX10" fmla="*/ 1905000 w 2038350"/>
                  <a:gd name="connsiteY10" fmla="*/ 404385 h 622702"/>
                  <a:gd name="connsiteX11" fmla="*/ 1952625 w 2038350"/>
                  <a:gd name="connsiteY11" fmla="*/ 328185 h 622702"/>
                  <a:gd name="connsiteX12" fmla="*/ 1952625 w 2038350"/>
                  <a:gd name="connsiteY12" fmla="*/ 137685 h 622702"/>
                  <a:gd name="connsiteX13" fmla="*/ 76200 w 2038350"/>
                  <a:gd name="connsiteY13" fmla="*/ 128160 h 622702"/>
                  <a:gd name="connsiteX0" fmla="*/ 83467 w 2045617"/>
                  <a:gd name="connsiteY0" fmla="*/ 128160 h 622702"/>
                  <a:gd name="connsiteX1" fmla="*/ 73942 w 2045617"/>
                  <a:gd name="connsiteY1" fmla="*/ 356760 h 622702"/>
                  <a:gd name="connsiteX2" fmla="*/ 121567 w 2045617"/>
                  <a:gd name="connsiteY2" fmla="*/ 404385 h 622702"/>
                  <a:gd name="connsiteX3" fmla="*/ 7267 w 2045617"/>
                  <a:gd name="connsiteY3" fmla="*/ 499635 h 622702"/>
                  <a:gd name="connsiteX4" fmla="*/ 102517 w 2045617"/>
                  <a:gd name="connsiteY4" fmla="*/ 594885 h 622702"/>
                  <a:gd name="connsiteX5" fmla="*/ 131092 w 2045617"/>
                  <a:gd name="connsiteY5" fmla="*/ 499635 h 622702"/>
                  <a:gd name="connsiteX6" fmla="*/ 1893217 w 2045617"/>
                  <a:gd name="connsiteY6" fmla="*/ 518685 h 622702"/>
                  <a:gd name="connsiteX7" fmla="*/ 1912267 w 2045617"/>
                  <a:gd name="connsiteY7" fmla="*/ 613935 h 622702"/>
                  <a:gd name="connsiteX8" fmla="*/ 2045617 w 2045617"/>
                  <a:gd name="connsiteY8" fmla="*/ 566310 h 622702"/>
                  <a:gd name="connsiteX9" fmla="*/ 1988467 w 2045617"/>
                  <a:gd name="connsiteY9" fmla="*/ 471060 h 622702"/>
                  <a:gd name="connsiteX10" fmla="*/ 1912267 w 2045617"/>
                  <a:gd name="connsiteY10" fmla="*/ 404385 h 622702"/>
                  <a:gd name="connsiteX11" fmla="*/ 1959892 w 2045617"/>
                  <a:gd name="connsiteY11" fmla="*/ 328185 h 622702"/>
                  <a:gd name="connsiteX12" fmla="*/ 1959892 w 2045617"/>
                  <a:gd name="connsiteY12" fmla="*/ 137685 h 622702"/>
                  <a:gd name="connsiteX13" fmla="*/ 83467 w 2045617"/>
                  <a:gd name="connsiteY13" fmla="*/ 128160 h 62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17" h="622702">
                    <a:moveTo>
                      <a:pt x="83467" y="128160"/>
                    </a:moveTo>
                    <a:cubicBezTo>
                      <a:pt x="80292" y="204360"/>
                      <a:pt x="39017" y="242460"/>
                      <a:pt x="73942" y="356760"/>
                    </a:cubicBezTo>
                    <a:lnTo>
                      <a:pt x="121567" y="404385"/>
                    </a:lnTo>
                    <a:cubicBezTo>
                      <a:pt x="137442" y="420260"/>
                      <a:pt x="-37183" y="410735"/>
                      <a:pt x="7267" y="499635"/>
                    </a:cubicBezTo>
                    <a:cubicBezTo>
                      <a:pt x="39017" y="531385"/>
                      <a:pt x="13617" y="591710"/>
                      <a:pt x="102517" y="594885"/>
                    </a:cubicBezTo>
                    <a:lnTo>
                      <a:pt x="131092" y="499635"/>
                    </a:lnTo>
                    <a:cubicBezTo>
                      <a:pt x="851817" y="410735"/>
                      <a:pt x="1362992" y="407560"/>
                      <a:pt x="1893217" y="518685"/>
                    </a:cubicBezTo>
                    <a:lnTo>
                      <a:pt x="1912267" y="613935"/>
                    </a:lnTo>
                    <a:cubicBezTo>
                      <a:pt x="1966242" y="645685"/>
                      <a:pt x="2001167" y="582185"/>
                      <a:pt x="2045617" y="566310"/>
                    </a:cubicBezTo>
                    <a:lnTo>
                      <a:pt x="1988467" y="471060"/>
                    </a:lnTo>
                    <a:cubicBezTo>
                      <a:pt x="1966242" y="436135"/>
                      <a:pt x="1917029" y="428197"/>
                      <a:pt x="1912267" y="404385"/>
                    </a:cubicBezTo>
                    <a:cubicBezTo>
                      <a:pt x="1907505" y="380573"/>
                      <a:pt x="1951955" y="364697"/>
                      <a:pt x="1959892" y="328185"/>
                    </a:cubicBezTo>
                    <a:lnTo>
                      <a:pt x="1959892" y="137685"/>
                    </a:lnTo>
                    <a:cubicBezTo>
                      <a:pt x="1334417" y="-75040"/>
                      <a:pt x="470817" y="-11540"/>
                      <a:pt x="83467" y="128160"/>
                    </a:cubicBez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70"/>
              <p:cNvSpPr/>
              <p:nvPr/>
            </p:nvSpPr>
            <p:spPr>
              <a:xfrm>
                <a:off x="1872365" y="2838451"/>
                <a:ext cx="1790700" cy="2395548"/>
              </a:xfrm>
              <a:custGeom>
                <a:avLst/>
                <a:gdLst>
                  <a:gd name="connsiteX0" fmla="*/ 0 w 1781175"/>
                  <a:gd name="connsiteY0" fmla="*/ 0 h 2266950"/>
                  <a:gd name="connsiteX1" fmla="*/ 1781175 w 1781175"/>
                  <a:gd name="connsiteY1" fmla="*/ 0 h 2266950"/>
                  <a:gd name="connsiteX2" fmla="*/ 1771650 w 1781175"/>
                  <a:gd name="connsiteY2" fmla="*/ 2257425 h 2266950"/>
                  <a:gd name="connsiteX3" fmla="*/ 85725 w 1781175"/>
                  <a:gd name="connsiteY3" fmla="*/ 2266950 h 2266950"/>
                  <a:gd name="connsiteX4" fmla="*/ 0 w 1781175"/>
                  <a:gd name="connsiteY4" fmla="*/ 0 h 2266950"/>
                  <a:gd name="connsiteX0" fmla="*/ 9525 w 1790700"/>
                  <a:gd name="connsiteY0" fmla="*/ 0 h 2276475"/>
                  <a:gd name="connsiteX1" fmla="*/ 1790700 w 1790700"/>
                  <a:gd name="connsiteY1" fmla="*/ 0 h 2276475"/>
                  <a:gd name="connsiteX2" fmla="*/ 1781175 w 1790700"/>
                  <a:gd name="connsiteY2" fmla="*/ 2257425 h 2276475"/>
                  <a:gd name="connsiteX3" fmla="*/ 0 w 1790700"/>
                  <a:gd name="connsiteY3" fmla="*/ 2276475 h 2276475"/>
                  <a:gd name="connsiteX4" fmla="*/ 9525 w 1790700"/>
                  <a:gd name="connsiteY4" fmla="*/ 0 h 2276475"/>
                  <a:gd name="connsiteX0" fmla="*/ 9525 w 1790700"/>
                  <a:gd name="connsiteY0" fmla="*/ 0 h 2342274"/>
                  <a:gd name="connsiteX1" fmla="*/ 1790700 w 1790700"/>
                  <a:gd name="connsiteY1" fmla="*/ 0 h 2342274"/>
                  <a:gd name="connsiteX2" fmla="*/ 1781175 w 1790700"/>
                  <a:gd name="connsiteY2" fmla="*/ 2257425 h 2342274"/>
                  <a:gd name="connsiteX3" fmla="*/ 0 w 1790700"/>
                  <a:gd name="connsiteY3" fmla="*/ 2276475 h 2342274"/>
                  <a:gd name="connsiteX4" fmla="*/ 9525 w 1790700"/>
                  <a:gd name="connsiteY4" fmla="*/ 0 h 2342274"/>
                  <a:gd name="connsiteX0" fmla="*/ 9525 w 1790700"/>
                  <a:gd name="connsiteY0" fmla="*/ 0 h 2395548"/>
                  <a:gd name="connsiteX1" fmla="*/ 1790700 w 1790700"/>
                  <a:gd name="connsiteY1" fmla="*/ 0 h 2395548"/>
                  <a:gd name="connsiteX2" fmla="*/ 1781175 w 1790700"/>
                  <a:gd name="connsiteY2" fmla="*/ 2257425 h 2395548"/>
                  <a:gd name="connsiteX3" fmla="*/ 0 w 1790700"/>
                  <a:gd name="connsiteY3" fmla="*/ 2276475 h 2395548"/>
                  <a:gd name="connsiteX4" fmla="*/ 9525 w 1790700"/>
                  <a:gd name="connsiteY4" fmla="*/ 0 h 2395548"/>
                  <a:gd name="connsiteX0" fmla="*/ 9525 w 1790700"/>
                  <a:gd name="connsiteY0" fmla="*/ 0 h 2395548"/>
                  <a:gd name="connsiteX1" fmla="*/ 1790700 w 1790700"/>
                  <a:gd name="connsiteY1" fmla="*/ 0 h 2395548"/>
                  <a:gd name="connsiteX2" fmla="*/ 1781175 w 1790700"/>
                  <a:gd name="connsiteY2" fmla="*/ 2257425 h 2395548"/>
                  <a:gd name="connsiteX3" fmla="*/ 0 w 1790700"/>
                  <a:gd name="connsiteY3" fmla="*/ 2276475 h 2395548"/>
                  <a:gd name="connsiteX4" fmla="*/ 9525 w 1790700"/>
                  <a:gd name="connsiteY4" fmla="*/ 0 h 2395548"/>
                  <a:gd name="connsiteX0" fmla="*/ 9525 w 1790700"/>
                  <a:gd name="connsiteY0" fmla="*/ 0 h 2395548"/>
                  <a:gd name="connsiteX1" fmla="*/ 1790700 w 1790700"/>
                  <a:gd name="connsiteY1" fmla="*/ 0 h 2395548"/>
                  <a:gd name="connsiteX2" fmla="*/ 1781175 w 1790700"/>
                  <a:gd name="connsiteY2" fmla="*/ 2257425 h 2395548"/>
                  <a:gd name="connsiteX3" fmla="*/ 0 w 1790700"/>
                  <a:gd name="connsiteY3" fmla="*/ 2276475 h 2395548"/>
                  <a:gd name="connsiteX4" fmla="*/ 9525 w 1790700"/>
                  <a:gd name="connsiteY4" fmla="*/ 0 h 239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0" h="2395548">
                    <a:moveTo>
                      <a:pt x="9525" y="0"/>
                    </a:moveTo>
                    <a:cubicBezTo>
                      <a:pt x="593725" y="104775"/>
                      <a:pt x="1539875" y="85725"/>
                      <a:pt x="1790700" y="0"/>
                    </a:cubicBezTo>
                    <a:lnTo>
                      <a:pt x="1781175" y="2257425"/>
                    </a:lnTo>
                    <a:cubicBezTo>
                      <a:pt x="1406525" y="2444750"/>
                      <a:pt x="593725" y="2432050"/>
                      <a:pt x="0" y="2276475"/>
                    </a:cubicBezTo>
                    <a:lnTo>
                      <a:pt x="952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1099105" y="3544900"/>
              <a:ext cx="263316" cy="311474"/>
              <a:chOff x="1231683" y="2034795"/>
              <a:chExt cx="2530731" cy="2993586"/>
            </a:xfrm>
          </p:grpSpPr>
          <p:sp>
            <p:nvSpPr>
              <p:cNvPr id="52" name="Teardrop 11"/>
              <p:cNvSpPr/>
              <p:nvPr/>
            </p:nvSpPr>
            <p:spPr>
              <a:xfrm rot="7764887">
                <a:off x="1261459" y="2527425"/>
                <a:ext cx="2471180" cy="2530731"/>
              </a:xfrm>
              <a:custGeom>
                <a:avLst/>
                <a:gdLst>
                  <a:gd name="connsiteX0" fmla="*/ 0 w 1969336"/>
                  <a:gd name="connsiteY0" fmla="*/ 984668 h 1969336"/>
                  <a:gd name="connsiteX1" fmla="*/ 984668 w 1969336"/>
                  <a:gd name="connsiteY1" fmla="*/ 0 h 1969336"/>
                  <a:gd name="connsiteX2" fmla="*/ 1969336 w 1969336"/>
                  <a:gd name="connsiteY2" fmla="*/ 0 h 1969336"/>
                  <a:gd name="connsiteX3" fmla="*/ 1969336 w 1969336"/>
                  <a:gd name="connsiteY3" fmla="*/ 984668 h 1969336"/>
                  <a:gd name="connsiteX4" fmla="*/ 984668 w 1969336"/>
                  <a:gd name="connsiteY4" fmla="*/ 1969336 h 1969336"/>
                  <a:gd name="connsiteX5" fmla="*/ 0 w 1969336"/>
                  <a:gd name="connsiteY5" fmla="*/ 984668 h 1969336"/>
                  <a:gd name="connsiteX0" fmla="*/ 0 w 2355302"/>
                  <a:gd name="connsiteY0" fmla="*/ 1010825 h 1969369"/>
                  <a:gd name="connsiteX1" fmla="*/ 1370634 w 2355302"/>
                  <a:gd name="connsiteY1" fmla="*/ 0 h 1969369"/>
                  <a:gd name="connsiteX2" fmla="*/ 2355302 w 2355302"/>
                  <a:gd name="connsiteY2" fmla="*/ 0 h 1969369"/>
                  <a:gd name="connsiteX3" fmla="*/ 2355302 w 2355302"/>
                  <a:gd name="connsiteY3" fmla="*/ 984668 h 1969369"/>
                  <a:gd name="connsiteX4" fmla="*/ 1370634 w 2355302"/>
                  <a:gd name="connsiteY4" fmla="*/ 1969336 h 1969369"/>
                  <a:gd name="connsiteX5" fmla="*/ 0 w 2355302"/>
                  <a:gd name="connsiteY5" fmla="*/ 1010825 h 1969369"/>
                  <a:gd name="connsiteX0" fmla="*/ 77 w 2355379"/>
                  <a:gd name="connsiteY0" fmla="*/ 1010825 h 2486033"/>
                  <a:gd name="connsiteX1" fmla="*/ 1370711 w 2355379"/>
                  <a:gd name="connsiteY1" fmla="*/ 0 h 2486033"/>
                  <a:gd name="connsiteX2" fmla="*/ 2355379 w 2355379"/>
                  <a:gd name="connsiteY2" fmla="*/ 0 h 2486033"/>
                  <a:gd name="connsiteX3" fmla="*/ 2355379 w 2355379"/>
                  <a:gd name="connsiteY3" fmla="*/ 984668 h 2486033"/>
                  <a:gd name="connsiteX4" fmla="*/ 1426687 w 2355379"/>
                  <a:gd name="connsiteY4" fmla="*/ 2486020 h 2486033"/>
                  <a:gd name="connsiteX5" fmla="*/ 77 w 2355379"/>
                  <a:gd name="connsiteY5" fmla="*/ 1010825 h 2486033"/>
                  <a:gd name="connsiteX0" fmla="*/ 77 w 2355379"/>
                  <a:gd name="connsiteY0" fmla="*/ 1055521 h 2530729"/>
                  <a:gd name="connsiteX1" fmla="*/ 1370711 w 2355379"/>
                  <a:gd name="connsiteY1" fmla="*/ 44696 h 2530729"/>
                  <a:gd name="connsiteX2" fmla="*/ 2355379 w 2355379"/>
                  <a:gd name="connsiteY2" fmla="*/ 44696 h 2530729"/>
                  <a:gd name="connsiteX3" fmla="*/ 2355379 w 2355379"/>
                  <a:gd name="connsiteY3" fmla="*/ 1029364 h 2530729"/>
                  <a:gd name="connsiteX4" fmla="*/ 1426687 w 2355379"/>
                  <a:gd name="connsiteY4" fmla="*/ 2530716 h 2530729"/>
                  <a:gd name="connsiteX5" fmla="*/ 77 w 2355379"/>
                  <a:gd name="connsiteY5" fmla="*/ 1055521 h 2530729"/>
                  <a:gd name="connsiteX0" fmla="*/ 77 w 2434064"/>
                  <a:gd name="connsiteY0" fmla="*/ 1055521 h 2530729"/>
                  <a:gd name="connsiteX1" fmla="*/ 1370711 w 2434064"/>
                  <a:gd name="connsiteY1" fmla="*/ 44696 h 2530729"/>
                  <a:gd name="connsiteX2" fmla="*/ 2355379 w 2434064"/>
                  <a:gd name="connsiteY2" fmla="*/ 44696 h 2530729"/>
                  <a:gd name="connsiteX3" fmla="*/ 2355379 w 2434064"/>
                  <a:gd name="connsiteY3" fmla="*/ 1029364 h 2530729"/>
                  <a:gd name="connsiteX4" fmla="*/ 1426687 w 2434064"/>
                  <a:gd name="connsiteY4" fmla="*/ 2530716 h 2530729"/>
                  <a:gd name="connsiteX5" fmla="*/ 77 w 2434064"/>
                  <a:gd name="connsiteY5" fmla="*/ 1055521 h 2530729"/>
                  <a:gd name="connsiteX0" fmla="*/ 77 w 2469312"/>
                  <a:gd name="connsiteY0" fmla="*/ 1055521 h 2530729"/>
                  <a:gd name="connsiteX1" fmla="*/ 1370711 w 2469312"/>
                  <a:gd name="connsiteY1" fmla="*/ 44696 h 2530729"/>
                  <a:gd name="connsiteX2" fmla="*/ 2355379 w 2469312"/>
                  <a:gd name="connsiteY2" fmla="*/ 44696 h 2530729"/>
                  <a:gd name="connsiteX3" fmla="*/ 2355379 w 2469312"/>
                  <a:gd name="connsiteY3" fmla="*/ 1029364 h 2530729"/>
                  <a:gd name="connsiteX4" fmla="*/ 1426687 w 2469312"/>
                  <a:gd name="connsiteY4" fmla="*/ 2530716 h 2530729"/>
                  <a:gd name="connsiteX5" fmla="*/ 77 w 2469312"/>
                  <a:gd name="connsiteY5" fmla="*/ 1055521 h 2530729"/>
                  <a:gd name="connsiteX0" fmla="*/ 1945 w 2471180"/>
                  <a:gd name="connsiteY0" fmla="*/ 1055521 h 2530731"/>
                  <a:gd name="connsiteX1" fmla="*/ 1372579 w 2471180"/>
                  <a:gd name="connsiteY1" fmla="*/ 44696 h 2530731"/>
                  <a:gd name="connsiteX2" fmla="*/ 2357247 w 2471180"/>
                  <a:gd name="connsiteY2" fmla="*/ 44696 h 2530731"/>
                  <a:gd name="connsiteX3" fmla="*/ 2357247 w 2471180"/>
                  <a:gd name="connsiteY3" fmla="*/ 1029364 h 2530731"/>
                  <a:gd name="connsiteX4" fmla="*/ 1428555 w 2471180"/>
                  <a:gd name="connsiteY4" fmla="*/ 2530716 h 2530731"/>
                  <a:gd name="connsiteX5" fmla="*/ 1945 w 2471180"/>
                  <a:gd name="connsiteY5" fmla="*/ 1055521 h 253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180" h="2530731">
                    <a:moveTo>
                      <a:pt x="1945" y="1055521"/>
                    </a:moveTo>
                    <a:cubicBezTo>
                      <a:pt x="-46721" y="498884"/>
                      <a:pt x="828762" y="44696"/>
                      <a:pt x="1372579" y="44696"/>
                    </a:cubicBezTo>
                    <a:cubicBezTo>
                      <a:pt x="1700802" y="44696"/>
                      <a:pt x="2198611" y="-55872"/>
                      <a:pt x="2357247" y="44696"/>
                    </a:cubicBezTo>
                    <a:cubicBezTo>
                      <a:pt x="2534290" y="305030"/>
                      <a:pt x="2481775" y="734619"/>
                      <a:pt x="2357247" y="1029364"/>
                    </a:cubicBezTo>
                    <a:cubicBezTo>
                      <a:pt x="2357247" y="1573181"/>
                      <a:pt x="1821105" y="2526357"/>
                      <a:pt x="1428555" y="2530716"/>
                    </a:cubicBezTo>
                    <a:cubicBezTo>
                      <a:pt x="1036005" y="2535075"/>
                      <a:pt x="50611" y="1612158"/>
                      <a:pt x="1945" y="1055521"/>
                    </a:cubicBezTo>
                    <a:close/>
                  </a:path>
                </a:pathLst>
              </a:cu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3" name="Freeform 52"/>
              <p:cNvSpPr/>
              <p:nvPr/>
            </p:nvSpPr>
            <p:spPr>
              <a:xfrm>
                <a:off x="1283133" y="2034795"/>
                <a:ext cx="2083633" cy="867299"/>
              </a:xfrm>
              <a:custGeom>
                <a:avLst/>
                <a:gdLst>
                  <a:gd name="connsiteX0" fmla="*/ 359764 w 2083633"/>
                  <a:gd name="connsiteY0" fmla="*/ 734518 h 794479"/>
                  <a:gd name="connsiteX1" fmla="*/ 0 w 2083633"/>
                  <a:gd name="connsiteY1" fmla="*/ 524656 h 794479"/>
                  <a:gd name="connsiteX2" fmla="*/ 509666 w 2083633"/>
                  <a:gd name="connsiteY2" fmla="*/ 599607 h 794479"/>
                  <a:gd name="connsiteX3" fmla="*/ 179882 w 2083633"/>
                  <a:gd name="connsiteY3" fmla="*/ 359764 h 794479"/>
                  <a:gd name="connsiteX4" fmla="*/ 584617 w 2083633"/>
                  <a:gd name="connsiteY4" fmla="*/ 494676 h 794479"/>
                  <a:gd name="connsiteX5" fmla="*/ 899410 w 2083633"/>
                  <a:gd name="connsiteY5" fmla="*/ 464695 h 794479"/>
                  <a:gd name="connsiteX6" fmla="*/ 719528 w 2083633"/>
                  <a:gd name="connsiteY6" fmla="*/ 254833 h 794479"/>
                  <a:gd name="connsiteX7" fmla="*/ 1379095 w 2083633"/>
                  <a:gd name="connsiteY7" fmla="*/ 539646 h 794479"/>
                  <a:gd name="connsiteX8" fmla="*/ 1783830 w 2083633"/>
                  <a:gd name="connsiteY8" fmla="*/ 0 h 794479"/>
                  <a:gd name="connsiteX9" fmla="*/ 1648918 w 2083633"/>
                  <a:gd name="connsiteY9" fmla="*/ 554636 h 794479"/>
                  <a:gd name="connsiteX10" fmla="*/ 2083633 w 2083633"/>
                  <a:gd name="connsiteY10" fmla="*/ 149902 h 794479"/>
                  <a:gd name="connsiteX11" fmla="*/ 1858781 w 2083633"/>
                  <a:gd name="connsiteY11" fmla="*/ 629587 h 794479"/>
                  <a:gd name="connsiteX12" fmla="*/ 404735 w 2083633"/>
                  <a:gd name="connsiteY12" fmla="*/ 704538 h 794479"/>
                  <a:gd name="connsiteX13" fmla="*/ 329784 w 2083633"/>
                  <a:gd name="connsiteY13" fmla="*/ 674557 h 794479"/>
                  <a:gd name="connsiteX14" fmla="*/ 299804 w 2083633"/>
                  <a:gd name="connsiteY14" fmla="*/ 719528 h 794479"/>
                  <a:gd name="connsiteX15" fmla="*/ 239843 w 2083633"/>
                  <a:gd name="connsiteY15" fmla="*/ 794479 h 794479"/>
                  <a:gd name="connsiteX16" fmla="*/ 314794 w 2083633"/>
                  <a:gd name="connsiteY16" fmla="*/ 659567 h 794479"/>
                  <a:gd name="connsiteX17" fmla="*/ 119922 w 2083633"/>
                  <a:gd name="connsiteY17" fmla="*/ 614597 h 794479"/>
                  <a:gd name="connsiteX18" fmla="*/ 29981 w 2083633"/>
                  <a:gd name="connsiteY18" fmla="*/ 554636 h 794479"/>
                  <a:gd name="connsiteX19" fmla="*/ 119922 w 2083633"/>
                  <a:gd name="connsiteY19" fmla="*/ 539646 h 794479"/>
                  <a:gd name="connsiteX0" fmla="*/ 359764 w 2083633"/>
                  <a:gd name="connsiteY0" fmla="*/ 734518 h 794479"/>
                  <a:gd name="connsiteX1" fmla="*/ 0 w 2083633"/>
                  <a:gd name="connsiteY1" fmla="*/ 524656 h 794479"/>
                  <a:gd name="connsiteX2" fmla="*/ 509666 w 2083633"/>
                  <a:gd name="connsiteY2" fmla="*/ 599607 h 794479"/>
                  <a:gd name="connsiteX3" fmla="*/ 179882 w 2083633"/>
                  <a:gd name="connsiteY3" fmla="*/ 359764 h 794479"/>
                  <a:gd name="connsiteX4" fmla="*/ 584617 w 2083633"/>
                  <a:gd name="connsiteY4" fmla="*/ 494676 h 794479"/>
                  <a:gd name="connsiteX5" fmla="*/ 899410 w 2083633"/>
                  <a:gd name="connsiteY5" fmla="*/ 464695 h 794479"/>
                  <a:gd name="connsiteX6" fmla="*/ 719528 w 2083633"/>
                  <a:gd name="connsiteY6" fmla="*/ 254833 h 794479"/>
                  <a:gd name="connsiteX7" fmla="*/ 1379095 w 2083633"/>
                  <a:gd name="connsiteY7" fmla="*/ 539646 h 794479"/>
                  <a:gd name="connsiteX8" fmla="*/ 1783830 w 2083633"/>
                  <a:gd name="connsiteY8" fmla="*/ 0 h 794479"/>
                  <a:gd name="connsiteX9" fmla="*/ 1648918 w 2083633"/>
                  <a:gd name="connsiteY9" fmla="*/ 554636 h 794479"/>
                  <a:gd name="connsiteX10" fmla="*/ 2083633 w 2083633"/>
                  <a:gd name="connsiteY10" fmla="*/ 149902 h 794479"/>
                  <a:gd name="connsiteX11" fmla="*/ 1858781 w 2083633"/>
                  <a:gd name="connsiteY11" fmla="*/ 629587 h 794479"/>
                  <a:gd name="connsiteX12" fmla="*/ 404735 w 2083633"/>
                  <a:gd name="connsiteY12" fmla="*/ 704538 h 794479"/>
                  <a:gd name="connsiteX13" fmla="*/ 329784 w 2083633"/>
                  <a:gd name="connsiteY13" fmla="*/ 674557 h 794479"/>
                  <a:gd name="connsiteX14" fmla="*/ 299804 w 2083633"/>
                  <a:gd name="connsiteY14" fmla="*/ 719528 h 794479"/>
                  <a:gd name="connsiteX15" fmla="*/ 239843 w 2083633"/>
                  <a:gd name="connsiteY15" fmla="*/ 794479 h 794479"/>
                  <a:gd name="connsiteX16" fmla="*/ 314794 w 2083633"/>
                  <a:gd name="connsiteY16" fmla="*/ 659567 h 794479"/>
                  <a:gd name="connsiteX17" fmla="*/ 119922 w 2083633"/>
                  <a:gd name="connsiteY17" fmla="*/ 614597 h 794479"/>
                  <a:gd name="connsiteX18" fmla="*/ 29981 w 2083633"/>
                  <a:gd name="connsiteY18" fmla="*/ 554636 h 794479"/>
                  <a:gd name="connsiteX19" fmla="*/ 119922 w 2083633"/>
                  <a:gd name="connsiteY19" fmla="*/ 539646 h 794479"/>
                  <a:gd name="connsiteX0" fmla="*/ 359764 w 2083633"/>
                  <a:gd name="connsiteY0" fmla="*/ 734518 h 794479"/>
                  <a:gd name="connsiteX1" fmla="*/ 0 w 2083633"/>
                  <a:gd name="connsiteY1" fmla="*/ 524656 h 794479"/>
                  <a:gd name="connsiteX2" fmla="*/ 509666 w 2083633"/>
                  <a:gd name="connsiteY2" fmla="*/ 599607 h 794479"/>
                  <a:gd name="connsiteX3" fmla="*/ 179882 w 2083633"/>
                  <a:gd name="connsiteY3" fmla="*/ 359764 h 794479"/>
                  <a:gd name="connsiteX4" fmla="*/ 584617 w 2083633"/>
                  <a:gd name="connsiteY4" fmla="*/ 494676 h 794479"/>
                  <a:gd name="connsiteX5" fmla="*/ 1079292 w 2083633"/>
                  <a:gd name="connsiteY5" fmla="*/ 524656 h 794479"/>
                  <a:gd name="connsiteX6" fmla="*/ 719528 w 2083633"/>
                  <a:gd name="connsiteY6" fmla="*/ 254833 h 794479"/>
                  <a:gd name="connsiteX7" fmla="*/ 1379095 w 2083633"/>
                  <a:gd name="connsiteY7" fmla="*/ 539646 h 794479"/>
                  <a:gd name="connsiteX8" fmla="*/ 1783830 w 2083633"/>
                  <a:gd name="connsiteY8" fmla="*/ 0 h 794479"/>
                  <a:gd name="connsiteX9" fmla="*/ 1648918 w 2083633"/>
                  <a:gd name="connsiteY9" fmla="*/ 554636 h 794479"/>
                  <a:gd name="connsiteX10" fmla="*/ 2083633 w 2083633"/>
                  <a:gd name="connsiteY10" fmla="*/ 149902 h 794479"/>
                  <a:gd name="connsiteX11" fmla="*/ 1858781 w 2083633"/>
                  <a:gd name="connsiteY11" fmla="*/ 629587 h 794479"/>
                  <a:gd name="connsiteX12" fmla="*/ 404735 w 2083633"/>
                  <a:gd name="connsiteY12" fmla="*/ 704538 h 794479"/>
                  <a:gd name="connsiteX13" fmla="*/ 329784 w 2083633"/>
                  <a:gd name="connsiteY13" fmla="*/ 674557 h 794479"/>
                  <a:gd name="connsiteX14" fmla="*/ 299804 w 2083633"/>
                  <a:gd name="connsiteY14" fmla="*/ 719528 h 794479"/>
                  <a:gd name="connsiteX15" fmla="*/ 239843 w 2083633"/>
                  <a:gd name="connsiteY15" fmla="*/ 794479 h 794479"/>
                  <a:gd name="connsiteX16" fmla="*/ 314794 w 2083633"/>
                  <a:gd name="connsiteY16" fmla="*/ 659567 h 794479"/>
                  <a:gd name="connsiteX17" fmla="*/ 119922 w 2083633"/>
                  <a:gd name="connsiteY17" fmla="*/ 614597 h 794479"/>
                  <a:gd name="connsiteX18" fmla="*/ 29981 w 2083633"/>
                  <a:gd name="connsiteY18" fmla="*/ 554636 h 794479"/>
                  <a:gd name="connsiteX19" fmla="*/ 119922 w 2083633"/>
                  <a:gd name="connsiteY19" fmla="*/ 539646 h 794479"/>
                  <a:gd name="connsiteX0" fmla="*/ 359764 w 2083633"/>
                  <a:gd name="connsiteY0" fmla="*/ 734518 h 794479"/>
                  <a:gd name="connsiteX1" fmla="*/ 0 w 2083633"/>
                  <a:gd name="connsiteY1" fmla="*/ 524656 h 794479"/>
                  <a:gd name="connsiteX2" fmla="*/ 509666 w 2083633"/>
                  <a:gd name="connsiteY2" fmla="*/ 599607 h 794479"/>
                  <a:gd name="connsiteX3" fmla="*/ 179882 w 2083633"/>
                  <a:gd name="connsiteY3" fmla="*/ 359764 h 794479"/>
                  <a:gd name="connsiteX4" fmla="*/ 584617 w 2083633"/>
                  <a:gd name="connsiteY4" fmla="*/ 494676 h 794479"/>
                  <a:gd name="connsiteX5" fmla="*/ 1079292 w 2083633"/>
                  <a:gd name="connsiteY5" fmla="*/ 524656 h 794479"/>
                  <a:gd name="connsiteX6" fmla="*/ 719528 w 2083633"/>
                  <a:gd name="connsiteY6" fmla="*/ 254833 h 794479"/>
                  <a:gd name="connsiteX7" fmla="*/ 1379095 w 2083633"/>
                  <a:gd name="connsiteY7" fmla="*/ 539646 h 794479"/>
                  <a:gd name="connsiteX8" fmla="*/ 1783830 w 2083633"/>
                  <a:gd name="connsiteY8" fmla="*/ 0 h 794479"/>
                  <a:gd name="connsiteX9" fmla="*/ 1648918 w 2083633"/>
                  <a:gd name="connsiteY9" fmla="*/ 554636 h 794479"/>
                  <a:gd name="connsiteX10" fmla="*/ 2083633 w 2083633"/>
                  <a:gd name="connsiteY10" fmla="*/ 149902 h 794479"/>
                  <a:gd name="connsiteX11" fmla="*/ 1858781 w 2083633"/>
                  <a:gd name="connsiteY11" fmla="*/ 629587 h 794479"/>
                  <a:gd name="connsiteX12" fmla="*/ 404735 w 2083633"/>
                  <a:gd name="connsiteY12" fmla="*/ 704538 h 794479"/>
                  <a:gd name="connsiteX13" fmla="*/ 329784 w 2083633"/>
                  <a:gd name="connsiteY13" fmla="*/ 674557 h 794479"/>
                  <a:gd name="connsiteX14" fmla="*/ 299804 w 2083633"/>
                  <a:gd name="connsiteY14" fmla="*/ 719528 h 794479"/>
                  <a:gd name="connsiteX15" fmla="*/ 239843 w 2083633"/>
                  <a:gd name="connsiteY15" fmla="*/ 794479 h 794479"/>
                  <a:gd name="connsiteX16" fmla="*/ 314794 w 2083633"/>
                  <a:gd name="connsiteY16" fmla="*/ 659567 h 794479"/>
                  <a:gd name="connsiteX17" fmla="*/ 119922 w 2083633"/>
                  <a:gd name="connsiteY17" fmla="*/ 614597 h 794479"/>
                  <a:gd name="connsiteX18" fmla="*/ 29981 w 2083633"/>
                  <a:gd name="connsiteY18" fmla="*/ 554636 h 794479"/>
                  <a:gd name="connsiteX19" fmla="*/ 119922 w 2083633"/>
                  <a:gd name="connsiteY19" fmla="*/ 539646 h 794479"/>
                  <a:gd name="connsiteX0" fmla="*/ 359764 w 2083633"/>
                  <a:gd name="connsiteY0" fmla="*/ 734518 h 794479"/>
                  <a:gd name="connsiteX1" fmla="*/ 0 w 2083633"/>
                  <a:gd name="connsiteY1" fmla="*/ 524656 h 794479"/>
                  <a:gd name="connsiteX2" fmla="*/ 509666 w 2083633"/>
                  <a:gd name="connsiteY2" fmla="*/ 599607 h 794479"/>
                  <a:gd name="connsiteX3" fmla="*/ 179882 w 2083633"/>
                  <a:gd name="connsiteY3" fmla="*/ 359764 h 794479"/>
                  <a:gd name="connsiteX4" fmla="*/ 584617 w 2083633"/>
                  <a:gd name="connsiteY4" fmla="*/ 494676 h 794479"/>
                  <a:gd name="connsiteX5" fmla="*/ 1079292 w 2083633"/>
                  <a:gd name="connsiteY5" fmla="*/ 524656 h 794479"/>
                  <a:gd name="connsiteX6" fmla="*/ 719528 w 2083633"/>
                  <a:gd name="connsiteY6" fmla="*/ 254833 h 794479"/>
                  <a:gd name="connsiteX7" fmla="*/ 1379095 w 2083633"/>
                  <a:gd name="connsiteY7" fmla="*/ 539646 h 794479"/>
                  <a:gd name="connsiteX8" fmla="*/ 1783830 w 2083633"/>
                  <a:gd name="connsiteY8" fmla="*/ 0 h 794479"/>
                  <a:gd name="connsiteX9" fmla="*/ 1648918 w 2083633"/>
                  <a:gd name="connsiteY9" fmla="*/ 554636 h 794479"/>
                  <a:gd name="connsiteX10" fmla="*/ 2083633 w 2083633"/>
                  <a:gd name="connsiteY10" fmla="*/ 149902 h 794479"/>
                  <a:gd name="connsiteX11" fmla="*/ 1858781 w 2083633"/>
                  <a:gd name="connsiteY11" fmla="*/ 629587 h 794479"/>
                  <a:gd name="connsiteX12" fmla="*/ 404735 w 2083633"/>
                  <a:gd name="connsiteY12" fmla="*/ 704538 h 794479"/>
                  <a:gd name="connsiteX13" fmla="*/ 329784 w 2083633"/>
                  <a:gd name="connsiteY13" fmla="*/ 674557 h 794479"/>
                  <a:gd name="connsiteX14" fmla="*/ 299804 w 2083633"/>
                  <a:gd name="connsiteY14" fmla="*/ 719528 h 794479"/>
                  <a:gd name="connsiteX15" fmla="*/ 239843 w 2083633"/>
                  <a:gd name="connsiteY15" fmla="*/ 794479 h 794479"/>
                  <a:gd name="connsiteX16" fmla="*/ 314794 w 2083633"/>
                  <a:gd name="connsiteY16" fmla="*/ 659567 h 794479"/>
                  <a:gd name="connsiteX17" fmla="*/ 119922 w 2083633"/>
                  <a:gd name="connsiteY17" fmla="*/ 614597 h 794479"/>
                  <a:gd name="connsiteX18" fmla="*/ 29981 w 2083633"/>
                  <a:gd name="connsiteY18" fmla="*/ 554636 h 794479"/>
                  <a:gd name="connsiteX19" fmla="*/ 119922 w 2083633"/>
                  <a:gd name="connsiteY19" fmla="*/ 539646 h 794479"/>
                  <a:gd name="connsiteX0" fmla="*/ 359764 w 2083633"/>
                  <a:gd name="connsiteY0" fmla="*/ 734518 h 794479"/>
                  <a:gd name="connsiteX1" fmla="*/ 0 w 2083633"/>
                  <a:gd name="connsiteY1" fmla="*/ 524656 h 794479"/>
                  <a:gd name="connsiteX2" fmla="*/ 509666 w 2083633"/>
                  <a:gd name="connsiteY2" fmla="*/ 599607 h 794479"/>
                  <a:gd name="connsiteX3" fmla="*/ 179882 w 2083633"/>
                  <a:gd name="connsiteY3" fmla="*/ 359764 h 794479"/>
                  <a:gd name="connsiteX4" fmla="*/ 584617 w 2083633"/>
                  <a:gd name="connsiteY4" fmla="*/ 494676 h 794479"/>
                  <a:gd name="connsiteX5" fmla="*/ 1079292 w 2083633"/>
                  <a:gd name="connsiteY5" fmla="*/ 524656 h 794479"/>
                  <a:gd name="connsiteX6" fmla="*/ 719528 w 2083633"/>
                  <a:gd name="connsiteY6" fmla="*/ 254833 h 794479"/>
                  <a:gd name="connsiteX7" fmla="*/ 1379095 w 2083633"/>
                  <a:gd name="connsiteY7" fmla="*/ 539646 h 794479"/>
                  <a:gd name="connsiteX8" fmla="*/ 1783830 w 2083633"/>
                  <a:gd name="connsiteY8" fmla="*/ 0 h 794479"/>
                  <a:gd name="connsiteX9" fmla="*/ 1648918 w 2083633"/>
                  <a:gd name="connsiteY9" fmla="*/ 554636 h 794479"/>
                  <a:gd name="connsiteX10" fmla="*/ 2083633 w 2083633"/>
                  <a:gd name="connsiteY10" fmla="*/ 149902 h 794479"/>
                  <a:gd name="connsiteX11" fmla="*/ 1858781 w 2083633"/>
                  <a:gd name="connsiteY11" fmla="*/ 629587 h 794479"/>
                  <a:gd name="connsiteX12" fmla="*/ 404735 w 2083633"/>
                  <a:gd name="connsiteY12" fmla="*/ 704538 h 794479"/>
                  <a:gd name="connsiteX13" fmla="*/ 329784 w 2083633"/>
                  <a:gd name="connsiteY13" fmla="*/ 674557 h 794479"/>
                  <a:gd name="connsiteX14" fmla="*/ 299804 w 2083633"/>
                  <a:gd name="connsiteY14" fmla="*/ 719528 h 794479"/>
                  <a:gd name="connsiteX15" fmla="*/ 239843 w 2083633"/>
                  <a:gd name="connsiteY15" fmla="*/ 794479 h 794479"/>
                  <a:gd name="connsiteX16" fmla="*/ 314794 w 2083633"/>
                  <a:gd name="connsiteY16" fmla="*/ 659567 h 794479"/>
                  <a:gd name="connsiteX17" fmla="*/ 119922 w 2083633"/>
                  <a:gd name="connsiteY17" fmla="*/ 614597 h 794479"/>
                  <a:gd name="connsiteX18" fmla="*/ 29981 w 2083633"/>
                  <a:gd name="connsiteY18" fmla="*/ 554636 h 794479"/>
                  <a:gd name="connsiteX19" fmla="*/ 119922 w 2083633"/>
                  <a:gd name="connsiteY19" fmla="*/ 539646 h 794479"/>
                  <a:gd name="connsiteX0" fmla="*/ 359764 w 2083633"/>
                  <a:gd name="connsiteY0" fmla="*/ 734518 h 794479"/>
                  <a:gd name="connsiteX1" fmla="*/ 0 w 2083633"/>
                  <a:gd name="connsiteY1" fmla="*/ 524656 h 794479"/>
                  <a:gd name="connsiteX2" fmla="*/ 509666 w 2083633"/>
                  <a:gd name="connsiteY2" fmla="*/ 599607 h 794479"/>
                  <a:gd name="connsiteX3" fmla="*/ 179882 w 2083633"/>
                  <a:gd name="connsiteY3" fmla="*/ 359764 h 794479"/>
                  <a:gd name="connsiteX4" fmla="*/ 584617 w 2083633"/>
                  <a:gd name="connsiteY4" fmla="*/ 494676 h 794479"/>
                  <a:gd name="connsiteX5" fmla="*/ 1079292 w 2083633"/>
                  <a:gd name="connsiteY5" fmla="*/ 524656 h 794479"/>
                  <a:gd name="connsiteX6" fmla="*/ 719528 w 2083633"/>
                  <a:gd name="connsiteY6" fmla="*/ 254833 h 794479"/>
                  <a:gd name="connsiteX7" fmla="*/ 1379095 w 2083633"/>
                  <a:gd name="connsiteY7" fmla="*/ 539646 h 794479"/>
                  <a:gd name="connsiteX8" fmla="*/ 1783830 w 2083633"/>
                  <a:gd name="connsiteY8" fmla="*/ 0 h 794479"/>
                  <a:gd name="connsiteX9" fmla="*/ 1648918 w 2083633"/>
                  <a:gd name="connsiteY9" fmla="*/ 554636 h 794479"/>
                  <a:gd name="connsiteX10" fmla="*/ 1901160 w 2083633"/>
                  <a:gd name="connsiteY10" fmla="*/ 434849 h 794479"/>
                  <a:gd name="connsiteX11" fmla="*/ 2083633 w 2083633"/>
                  <a:gd name="connsiteY11" fmla="*/ 149902 h 794479"/>
                  <a:gd name="connsiteX12" fmla="*/ 1858781 w 2083633"/>
                  <a:gd name="connsiteY12" fmla="*/ 629587 h 794479"/>
                  <a:gd name="connsiteX13" fmla="*/ 404735 w 2083633"/>
                  <a:gd name="connsiteY13" fmla="*/ 704538 h 794479"/>
                  <a:gd name="connsiteX14" fmla="*/ 329784 w 2083633"/>
                  <a:gd name="connsiteY14" fmla="*/ 674557 h 794479"/>
                  <a:gd name="connsiteX15" fmla="*/ 299804 w 2083633"/>
                  <a:gd name="connsiteY15" fmla="*/ 719528 h 794479"/>
                  <a:gd name="connsiteX16" fmla="*/ 239843 w 2083633"/>
                  <a:gd name="connsiteY16" fmla="*/ 794479 h 794479"/>
                  <a:gd name="connsiteX17" fmla="*/ 314794 w 2083633"/>
                  <a:gd name="connsiteY17" fmla="*/ 659567 h 794479"/>
                  <a:gd name="connsiteX18" fmla="*/ 119922 w 2083633"/>
                  <a:gd name="connsiteY18" fmla="*/ 614597 h 794479"/>
                  <a:gd name="connsiteX19" fmla="*/ 29981 w 2083633"/>
                  <a:gd name="connsiteY19" fmla="*/ 554636 h 794479"/>
                  <a:gd name="connsiteX20" fmla="*/ 119922 w 2083633"/>
                  <a:gd name="connsiteY20" fmla="*/ 539646 h 794479"/>
                  <a:gd name="connsiteX0" fmla="*/ 359764 w 2083633"/>
                  <a:gd name="connsiteY0" fmla="*/ 734518 h 794479"/>
                  <a:gd name="connsiteX1" fmla="*/ 0 w 2083633"/>
                  <a:gd name="connsiteY1" fmla="*/ 524656 h 794479"/>
                  <a:gd name="connsiteX2" fmla="*/ 509666 w 2083633"/>
                  <a:gd name="connsiteY2" fmla="*/ 599607 h 794479"/>
                  <a:gd name="connsiteX3" fmla="*/ 179882 w 2083633"/>
                  <a:gd name="connsiteY3" fmla="*/ 359764 h 794479"/>
                  <a:gd name="connsiteX4" fmla="*/ 584617 w 2083633"/>
                  <a:gd name="connsiteY4" fmla="*/ 494676 h 794479"/>
                  <a:gd name="connsiteX5" fmla="*/ 1079292 w 2083633"/>
                  <a:gd name="connsiteY5" fmla="*/ 524656 h 794479"/>
                  <a:gd name="connsiteX6" fmla="*/ 719528 w 2083633"/>
                  <a:gd name="connsiteY6" fmla="*/ 254833 h 794479"/>
                  <a:gd name="connsiteX7" fmla="*/ 1379095 w 2083633"/>
                  <a:gd name="connsiteY7" fmla="*/ 539646 h 794479"/>
                  <a:gd name="connsiteX8" fmla="*/ 1783830 w 2083633"/>
                  <a:gd name="connsiteY8" fmla="*/ 0 h 794479"/>
                  <a:gd name="connsiteX9" fmla="*/ 1648918 w 2083633"/>
                  <a:gd name="connsiteY9" fmla="*/ 554636 h 794479"/>
                  <a:gd name="connsiteX10" fmla="*/ 1901160 w 2083633"/>
                  <a:gd name="connsiteY10" fmla="*/ 434849 h 794479"/>
                  <a:gd name="connsiteX11" fmla="*/ 2083633 w 2083633"/>
                  <a:gd name="connsiteY11" fmla="*/ 149902 h 794479"/>
                  <a:gd name="connsiteX12" fmla="*/ 1858781 w 2083633"/>
                  <a:gd name="connsiteY12" fmla="*/ 629587 h 794479"/>
                  <a:gd name="connsiteX13" fmla="*/ 404735 w 2083633"/>
                  <a:gd name="connsiteY13" fmla="*/ 704538 h 794479"/>
                  <a:gd name="connsiteX14" fmla="*/ 329784 w 2083633"/>
                  <a:gd name="connsiteY14" fmla="*/ 674557 h 794479"/>
                  <a:gd name="connsiteX15" fmla="*/ 299804 w 2083633"/>
                  <a:gd name="connsiteY15" fmla="*/ 719528 h 794479"/>
                  <a:gd name="connsiteX16" fmla="*/ 239843 w 2083633"/>
                  <a:gd name="connsiteY16" fmla="*/ 794479 h 794479"/>
                  <a:gd name="connsiteX17" fmla="*/ 314794 w 2083633"/>
                  <a:gd name="connsiteY17" fmla="*/ 659567 h 794479"/>
                  <a:gd name="connsiteX18" fmla="*/ 119922 w 2083633"/>
                  <a:gd name="connsiteY18" fmla="*/ 614597 h 794479"/>
                  <a:gd name="connsiteX19" fmla="*/ 29981 w 2083633"/>
                  <a:gd name="connsiteY19" fmla="*/ 554636 h 794479"/>
                  <a:gd name="connsiteX20" fmla="*/ 119922 w 2083633"/>
                  <a:gd name="connsiteY20" fmla="*/ 539646 h 794479"/>
                  <a:gd name="connsiteX0" fmla="*/ 359764 w 2083633"/>
                  <a:gd name="connsiteY0" fmla="*/ 734518 h 734518"/>
                  <a:gd name="connsiteX1" fmla="*/ 0 w 2083633"/>
                  <a:gd name="connsiteY1" fmla="*/ 524656 h 734518"/>
                  <a:gd name="connsiteX2" fmla="*/ 509666 w 2083633"/>
                  <a:gd name="connsiteY2" fmla="*/ 599607 h 734518"/>
                  <a:gd name="connsiteX3" fmla="*/ 179882 w 2083633"/>
                  <a:gd name="connsiteY3" fmla="*/ 359764 h 734518"/>
                  <a:gd name="connsiteX4" fmla="*/ 584617 w 2083633"/>
                  <a:gd name="connsiteY4" fmla="*/ 494676 h 734518"/>
                  <a:gd name="connsiteX5" fmla="*/ 1079292 w 2083633"/>
                  <a:gd name="connsiteY5" fmla="*/ 524656 h 734518"/>
                  <a:gd name="connsiteX6" fmla="*/ 719528 w 2083633"/>
                  <a:gd name="connsiteY6" fmla="*/ 254833 h 734518"/>
                  <a:gd name="connsiteX7" fmla="*/ 1379095 w 2083633"/>
                  <a:gd name="connsiteY7" fmla="*/ 539646 h 734518"/>
                  <a:gd name="connsiteX8" fmla="*/ 1783830 w 2083633"/>
                  <a:gd name="connsiteY8" fmla="*/ 0 h 734518"/>
                  <a:gd name="connsiteX9" fmla="*/ 1648918 w 2083633"/>
                  <a:gd name="connsiteY9" fmla="*/ 554636 h 734518"/>
                  <a:gd name="connsiteX10" fmla="*/ 1901160 w 2083633"/>
                  <a:gd name="connsiteY10" fmla="*/ 434849 h 734518"/>
                  <a:gd name="connsiteX11" fmla="*/ 2083633 w 2083633"/>
                  <a:gd name="connsiteY11" fmla="*/ 149902 h 734518"/>
                  <a:gd name="connsiteX12" fmla="*/ 1858781 w 2083633"/>
                  <a:gd name="connsiteY12" fmla="*/ 629587 h 734518"/>
                  <a:gd name="connsiteX13" fmla="*/ 404735 w 2083633"/>
                  <a:gd name="connsiteY13" fmla="*/ 704538 h 734518"/>
                  <a:gd name="connsiteX14" fmla="*/ 329784 w 2083633"/>
                  <a:gd name="connsiteY14" fmla="*/ 674557 h 734518"/>
                  <a:gd name="connsiteX15" fmla="*/ 299804 w 2083633"/>
                  <a:gd name="connsiteY15" fmla="*/ 719528 h 734518"/>
                  <a:gd name="connsiteX16" fmla="*/ 314794 w 2083633"/>
                  <a:gd name="connsiteY16" fmla="*/ 659567 h 734518"/>
                  <a:gd name="connsiteX17" fmla="*/ 119922 w 2083633"/>
                  <a:gd name="connsiteY17" fmla="*/ 614597 h 734518"/>
                  <a:gd name="connsiteX18" fmla="*/ 29981 w 2083633"/>
                  <a:gd name="connsiteY18" fmla="*/ 554636 h 734518"/>
                  <a:gd name="connsiteX19" fmla="*/ 119922 w 2083633"/>
                  <a:gd name="connsiteY19" fmla="*/ 539646 h 734518"/>
                  <a:gd name="connsiteX0" fmla="*/ 0 w 2083633"/>
                  <a:gd name="connsiteY0" fmla="*/ 524656 h 719528"/>
                  <a:gd name="connsiteX1" fmla="*/ 509666 w 2083633"/>
                  <a:gd name="connsiteY1" fmla="*/ 599607 h 719528"/>
                  <a:gd name="connsiteX2" fmla="*/ 179882 w 2083633"/>
                  <a:gd name="connsiteY2" fmla="*/ 359764 h 719528"/>
                  <a:gd name="connsiteX3" fmla="*/ 584617 w 2083633"/>
                  <a:gd name="connsiteY3" fmla="*/ 494676 h 719528"/>
                  <a:gd name="connsiteX4" fmla="*/ 1079292 w 2083633"/>
                  <a:gd name="connsiteY4" fmla="*/ 524656 h 719528"/>
                  <a:gd name="connsiteX5" fmla="*/ 719528 w 2083633"/>
                  <a:gd name="connsiteY5" fmla="*/ 254833 h 719528"/>
                  <a:gd name="connsiteX6" fmla="*/ 1379095 w 2083633"/>
                  <a:gd name="connsiteY6" fmla="*/ 539646 h 719528"/>
                  <a:gd name="connsiteX7" fmla="*/ 1783830 w 2083633"/>
                  <a:gd name="connsiteY7" fmla="*/ 0 h 719528"/>
                  <a:gd name="connsiteX8" fmla="*/ 1648918 w 2083633"/>
                  <a:gd name="connsiteY8" fmla="*/ 554636 h 719528"/>
                  <a:gd name="connsiteX9" fmla="*/ 1901160 w 2083633"/>
                  <a:gd name="connsiteY9" fmla="*/ 434849 h 719528"/>
                  <a:gd name="connsiteX10" fmla="*/ 2083633 w 2083633"/>
                  <a:gd name="connsiteY10" fmla="*/ 149902 h 719528"/>
                  <a:gd name="connsiteX11" fmla="*/ 1858781 w 2083633"/>
                  <a:gd name="connsiteY11" fmla="*/ 629587 h 719528"/>
                  <a:gd name="connsiteX12" fmla="*/ 404735 w 2083633"/>
                  <a:gd name="connsiteY12" fmla="*/ 704538 h 719528"/>
                  <a:gd name="connsiteX13" fmla="*/ 329784 w 2083633"/>
                  <a:gd name="connsiteY13" fmla="*/ 674557 h 719528"/>
                  <a:gd name="connsiteX14" fmla="*/ 299804 w 2083633"/>
                  <a:gd name="connsiteY14" fmla="*/ 719528 h 719528"/>
                  <a:gd name="connsiteX15" fmla="*/ 314794 w 2083633"/>
                  <a:gd name="connsiteY15" fmla="*/ 659567 h 719528"/>
                  <a:gd name="connsiteX16" fmla="*/ 119922 w 2083633"/>
                  <a:gd name="connsiteY16" fmla="*/ 614597 h 719528"/>
                  <a:gd name="connsiteX17" fmla="*/ 29981 w 2083633"/>
                  <a:gd name="connsiteY17" fmla="*/ 554636 h 719528"/>
                  <a:gd name="connsiteX18" fmla="*/ 119922 w 2083633"/>
                  <a:gd name="connsiteY18" fmla="*/ 539646 h 71952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329784 w 2083633"/>
                  <a:gd name="connsiteY13" fmla="*/ 674557 h 704538"/>
                  <a:gd name="connsiteX14" fmla="*/ 314794 w 2083633"/>
                  <a:gd name="connsiteY14" fmla="*/ 659567 h 704538"/>
                  <a:gd name="connsiteX15" fmla="*/ 119922 w 2083633"/>
                  <a:gd name="connsiteY15" fmla="*/ 614597 h 704538"/>
                  <a:gd name="connsiteX16" fmla="*/ 29981 w 2083633"/>
                  <a:gd name="connsiteY16" fmla="*/ 554636 h 704538"/>
                  <a:gd name="connsiteX17" fmla="*/ 119922 w 2083633"/>
                  <a:gd name="connsiteY17" fmla="*/ 53964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329784 w 2083633"/>
                  <a:gd name="connsiteY13" fmla="*/ 674557 h 704538"/>
                  <a:gd name="connsiteX14" fmla="*/ 245783 w 2083633"/>
                  <a:gd name="connsiteY14" fmla="*/ 659567 h 704538"/>
                  <a:gd name="connsiteX15" fmla="*/ 119922 w 2083633"/>
                  <a:gd name="connsiteY15" fmla="*/ 614597 h 704538"/>
                  <a:gd name="connsiteX16" fmla="*/ 29981 w 2083633"/>
                  <a:gd name="connsiteY16" fmla="*/ 554636 h 704538"/>
                  <a:gd name="connsiteX17" fmla="*/ 119922 w 2083633"/>
                  <a:gd name="connsiteY17" fmla="*/ 53964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329784 w 2083633"/>
                  <a:gd name="connsiteY13" fmla="*/ 674557 h 704538"/>
                  <a:gd name="connsiteX14" fmla="*/ 245783 w 2083633"/>
                  <a:gd name="connsiteY14" fmla="*/ 659567 h 704538"/>
                  <a:gd name="connsiteX15" fmla="*/ 119922 w 2083633"/>
                  <a:gd name="connsiteY15" fmla="*/ 614597 h 704538"/>
                  <a:gd name="connsiteX16" fmla="*/ 29981 w 2083633"/>
                  <a:gd name="connsiteY16" fmla="*/ 55463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329784 w 2083633"/>
                  <a:gd name="connsiteY13" fmla="*/ 674557 h 704538"/>
                  <a:gd name="connsiteX14" fmla="*/ 245783 w 2083633"/>
                  <a:gd name="connsiteY14" fmla="*/ 659567 h 704538"/>
                  <a:gd name="connsiteX15" fmla="*/ 29981 w 2083633"/>
                  <a:gd name="connsiteY15" fmla="*/ 55463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329784 w 2083633"/>
                  <a:gd name="connsiteY13" fmla="*/ 674557 h 704538"/>
                  <a:gd name="connsiteX14" fmla="*/ 29981 w 2083633"/>
                  <a:gd name="connsiteY14" fmla="*/ 55463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29981 w 2083633"/>
                  <a:gd name="connsiteY13" fmla="*/ 55463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29981 w 2083633"/>
                  <a:gd name="connsiteY13" fmla="*/ 55463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29981 w 2083633"/>
                  <a:gd name="connsiteY13" fmla="*/ 55463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29981 w 2083633"/>
                  <a:gd name="connsiteY13" fmla="*/ 55463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29981 w 2083633"/>
                  <a:gd name="connsiteY13" fmla="*/ 554636 h 704538"/>
                  <a:gd name="connsiteX0" fmla="*/ 0 w 2083633"/>
                  <a:gd name="connsiteY0" fmla="*/ 524656 h 704538"/>
                  <a:gd name="connsiteX1" fmla="*/ 509666 w 2083633"/>
                  <a:gd name="connsiteY1" fmla="*/ 599607 h 704538"/>
                  <a:gd name="connsiteX2" fmla="*/ 179882 w 2083633"/>
                  <a:gd name="connsiteY2" fmla="*/ 359764 h 704538"/>
                  <a:gd name="connsiteX3" fmla="*/ 584617 w 2083633"/>
                  <a:gd name="connsiteY3" fmla="*/ 494676 h 704538"/>
                  <a:gd name="connsiteX4" fmla="*/ 1079292 w 2083633"/>
                  <a:gd name="connsiteY4" fmla="*/ 524656 h 704538"/>
                  <a:gd name="connsiteX5" fmla="*/ 719528 w 2083633"/>
                  <a:gd name="connsiteY5" fmla="*/ 254833 h 704538"/>
                  <a:gd name="connsiteX6" fmla="*/ 1379095 w 2083633"/>
                  <a:gd name="connsiteY6" fmla="*/ 539646 h 704538"/>
                  <a:gd name="connsiteX7" fmla="*/ 1783830 w 2083633"/>
                  <a:gd name="connsiteY7" fmla="*/ 0 h 704538"/>
                  <a:gd name="connsiteX8" fmla="*/ 1648918 w 2083633"/>
                  <a:gd name="connsiteY8" fmla="*/ 554636 h 704538"/>
                  <a:gd name="connsiteX9" fmla="*/ 1901160 w 2083633"/>
                  <a:gd name="connsiteY9" fmla="*/ 434849 h 704538"/>
                  <a:gd name="connsiteX10" fmla="*/ 2083633 w 2083633"/>
                  <a:gd name="connsiteY10" fmla="*/ 149902 h 704538"/>
                  <a:gd name="connsiteX11" fmla="*/ 1858781 w 2083633"/>
                  <a:gd name="connsiteY11" fmla="*/ 629587 h 704538"/>
                  <a:gd name="connsiteX12" fmla="*/ 404735 w 2083633"/>
                  <a:gd name="connsiteY12" fmla="*/ 704538 h 704538"/>
                  <a:gd name="connsiteX13" fmla="*/ 29981 w 2083633"/>
                  <a:gd name="connsiteY13" fmla="*/ 554636 h 70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3633" h="704538">
                    <a:moveTo>
                      <a:pt x="0" y="524656"/>
                    </a:moveTo>
                    <a:cubicBezTo>
                      <a:pt x="359670" y="674723"/>
                      <a:pt x="339777" y="574623"/>
                      <a:pt x="509666" y="599607"/>
                    </a:cubicBezTo>
                    <a:cubicBezTo>
                      <a:pt x="158199" y="502406"/>
                      <a:pt x="289810" y="439712"/>
                      <a:pt x="179882" y="359764"/>
                    </a:cubicBezTo>
                    <a:cubicBezTo>
                      <a:pt x="313144" y="406973"/>
                      <a:pt x="512353" y="376616"/>
                      <a:pt x="584617" y="494676"/>
                    </a:cubicBezTo>
                    <a:cubicBezTo>
                      <a:pt x="656881" y="612736"/>
                      <a:pt x="1056807" y="564630"/>
                      <a:pt x="1079292" y="524656"/>
                    </a:cubicBezTo>
                    <a:lnTo>
                      <a:pt x="719528" y="254833"/>
                    </a:lnTo>
                    <a:cubicBezTo>
                      <a:pt x="939384" y="349771"/>
                      <a:pt x="1189220" y="219856"/>
                      <a:pt x="1379095" y="539646"/>
                    </a:cubicBezTo>
                    <a:cubicBezTo>
                      <a:pt x="1514007" y="359764"/>
                      <a:pt x="1364105" y="224852"/>
                      <a:pt x="1783830" y="0"/>
                    </a:cubicBezTo>
                    <a:cubicBezTo>
                      <a:pt x="1738859" y="184879"/>
                      <a:pt x="1798820" y="354766"/>
                      <a:pt x="1648918" y="554636"/>
                    </a:cubicBezTo>
                    <a:cubicBezTo>
                      <a:pt x="1718009" y="469736"/>
                      <a:pt x="1832069" y="519749"/>
                      <a:pt x="1901160" y="434849"/>
                    </a:cubicBezTo>
                    <a:lnTo>
                      <a:pt x="2083633" y="149902"/>
                    </a:lnTo>
                    <a:cubicBezTo>
                      <a:pt x="2008682" y="309797"/>
                      <a:pt x="2053653" y="499672"/>
                      <a:pt x="1858781" y="629587"/>
                    </a:cubicBezTo>
                    <a:lnTo>
                      <a:pt x="404735" y="704538"/>
                    </a:lnTo>
                    <a:cubicBezTo>
                      <a:pt x="107289" y="693390"/>
                      <a:pt x="154899" y="604603"/>
                      <a:pt x="29981" y="554636"/>
                    </a:cubicBezTo>
                  </a:path>
                </a:pathLst>
              </a:cu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4" name="Teardrop 53"/>
              <p:cNvSpPr/>
              <p:nvPr/>
            </p:nvSpPr>
            <p:spPr>
              <a:xfrm rot="6677272">
                <a:off x="1630140" y="3459184"/>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ardrop 54"/>
              <p:cNvSpPr/>
              <p:nvPr/>
            </p:nvSpPr>
            <p:spPr>
              <a:xfrm rot="6677272">
                <a:off x="2408773" y="3503357"/>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ardrop 55"/>
              <p:cNvSpPr/>
              <p:nvPr/>
            </p:nvSpPr>
            <p:spPr>
              <a:xfrm rot="6677272">
                <a:off x="2181854" y="4143784"/>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ardrop 56"/>
              <p:cNvSpPr/>
              <p:nvPr/>
            </p:nvSpPr>
            <p:spPr>
              <a:xfrm rot="6677272">
                <a:off x="1749881" y="4108042"/>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ardrop 57"/>
              <p:cNvSpPr/>
              <p:nvPr/>
            </p:nvSpPr>
            <p:spPr>
              <a:xfrm rot="10800000">
                <a:off x="3116894" y="3382640"/>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ardrop 58"/>
              <p:cNvSpPr/>
              <p:nvPr/>
            </p:nvSpPr>
            <p:spPr>
              <a:xfrm rot="6677272">
                <a:off x="2684149" y="3054951"/>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ardrop 59"/>
              <p:cNvSpPr/>
              <p:nvPr/>
            </p:nvSpPr>
            <p:spPr>
              <a:xfrm rot="6677272">
                <a:off x="2832074" y="3921024"/>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ardrop 60"/>
              <p:cNvSpPr/>
              <p:nvPr/>
            </p:nvSpPr>
            <p:spPr>
              <a:xfrm rot="9207283">
                <a:off x="3165680" y="4132884"/>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ardrop 61"/>
              <p:cNvSpPr/>
              <p:nvPr/>
            </p:nvSpPr>
            <p:spPr>
              <a:xfrm rot="6677272">
                <a:off x="2526150" y="4655075"/>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ardrop 62"/>
              <p:cNvSpPr/>
              <p:nvPr/>
            </p:nvSpPr>
            <p:spPr>
              <a:xfrm rot="9207283">
                <a:off x="2643699" y="4261333"/>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ardrop 63"/>
              <p:cNvSpPr/>
              <p:nvPr/>
            </p:nvSpPr>
            <p:spPr>
              <a:xfrm rot="7525591">
                <a:off x="2013809" y="3616584"/>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ardrop 64"/>
              <p:cNvSpPr/>
              <p:nvPr/>
            </p:nvSpPr>
            <p:spPr>
              <a:xfrm rot="6677272">
                <a:off x="2429340" y="3872856"/>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ardrop 65"/>
              <p:cNvSpPr/>
              <p:nvPr/>
            </p:nvSpPr>
            <p:spPr>
              <a:xfrm rot="6677272">
                <a:off x="2088962" y="4561450"/>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ardrop 66"/>
              <p:cNvSpPr/>
              <p:nvPr/>
            </p:nvSpPr>
            <p:spPr>
              <a:xfrm rot="8793172">
                <a:off x="2915807" y="4492342"/>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ardrop 67"/>
              <p:cNvSpPr/>
              <p:nvPr/>
            </p:nvSpPr>
            <p:spPr>
              <a:xfrm rot="6677272">
                <a:off x="1997367" y="3340067"/>
                <a:ext cx="175251" cy="175251"/>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1" name="Picture 3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8166" y="4105366"/>
              <a:ext cx="746140" cy="179273"/>
            </a:xfrm>
            <a:prstGeom prst="rect">
              <a:avLst/>
            </a:prstGeom>
            <a:noFill/>
            <a:ln w="9525">
              <a:noFill/>
              <a:miter lim="800000"/>
              <a:headEnd/>
              <a:tailEnd/>
            </a:ln>
            <a:effectLst/>
          </p:spPr>
        </p:pic>
      </p:grpSp>
      <p:grpSp>
        <p:nvGrpSpPr>
          <p:cNvPr id="72" name="Group 71"/>
          <p:cNvGrpSpPr/>
          <p:nvPr/>
        </p:nvGrpSpPr>
        <p:grpSpPr>
          <a:xfrm>
            <a:off x="1074668" y="5607242"/>
            <a:ext cx="746140" cy="1112277"/>
            <a:chOff x="847960" y="4455002"/>
            <a:chExt cx="746140" cy="1112277"/>
          </a:xfrm>
        </p:grpSpPr>
        <p:grpSp>
          <p:nvGrpSpPr>
            <p:cNvPr id="73" name="Group 72"/>
            <p:cNvGrpSpPr/>
            <p:nvPr/>
          </p:nvGrpSpPr>
          <p:grpSpPr>
            <a:xfrm>
              <a:off x="975598" y="4455002"/>
              <a:ext cx="512364" cy="944417"/>
              <a:chOff x="975598" y="4254977"/>
              <a:chExt cx="512364" cy="944417"/>
            </a:xfrm>
          </p:grpSpPr>
          <p:grpSp>
            <p:nvGrpSpPr>
              <p:cNvPr id="75" name="Group 74"/>
              <p:cNvGrpSpPr/>
              <p:nvPr/>
            </p:nvGrpSpPr>
            <p:grpSpPr>
              <a:xfrm>
                <a:off x="975598" y="4254977"/>
                <a:ext cx="512364" cy="944417"/>
                <a:chOff x="1724025" y="1700640"/>
                <a:chExt cx="2105024" cy="3880096"/>
              </a:xfrm>
            </p:grpSpPr>
            <p:sp>
              <p:nvSpPr>
                <p:cNvPr id="103" name="Freeform 102"/>
                <p:cNvSpPr/>
                <p:nvPr/>
              </p:nvSpPr>
              <p:spPr>
                <a:xfrm>
                  <a:off x="1724025" y="2072684"/>
                  <a:ext cx="2095500" cy="3508052"/>
                </a:xfrm>
                <a:custGeom>
                  <a:avLst/>
                  <a:gdLst>
                    <a:gd name="connsiteX0" fmla="*/ 200025 w 2095500"/>
                    <a:gd name="connsiteY0" fmla="*/ 9525 h 3286125"/>
                    <a:gd name="connsiteX1" fmla="*/ 133350 w 2095500"/>
                    <a:gd name="connsiteY1" fmla="*/ 104775 h 3286125"/>
                    <a:gd name="connsiteX2" fmla="*/ 95250 w 2095500"/>
                    <a:gd name="connsiteY2" fmla="*/ 171450 h 3286125"/>
                    <a:gd name="connsiteX3" fmla="*/ 171450 w 2095500"/>
                    <a:gd name="connsiteY3" fmla="*/ 247650 h 3286125"/>
                    <a:gd name="connsiteX4" fmla="*/ 171450 w 2095500"/>
                    <a:gd name="connsiteY4" fmla="*/ 390525 h 3286125"/>
                    <a:gd name="connsiteX5" fmla="*/ 28575 w 2095500"/>
                    <a:gd name="connsiteY5" fmla="*/ 609600 h 3286125"/>
                    <a:gd name="connsiteX6" fmla="*/ 0 w 2095500"/>
                    <a:gd name="connsiteY6" fmla="*/ 2943225 h 3286125"/>
                    <a:gd name="connsiteX7" fmla="*/ 180975 w 2095500"/>
                    <a:gd name="connsiteY7" fmla="*/ 3286125 h 3286125"/>
                    <a:gd name="connsiteX8" fmla="*/ 1924050 w 2095500"/>
                    <a:gd name="connsiteY8" fmla="*/ 3267075 h 3286125"/>
                    <a:gd name="connsiteX9" fmla="*/ 2066925 w 2095500"/>
                    <a:gd name="connsiteY9" fmla="*/ 2981325 h 3286125"/>
                    <a:gd name="connsiteX10" fmla="*/ 2095500 w 2095500"/>
                    <a:gd name="connsiteY10" fmla="*/ 647700 h 3286125"/>
                    <a:gd name="connsiteX11" fmla="*/ 1952625 w 2095500"/>
                    <a:gd name="connsiteY11" fmla="*/ 428625 h 3286125"/>
                    <a:gd name="connsiteX12" fmla="*/ 1952625 w 2095500"/>
                    <a:gd name="connsiteY12" fmla="*/ 257175 h 3286125"/>
                    <a:gd name="connsiteX13" fmla="*/ 2047875 w 2095500"/>
                    <a:gd name="connsiteY13" fmla="*/ 209550 h 3286125"/>
                    <a:gd name="connsiteX14" fmla="*/ 1990725 w 2095500"/>
                    <a:gd name="connsiteY14" fmla="*/ 0 h 3286125"/>
                    <a:gd name="connsiteX15" fmla="*/ 200025 w 2095500"/>
                    <a:gd name="connsiteY15" fmla="*/ 9525 h 3286125"/>
                    <a:gd name="connsiteX0" fmla="*/ 200025 w 2095500"/>
                    <a:gd name="connsiteY0" fmla="*/ 91056 h 3367656"/>
                    <a:gd name="connsiteX1" fmla="*/ 133350 w 2095500"/>
                    <a:gd name="connsiteY1" fmla="*/ 186306 h 3367656"/>
                    <a:gd name="connsiteX2" fmla="*/ 95250 w 2095500"/>
                    <a:gd name="connsiteY2" fmla="*/ 252981 h 3367656"/>
                    <a:gd name="connsiteX3" fmla="*/ 171450 w 2095500"/>
                    <a:gd name="connsiteY3" fmla="*/ 329181 h 3367656"/>
                    <a:gd name="connsiteX4" fmla="*/ 171450 w 2095500"/>
                    <a:gd name="connsiteY4" fmla="*/ 472056 h 3367656"/>
                    <a:gd name="connsiteX5" fmla="*/ 28575 w 2095500"/>
                    <a:gd name="connsiteY5" fmla="*/ 691131 h 3367656"/>
                    <a:gd name="connsiteX6" fmla="*/ 0 w 2095500"/>
                    <a:gd name="connsiteY6" fmla="*/ 3024756 h 3367656"/>
                    <a:gd name="connsiteX7" fmla="*/ 180975 w 2095500"/>
                    <a:gd name="connsiteY7" fmla="*/ 3367656 h 3367656"/>
                    <a:gd name="connsiteX8" fmla="*/ 1924050 w 2095500"/>
                    <a:gd name="connsiteY8" fmla="*/ 3348606 h 3367656"/>
                    <a:gd name="connsiteX9" fmla="*/ 2066925 w 2095500"/>
                    <a:gd name="connsiteY9" fmla="*/ 3062856 h 3367656"/>
                    <a:gd name="connsiteX10" fmla="*/ 2095500 w 2095500"/>
                    <a:gd name="connsiteY10" fmla="*/ 729231 h 3367656"/>
                    <a:gd name="connsiteX11" fmla="*/ 1952625 w 2095500"/>
                    <a:gd name="connsiteY11" fmla="*/ 510156 h 3367656"/>
                    <a:gd name="connsiteX12" fmla="*/ 1952625 w 2095500"/>
                    <a:gd name="connsiteY12" fmla="*/ 338706 h 3367656"/>
                    <a:gd name="connsiteX13" fmla="*/ 2047875 w 2095500"/>
                    <a:gd name="connsiteY13" fmla="*/ 291081 h 3367656"/>
                    <a:gd name="connsiteX14" fmla="*/ 1990725 w 2095500"/>
                    <a:gd name="connsiteY14" fmla="*/ 81531 h 3367656"/>
                    <a:gd name="connsiteX15" fmla="*/ 200025 w 2095500"/>
                    <a:gd name="connsiteY15" fmla="*/ 91056 h 3367656"/>
                    <a:gd name="connsiteX0" fmla="*/ 200025 w 2095500"/>
                    <a:gd name="connsiteY0" fmla="*/ 127592 h 3404192"/>
                    <a:gd name="connsiteX1" fmla="*/ 133350 w 2095500"/>
                    <a:gd name="connsiteY1" fmla="*/ 222842 h 3404192"/>
                    <a:gd name="connsiteX2" fmla="*/ 95250 w 2095500"/>
                    <a:gd name="connsiteY2" fmla="*/ 289517 h 3404192"/>
                    <a:gd name="connsiteX3" fmla="*/ 171450 w 2095500"/>
                    <a:gd name="connsiteY3" fmla="*/ 365717 h 3404192"/>
                    <a:gd name="connsiteX4" fmla="*/ 171450 w 2095500"/>
                    <a:gd name="connsiteY4" fmla="*/ 508592 h 3404192"/>
                    <a:gd name="connsiteX5" fmla="*/ 28575 w 2095500"/>
                    <a:gd name="connsiteY5" fmla="*/ 727667 h 3404192"/>
                    <a:gd name="connsiteX6" fmla="*/ 0 w 2095500"/>
                    <a:gd name="connsiteY6" fmla="*/ 3061292 h 3404192"/>
                    <a:gd name="connsiteX7" fmla="*/ 180975 w 2095500"/>
                    <a:gd name="connsiteY7" fmla="*/ 3404192 h 3404192"/>
                    <a:gd name="connsiteX8" fmla="*/ 1924050 w 2095500"/>
                    <a:gd name="connsiteY8" fmla="*/ 3385142 h 3404192"/>
                    <a:gd name="connsiteX9" fmla="*/ 2066925 w 2095500"/>
                    <a:gd name="connsiteY9" fmla="*/ 3099392 h 3404192"/>
                    <a:gd name="connsiteX10" fmla="*/ 2095500 w 2095500"/>
                    <a:gd name="connsiteY10" fmla="*/ 765767 h 3404192"/>
                    <a:gd name="connsiteX11" fmla="*/ 1952625 w 2095500"/>
                    <a:gd name="connsiteY11" fmla="*/ 546692 h 3404192"/>
                    <a:gd name="connsiteX12" fmla="*/ 1952625 w 2095500"/>
                    <a:gd name="connsiteY12" fmla="*/ 375242 h 3404192"/>
                    <a:gd name="connsiteX13" fmla="*/ 2047875 w 2095500"/>
                    <a:gd name="connsiteY13" fmla="*/ 327617 h 3404192"/>
                    <a:gd name="connsiteX14" fmla="*/ 1990725 w 2095500"/>
                    <a:gd name="connsiteY14" fmla="*/ 118067 h 3404192"/>
                    <a:gd name="connsiteX15" fmla="*/ 200025 w 2095500"/>
                    <a:gd name="connsiteY15" fmla="*/ 127592 h 3404192"/>
                    <a:gd name="connsiteX0" fmla="*/ 200025 w 2095500"/>
                    <a:gd name="connsiteY0" fmla="*/ 127592 h 3404192"/>
                    <a:gd name="connsiteX1" fmla="*/ 133350 w 2095500"/>
                    <a:gd name="connsiteY1" fmla="*/ 222842 h 3404192"/>
                    <a:gd name="connsiteX2" fmla="*/ 95250 w 2095500"/>
                    <a:gd name="connsiteY2" fmla="*/ 289517 h 3404192"/>
                    <a:gd name="connsiteX3" fmla="*/ 171450 w 2095500"/>
                    <a:gd name="connsiteY3" fmla="*/ 365717 h 3404192"/>
                    <a:gd name="connsiteX4" fmla="*/ 171450 w 2095500"/>
                    <a:gd name="connsiteY4" fmla="*/ 508592 h 3404192"/>
                    <a:gd name="connsiteX5" fmla="*/ 28575 w 2095500"/>
                    <a:gd name="connsiteY5" fmla="*/ 727667 h 3404192"/>
                    <a:gd name="connsiteX6" fmla="*/ 0 w 2095500"/>
                    <a:gd name="connsiteY6" fmla="*/ 3061292 h 3404192"/>
                    <a:gd name="connsiteX7" fmla="*/ 180975 w 2095500"/>
                    <a:gd name="connsiteY7" fmla="*/ 3404192 h 3404192"/>
                    <a:gd name="connsiteX8" fmla="*/ 1885950 w 2095500"/>
                    <a:gd name="connsiteY8" fmla="*/ 3404192 h 3404192"/>
                    <a:gd name="connsiteX9" fmla="*/ 2066925 w 2095500"/>
                    <a:gd name="connsiteY9" fmla="*/ 3099392 h 3404192"/>
                    <a:gd name="connsiteX10" fmla="*/ 2095500 w 2095500"/>
                    <a:gd name="connsiteY10" fmla="*/ 765767 h 3404192"/>
                    <a:gd name="connsiteX11" fmla="*/ 1952625 w 2095500"/>
                    <a:gd name="connsiteY11" fmla="*/ 546692 h 3404192"/>
                    <a:gd name="connsiteX12" fmla="*/ 1952625 w 2095500"/>
                    <a:gd name="connsiteY12" fmla="*/ 375242 h 3404192"/>
                    <a:gd name="connsiteX13" fmla="*/ 2047875 w 2095500"/>
                    <a:gd name="connsiteY13" fmla="*/ 327617 h 3404192"/>
                    <a:gd name="connsiteX14" fmla="*/ 1990725 w 2095500"/>
                    <a:gd name="connsiteY14" fmla="*/ 118067 h 3404192"/>
                    <a:gd name="connsiteX15" fmla="*/ 200025 w 2095500"/>
                    <a:gd name="connsiteY15" fmla="*/ 127592 h 3404192"/>
                    <a:gd name="connsiteX0" fmla="*/ 200025 w 2095500"/>
                    <a:gd name="connsiteY0" fmla="*/ 127592 h 3471925"/>
                    <a:gd name="connsiteX1" fmla="*/ 133350 w 2095500"/>
                    <a:gd name="connsiteY1" fmla="*/ 222842 h 3471925"/>
                    <a:gd name="connsiteX2" fmla="*/ 95250 w 2095500"/>
                    <a:gd name="connsiteY2" fmla="*/ 289517 h 3471925"/>
                    <a:gd name="connsiteX3" fmla="*/ 171450 w 2095500"/>
                    <a:gd name="connsiteY3" fmla="*/ 365717 h 3471925"/>
                    <a:gd name="connsiteX4" fmla="*/ 171450 w 2095500"/>
                    <a:gd name="connsiteY4" fmla="*/ 508592 h 3471925"/>
                    <a:gd name="connsiteX5" fmla="*/ 28575 w 2095500"/>
                    <a:gd name="connsiteY5" fmla="*/ 727667 h 3471925"/>
                    <a:gd name="connsiteX6" fmla="*/ 0 w 2095500"/>
                    <a:gd name="connsiteY6" fmla="*/ 3061292 h 3471925"/>
                    <a:gd name="connsiteX7" fmla="*/ 180975 w 2095500"/>
                    <a:gd name="connsiteY7" fmla="*/ 3404192 h 3471925"/>
                    <a:gd name="connsiteX8" fmla="*/ 1885950 w 2095500"/>
                    <a:gd name="connsiteY8" fmla="*/ 3404192 h 3471925"/>
                    <a:gd name="connsiteX9" fmla="*/ 2066925 w 2095500"/>
                    <a:gd name="connsiteY9" fmla="*/ 3099392 h 3471925"/>
                    <a:gd name="connsiteX10" fmla="*/ 2095500 w 2095500"/>
                    <a:gd name="connsiteY10" fmla="*/ 765767 h 3471925"/>
                    <a:gd name="connsiteX11" fmla="*/ 1952625 w 2095500"/>
                    <a:gd name="connsiteY11" fmla="*/ 546692 h 3471925"/>
                    <a:gd name="connsiteX12" fmla="*/ 1952625 w 2095500"/>
                    <a:gd name="connsiteY12" fmla="*/ 375242 h 3471925"/>
                    <a:gd name="connsiteX13" fmla="*/ 2047875 w 2095500"/>
                    <a:gd name="connsiteY13" fmla="*/ 327617 h 3471925"/>
                    <a:gd name="connsiteX14" fmla="*/ 1990725 w 2095500"/>
                    <a:gd name="connsiteY14" fmla="*/ 118067 h 3471925"/>
                    <a:gd name="connsiteX15" fmla="*/ 200025 w 2095500"/>
                    <a:gd name="connsiteY15" fmla="*/ 127592 h 3471925"/>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 name="connsiteX0" fmla="*/ 200025 w 2095500"/>
                    <a:gd name="connsiteY0" fmla="*/ 127592 h 3508052"/>
                    <a:gd name="connsiteX1" fmla="*/ 133350 w 2095500"/>
                    <a:gd name="connsiteY1" fmla="*/ 222842 h 3508052"/>
                    <a:gd name="connsiteX2" fmla="*/ 95250 w 2095500"/>
                    <a:gd name="connsiteY2" fmla="*/ 289517 h 3508052"/>
                    <a:gd name="connsiteX3" fmla="*/ 171450 w 2095500"/>
                    <a:gd name="connsiteY3" fmla="*/ 365717 h 3508052"/>
                    <a:gd name="connsiteX4" fmla="*/ 171450 w 2095500"/>
                    <a:gd name="connsiteY4" fmla="*/ 508592 h 3508052"/>
                    <a:gd name="connsiteX5" fmla="*/ 28575 w 2095500"/>
                    <a:gd name="connsiteY5" fmla="*/ 727667 h 3508052"/>
                    <a:gd name="connsiteX6" fmla="*/ 0 w 2095500"/>
                    <a:gd name="connsiteY6" fmla="*/ 3061292 h 3508052"/>
                    <a:gd name="connsiteX7" fmla="*/ 180975 w 2095500"/>
                    <a:gd name="connsiteY7" fmla="*/ 3404192 h 3508052"/>
                    <a:gd name="connsiteX8" fmla="*/ 1885950 w 2095500"/>
                    <a:gd name="connsiteY8" fmla="*/ 3404192 h 3508052"/>
                    <a:gd name="connsiteX9" fmla="*/ 2066925 w 2095500"/>
                    <a:gd name="connsiteY9" fmla="*/ 3099392 h 3508052"/>
                    <a:gd name="connsiteX10" fmla="*/ 2095500 w 2095500"/>
                    <a:gd name="connsiteY10" fmla="*/ 765767 h 3508052"/>
                    <a:gd name="connsiteX11" fmla="*/ 1952625 w 2095500"/>
                    <a:gd name="connsiteY11" fmla="*/ 546692 h 3508052"/>
                    <a:gd name="connsiteX12" fmla="*/ 1952625 w 2095500"/>
                    <a:gd name="connsiteY12" fmla="*/ 375242 h 3508052"/>
                    <a:gd name="connsiteX13" fmla="*/ 2047875 w 2095500"/>
                    <a:gd name="connsiteY13" fmla="*/ 327617 h 3508052"/>
                    <a:gd name="connsiteX14" fmla="*/ 1990725 w 2095500"/>
                    <a:gd name="connsiteY14" fmla="*/ 118067 h 3508052"/>
                    <a:gd name="connsiteX15" fmla="*/ 200025 w 2095500"/>
                    <a:gd name="connsiteY15" fmla="*/ 127592 h 35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5500" h="3508052">
                      <a:moveTo>
                        <a:pt x="200025" y="127592"/>
                      </a:moveTo>
                      <a:lnTo>
                        <a:pt x="133350" y="222842"/>
                      </a:lnTo>
                      <a:lnTo>
                        <a:pt x="95250" y="289517"/>
                      </a:lnTo>
                      <a:lnTo>
                        <a:pt x="171450" y="365717"/>
                      </a:lnTo>
                      <a:lnTo>
                        <a:pt x="171450" y="508592"/>
                      </a:lnTo>
                      <a:lnTo>
                        <a:pt x="28575" y="727667"/>
                      </a:lnTo>
                      <a:lnTo>
                        <a:pt x="0" y="3061292"/>
                      </a:lnTo>
                      <a:cubicBezTo>
                        <a:pt x="3175" y="3194642"/>
                        <a:pt x="-12700" y="3308942"/>
                        <a:pt x="180975" y="3404192"/>
                      </a:cubicBezTo>
                      <a:cubicBezTo>
                        <a:pt x="720725" y="3528017"/>
                        <a:pt x="1336675" y="3556592"/>
                        <a:pt x="1885950" y="3404192"/>
                      </a:cubicBezTo>
                      <a:cubicBezTo>
                        <a:pt x="2041525" y="3369267"/>
                        <a:pt x="2073275" y="3239092"/>
                        <a:pt x="2066925" y="3099392"/>
                      </a:cubicBezTo>
                      <a:lnTo>
                        <a:pt x="2095500" y="765767"/>
                      </a:lnTo>
                      <a:lnTo>
                        <a:pt x="1952625" y="546692"/>
                      </a:lnTo>
                      <a:lnTo>
                        <a:pt x="1952625" y="375242"/>
                      </a:lnTo>
                      <a:lnTo>
                        <a:pt x="2047875" y="327617"/>
                      </a:lnTo>
                      <a:lnTo>
                        <a:pt x="1990725" y="118067"/>
                      </a:lnTo>
                      <a:cubicBezTo>
                        <a:pt x="1365250" y="-69258"/>
                        <a:pt x="711200" y="-8933"/>
                        <a:pt x="200025" y="127592"/>
                      </a:cubicBezTo>
                      <a:close/>
                    </a:path>
                  </a:pathLst>
                </a:custGeom>
                <a:gradFill flip="none" rotWithShape="1">
                  <a:gsLst>
                    <a:gs pos="0">
                      <a:schemeClr val="accent1"/>
                    </a:gs>
                    <a:gs pos="100000">
                      <a:srgbClr val="939905"/>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4" name="Freeform 103"/>
                <p:cNvSpPr/>
                <p:nvPr/>
              </p:nvSpPr>
              <p:spPr>
                <a:xfrm>
                  <a:off x="1783432" y="1700640"/>
                  <a:ext cx="2045617" cy="622702"/>
                </a:xfrm>
                <a:custGeom>
                  <a:avLst/>
                  <a:gdLst>
                    <a:gd name="connsiteX0" fmla="*/ 76200 w 2038350"/>
                    <a:gd name="connsiteY0" fmla="*/ 0 h 485775"/>
                    <a:gd name="connsiteX1" fmla="*/ 66675 w 2038350"/>
                    <a:gd name="connsiteY1" fmla="*/ 228600 h 485775"/>
                    <a:gd name="connsiteX2" fmla="*/ 114300 w 2038350"/>
                    <a:gd name="connsiteY2" fmla="*/ 276225 h 485775"/>
                    <a:gd name="connsiteX3" fmla="*/ 0 w 2038350"/>
                    <a:gd name="connsiteY3" fmla="*/ 371475 h 485775"/>
                    <a:gd name="connsiteX4" fmla="*/ 95250 w 2038350"/>
                    <a:gd name="connsiteY4" fmla="*/ 466725 h 485775"/>
                    <a:gd name="connsiteX5" fmla="*/ 123825 w 2038350"/>
                    <a:gd name="connsiteY5" fmla="*/ 371475 h 485775"/>
                    <a:gd name="connsiteX6" fmla="*/ 1885950 w 2038350"/>
                    <a:gd name="connsiteY6" fmla="*/ 390525 h 485775"/>
                    <a:gd name="connsiteX7" fmla="*/ 1905000 w 2038350"/>
                    <a:gd name="connsiteY7" fmla="*/ 485775 h 485775"/>
                    <a:gd name="connsiteX8" fmla="*/ 2038350 w 2038350"/>
                    <a:gd name="connsiteY8" fmla="*/ 438150 h 485775"/>
                    <a:gd name="connsiteX9" fmla="*/ 1971675 w 2038350"/>
                    <a:gd name="connsiteY9" fmla="*/ 381000 h 485775"/>
                    <a:gd name="connsiteX10" fmla="*/ 1905000 w 2038350"/>
                    <a:gd name="connsiteY10" fmla="*/ 228600 h 485775"/>
                    <a:gd name="connsiteX11" fmla="*/ 1971675 w 2038350"/>
                    <a:gd name="connsiteY11" fmla="*/ 152400 h 485775"/>
                    <a:gd name="connsiteX12" fmla="*/ 1952625 w 2038350"/>
                    <a:gd name="connsiteY12" fmla="*/ 9525 h 485775"/>
                    <a:gd name="connsiteX13" fmla="*/ 76200 w 2038350"/>
                    <a:gd name="connsiteY13" fmla="*/ 0 h 485775"/>
                    <a:gd name="connsiteX0" fmla="*/ 76200 w 2038350"/>
                    <a:gd name="connsiteY0" fmla="*/ 86819 h 572594"/>
                    <a:gd name="connsiteX1" fmla="*/ 66675 w 2038350"/>
                    <a:gd name="connsiteY1" fmla="*/ 315419 h 572594"/>
                    <a:gd name="connsiteX2" fmla="*/ 114300 w 2038350"/>
                    <a:gd name="connsiteY2" fmla="*/ 363044 h 572594"/>
                    <a:gd name="connsiteX3" fmla="*/ 0 w 2038350"/>
                    <a:gd name="connsiteY3" fmla="*/ 458294 h 572594"/>
                    <a:gd name="connsiteX4" fmla="*/ 95250 w 2038350"/>
                    <a:gd name="connsiteY4" fmla="*/ 553544 h 572594"/>
                    <a:gd name="connsiteX5" fmla="*/ 123825 w 2038350"/>
                    <a:gd name="connsiteY5" fmla="*/ 458294 h 572594"/>
                    <a:gd name="connsiteX6" fmla="*/ 1885950 w 2038350"/>
                    <a:gd name="connsiteY6" fmla="*/ 477344 h 572594"/>
                    <a:gd name="connsiteX7" fmla="*/ 1905000 w 2038350"/>
                    <a:gd name="connsiteY7" fmla="*/ 572594 h 572594"/>
                    <a:gd name="connsiteX8" fmla="*/ 2038350 w 2038350"/>
                    <a:gd name="connsiteY8" fmla="*/ 524969 h 572594"/>
                    <a:gd name="connsiteX9" fmla="*/ 1971675 w 2038350"/>
                    <a:gd name="connsiteY9" fmla="*/ 467819 h 572594"/>
                    <a:gd name="connsiteX10" fmla="*/ 1905000 w 2038350"/>
                    <a:gd name="connsiteY10" fmla="*/ 315419 h 572594"/>
                    <a:gd name="connsiteX11" fmla="*/ 1971675 w 2038350"/>
                    <a:gd name="connsiteY11" fmla="*/ 239219 h 572594"/>
                    <a:gd name="connsiteX12" fmla="*/ 1952625 w 2038350"/>
                    <a:gd name="connsiteY12" fmla="*/ 96344 h 572594"/>
                    <a:gd name="connsiteX13" fmla="*/ 76200 w 2038350"/>
                    <a:gd name="connsiteY13" fmla="*/ 86819 h 572594"/>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13935"/>
                    <a:gd name="connsiteX1" fmla="*/ 66675 w 2038350"/>
                    <a:gd name="connsiteY1" fmla="*/ 356760 h 613935"/>
                    <a:gd name="connsiteX2" fmla="*/ 114300 w 2038350"/>
                    <a:gd name="connsiteY2" fmla="*/ 404385 h 613935"/>
                    <a:gd name="connsiteX3" fmla="*/ 0 w 2038350"/>
                    <a:gd name="connsiteY3" fmla="*/ 499635 h 613935"/>
                    <a:gd name="connsiteX4" fmla="*/ 95250 w 2038350"/>
                    <a:gd name="connsiteY4" fmla="*/ 594885 h 613935"/>
                    <a:gd name="connsiteX5" fmla="*/ 123825 w 2038350"/>
                    <a:gd name="connsiteY5" fmla="*/ 499635 h 613935"/>
                    <a:gd name="connsiteX6" fmla="*/ 1885950 w 2038350"/>
                    <a:gd name="connsiteY6" fmla="*/ 518685 h 613935"/>
                    <a:gd name="connsiteX7" fmla="*/ 1905000 w 2038350"/>
                    <a:gd name="connsiteY7" fmla="*/ 613935 h 613935"/>
                    <a:gd name="connsiteX8" fmla="*/ 2038350 w 2038350"/>
                    <a:gd name="connsiteY8" fmla="*/ 566310 h 613935"/>
                    <a:gd name="connsiteX9" fmla="*/ 1971675 w 2038350"/>
                    <a:gd name="connsiteY9" fmla="*/ 509160 h 613935"/>
                    <a:gd name="connsiteX10" fmla="*/ 1905000 w 2038350"/>
                    <a:gd name="connsiteY10" fmla="*/ 356760 h 613935"/>
                    <a:gd name="connsiteX11" fmla="*/ 1971675 w 2038350"/>
                    <a:gd name="connsiteY11" fmla="*/ 280560 h 613935"/>
                    <a:gd name="connsiteX12" fmla="*/ 1952625 w 2038350"/>
                    <a:gd name="connsiteY12" fmla="*/ 137685 h 613935"/>
                    <a:gd name="connsiteX13" fmla="*/ 76200 w 2038350"/>
                    <a:gd name="connsiteY13" fmla="*/ 128160 h 613935"/>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356760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404385 h 622702"/>
                    <a:gd name="connsiteX11" fmla="*/ 1971675 w 2038350"/>
                    <a:gd name="connsiteY11" fmla="*/ 280560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71675 w 2038350"/>
                    <a:gd name="connsiteY9" fmla="*/ 509160 h 622702"/>
                    <a:gd name="connsiteX10" fmla="*/ 1905000 w 2038350"/>
                    <a:gd name="connsiteY10" fmla="*/ 404385 h 622702"/>
                    <a:gd name="connsiteX11" fmla="*/ 1952625 w 2038350"/>
                    <a:gd name="connsiteY11" fmla="*/ 328185 h 622702"/>
                    <a:gd name="connsiteX12" fmla="*/ 1952625 w 2038350"/>
                    <a:gd name="connsiteY12" fmla="*/ 137685 h 622702"/>
                    <a:gd name="connsiteX13" fmla="*/ 76200 w 2038350"/>
                    <a:gd name="connsiteY13" fmla="*/ 128160 h 622702"/>
                    <a:gd name="connsiteX0" fmla="*/ 76200 w 2038350"/>
                    <a:gd name="connsiteY0" fmla="*/ 128160 h 622702"/>
                    <a:gd name="connsiteX1" fmla="*/ 66675 w 2038350"/>
                    <a:gd name="connsiteY1" fmla="*/ 356760 h 622702"/>
                    <a:gd name="connsiteX2" fmla="*/ 114300 w 2038350"/>
                    <a:gd name="connsiteY2" fmla="*/ 404385 h 622702"/>
                    <a:gd name="connsiteX3" fmla="*/ 0 w 2038350"/>
                    <a:gd name="connsiteY3" fmla="*/ 499635 h 622702"/>
                    <a:gd name="connsiteX4" fmla="*/ 95250 w 2038350"/>
                    <a:gd name="connsiteY4" fmla="*/ 594885 h 622702"/>
                    <a:gd name="connsiteX5" fmla="*/ 123825 w 2038350"/>
                    <a:gd name="connsiteY5" fmla="*/ 499635 h 622702"/>
                    <a:gd name="connsiteX6" fmla="*/ 1885950 w 2038350"/>
                    <a:gd name="connsiteY6" fmla="*/ 518685 h 622702"/>
                    <a:gd name="connsiteX7" fmla="*/ 1905000 w 2038350"/>
                    <a:gd name="connsiteY7" fmla="*/ 613935 h 622702"/>
                    <a:gd name="connsiteX8" fmla="*/ 2038350 w 2038350"/>
                    <a:gd name="connsiteY8" fmla="*/ 566310 h 622702"/>
                    <a:gd name="connsiteX9" fmla="*/ 1981200 w 2038350"/>
                    <a:gd name="connsiteY9" fmla="*/ 471060 h 622702"/>
                    <a:gd name="connsiteX10" fmla="*/ 1905000 w 2038350"/>
                    <a:gd name="connsiteY10" fmla="*/ 404385 h 622702"/>
                    <a:gd name="connsiteX11" fmla="*/ 1952625 w 2038350"/>
                    <a:gd name="connsiteY11" fmla="*/ 328185 h 622702"/>
                    <a:gd name="connsiteX12" fmla="*/ 1952625 w 2038350"/>
                    <a:gd name="connsiteY12" fmla="*/ 137685 h 622702"/>
                    <a:gd name="connsiteX13" fmla="*/ 76200 w 2038350"/>
                    <a:gd name="connsiteY13" fmla="*/ 128160 h 622702"/>
                    <a:gd name="connsiteX0" fmla="*/ 83467 w 2045617"/>
                    <a:gd name="connsiteY0" fmla="*/ 128160 h 622702"/>
                    <a:gd name="connsiteX1" fmla="*/ 73942 w 2045617"/>
                    <a:gd name="connsiteY1" fmla="*/ 356760 h 622702"/>
                    <a:gd name="connsiteX2" fmla="*/ 121567 w 2045617"/>
                    <a:gd name="connsiteY2" fmla="*/ 404385 h 622702"/>
                    <a:gd name="connsiteX3" fmla="*/ 7267 w 2045617"/>
                    <a:gd name="connsiteY3" fmla="*/ 499635 h 622702"/>
                    <a:gd name="connsiteX4" fmla="*/ 102517 w 2045617"/>
                    <a:gd name="connsiteY4" fmla="*/ 594885 h 622702"/>
                    <a:gd name="connsiteX5" fmla="*/ 131092 w 2045617"/>
                    <a:gd name="connsiteY5" fmla="*/ 499635 h 622702"/>
                    <a:gd name="connsiteX6" fmla="*/ 1893217 w 2045617"/>
                    <a:gd name="connsiteY6" fmla="*/ 518685 h 622702"/>
                    <a:gd name="connsiteX7" fmla="*/ 1912267 w 2045617"/>
                    <a:gd name="connsiteY7" fmla="*/ 613935 h 622702"/>
                    <a:gd name="connsiteX8" fmla="*/ 2045617 w 2045617"/>
                    <a:gd name="connsiteY8" fmla="*/ 566310 h 622702"/>
                    <a:gd name="connsiteX9" fmla="*/ 1988467 w 2045617"/>
                    <a:gd name="connsiteY9" fmla="*/ 471060 h 622702"/>
                    <a:gd name="connsiteX10" fmla="*/ 1912267 w 2045617"/>
                    <a:gd name="connsiteY10" fmla="*/ 404385 h 622702"/>
                    <a:gd name="connsiteX11" fmla="*/ 1959892 w 2045617"/>
                    <a:gd name="connsiteY11" fmla="*/ 328185 h 622702"/>
                    <a:gd name="connsiteX12" fmla="*/ 1959892 w 2045617"/>
                    <a:gd name="connsiteY12" fmla="*/ 137685 h 622702"/>
                    <a:gd name="connsiteX13" fmla="*/ 83467 w 2045617"/>
                    <a:gd name="connsiteY13" fmla="*/ 128160 h 62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17" h="622702">
                      <a:moveTo>
                        <a:pt x="83467" y="128160"/>
                      </a:moveTo>
                      <a:cubicBezTo>
                        <a:pt x="80292" y="204360"/>
                        <a:pt x="39017" y="242460"/>
                        <a:pt x="73942" y="356760"/>
                      </a:cubicBezTo>
                      <a:lnTo>
                        <a:pt x="121567" y="404385"/>
                      </a:lnTo>
                      <a:cubicBezTo>
                        <a:pt x="137442" y="420260"/>
                        <a:pt x="-37183" y="410735"/>
                        <a:pt x="7267" y="499635"/>
                      </a:cubicBezTo>
                      <a:cubicBezTo>
                        <a:pt x="39017" y="531385"/>
                        <a:pt x="13617" y="591710"/>
                        <a:pt x="102517" y="594885"/>
                      </a:cubicBezTo>
                      <a:lnTo>
                        <a:pt x="131092" y="499635"/>
                      </a:lnTo>
                      <a:cubicBezTo>
                        <a:pt x="851817" y="410735"/>
                        <a:pt x="1362992" y="407560"/>
                        <a:pt x="1893217" y="518685"/>
                      </a:cubicBezTo>
                      <a:lnTo>
                        <a:pt x="1912267" y="613935"/>
                      </a:lnTo>
                      <a:cubicBezTo>
                        <a:pt x="1966242" y="645685"/>
                        <a:pt x="2001167" y="582185"/>
                        <a:pt x="2045617" y="566310"/>
                      </a:cubicBezTo>
                      <a:lnTo>
                        <a:pt x="1988467" y="471060"/>
                      </a:lnTo>
                      <a:cubicBezTo>
                        <a:pt x="1966242" y="436135"/>
                        <a:pt x="1917029" y="428197"/>
                        <a:pt x="1912267" y="404385"/>
                      </a:cubicBezTo>
                      <a:cubicBezTo>
                        <a:pt x="1907505" y="380573"/>
                        <a:pt x="1951955" y="364697"/>
                        <a:pt x="1959892" y="328185"/>
                      </a:cubicBezTo>
                      <a:lnTo>
                        <a:pt x="1959892" y="137685"/>
                      </a:lnTo>
                      <a:cubicBezTo>
                        <a:pt x="1334417" y="-75040"/>
                        <a:pt x="470817" y="-11540"/>
                        <a:pt x="83467" y="128160"/>
                      </a:cubicBez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104"/>
                <p:cNvSpPr/>
                <p:nvPr/>
              </p:nvSpPr>
              <p:spPr>
                <a:xfrm>
                  <a:off x="1872365" y="2838451"/>
                  <a:ext cx="1790700" cy="2395548"/>
                </a:xfrm>
                <a:custGeom>
                  <a:avLst/>
                  <a:gdLst>
                    <a:gd name="connsiteX0" fmla="*/ 0 w 1781175"/>
                    <a:gd name="connsiteY0" fmla="*/ 0 h 2266950"/>
                    <a:gd name="connsiteX1" fmla="*/ 1781175 w 1781175"/>
                    <a:gd name="connsiteY1" fmla="*/ 0 h 2266950"/>
                    <a:gd name="connsiteX2" fmla="*/ 1771650 w 1781175"/>
                    <a:gd name="connsiteY2" fmla="*/ 2257425 h 2266950"/>
                    <a:gd name="connsiteX3" fmla="*/ 85725 w 1781175"/>
                    <a:gd name="connsiteY3" fmla="*/ 2266950 h 2266950"/>
                    <a:gd name="connsiteX4" fmla="*/ 0 w 1781175"/>
                    <a:gd name="connsiteY4" fmla="*/ 0 h 2266950"/>
                    <a:gd name="connsiteX0" fmla="*/ 9525 w 1790700"/>
                    <a:gd name="connsiteY0" fmla="*/ 0 h 2276475"/>
                    <a:gd name="connsiteX1" fmla="*/ 1790700 w 1790700"/>
                    <a:gd name="connsiteY1" fmla="*/ 0 h 2276475"/>
                    <a:gd name="connsiteX2" fmla="*/ 1781175 w 1790700"/>
                    <a:gd name="connsiteY2" fmla="*/ 2257425 h 2276475"/>
                    <a:gd name="connsiteX3" fmla="*/ 0 w 1790700"/>
                    <a:gd name="connsiteY3" fmla="*/ 2276475 h 2276475"/>
                    <a:gd name="connsiteX4" fmla="*/ 9525 w 1790700"/>
                    <a:gd name="connsiteY4" fmla="*/ 0 h 2276475"/>
                    <a:gd name="connsiteX0" fmla="*/ 9525 w 1790700"/>
                    <a:gd name="connsiteY0" fmla="*/ 0 h 2342274"/>
                    <a:gd name="connsiteX1" fmla="*/ 1790700 w 1790700"/>
                    <a:gd name="connsiteY1" fmla="*/ 0 h 2342274"/>
                    <a:gd name="connsiteX2" fmla="*/ 1781175 w 1790700"/>
                    <a:gd name="connsiteY2" fmla="*/ 2257425 h 2342274"/>
                    <a:gd name="connsiteX3" fmla="*/ 0 w 1790700"/>
                    <a:gd name="connsiteY3" fmla="*/ 2276475 h 2342274"/>
                    <a:gd name="connsiteX4" fmla="*/ 9525 w 1790700"/>
                    <a:gd name="connsiteY4" fmla="*/ 0 h 2342274"/>
                    <a:gd name="connsiteX0" fmla="*/ 9525 w 1790700"/>
                    <a:gd name="connsiteY0" fmla="*/ 0 h 2395548"/>
                    <a:gd name="connsiteX1" fmla="*/ 1790700 w 1790700"/>
                    <a:gd name="connsiteY1" fmla="*/ 0 h 2395548"/>
                    <a:gd name="connsiteX2" fmla="*/ 1781175 w 1790700"/>
                    <a:gd name="connsiteY2" fmla="*/ 2257425 h 2395548"/>
                    <a:gd name="connsiteX3" fmla="*/ 0 w 1790700"/>
                    <a:gd name="connsiteY3" fmla="*/ 2276475 h 2395548"/>
                    <a:gd name="connsiteX4" fmla="*/ 9525 w 1790700"/>
                    <a:gd name="connsiteY4" fmla="*/ 0 h 2395548"/>
                    <a:gd name="connsiteX0" fmla="*/ 9525 w 1790700"/>
                    <a:gd name="connsiteY0" fmla="*/ 0 h 2395548"/>
                    <a:gd name="connsiteX1" fmla="*/ 1790700 w 1790700"/>
                    <a:gd name="connsiteY1" fmla="*/ 0 h 2395548"/>
                    <a:gd name="connsiteX2" fmla="*/ 1781175 w 1790700"/>
                    <a:gd name="connsiteY2" fmla="*/ 2257425 h 2395548"/>
                    <a:gd name="connsiteX3" fmla="*/ 0 w 1790700"/>
                    <a:gd name="connsiteY3" fmla="*/ 2276475 h 2395548"/>
                    <a:gd name="connsiteX4" fmla="*/ 9525 w 1790700"/>
                    <a:gd name="connsiteY4" fmla="*/ 0 h 2395548"/>
                    <a:gd name="connsiteX0" fmla="*/ 9525 w 1790700"/>
                    <a:gd name="connsiteY0" fmla="*/ 0 h 2395548"/>
                    <a:gd name="connsiteX1" fmla="*/ 1790700 w 1790700"/>
                    <a:gd name="connsiteY1" fmla="*/ 0 h 2395548"/>
                    <a:gd name="connsiteX2" fmla="*/ 1781175 w 1790700"/>
                    <a:gd name="connsiteY2" fmla="*/ 2257425 h 2395548"/>
                    <a:gd name="connsiteX3" fmla="*/ 0 w 1790700"/>
                    <a:gd name="connsiteY3" fmla="*/ 2276475 h 2395548"/>
                    <a:gd name="connsiteX4" fmla="*/ 9525 w 1790700"/>
                    <a:gd name="connsiteY4" fmla="*/ 0 h 239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0" h="2395548">
                      <a:moveTo>
                        <a:pt x="9525" y="0"/>
                      </a:moveTo>
                      <a:cubicBezTo>
                        <a:pt x="593725" y="104775"/>
                        <a:pt x="1539875" y="85725"/>
                        <a:pt x="1790700" y="0"/>
                      </a:cubicBezTo>
                      <a:lnTo>
                        <a:pt x="1781175" y="2257425"/>
                      </a:lnTo>
                      <a:cubicBezTo>
                        <a:pt x="1406525" y="2444750"/>
                        <a:pt x="593725" y="2432050"/>
                        <a:pt x="0" y="2276475"/>
                      </a:cubicBezTo>
                      <a:lnTo>
                        <a:pt x="952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p:cNvGrpSpPr/>
              <p:nvPr/>
            </p:nvGrpSpPr>
            <p:grpSpPr>
              <a:xfrm>
                <a:off x="1074792" y="4641015"/>
                <a:ext cx="373207" cy="373207"/>
                <a:chOff x="1226096" y="3487011"/>
                <a:chExt cx="1788325" cy="1788325"/>
              </a:xfrm>
            </p:grpSpPr>
            <p:sp>
              <p:nvSpPr>
                <p:cNvPr id="78" name="Chord 77"/>
                <p:cNvSpPr/>
                <p:nvPr/>
              </p:nvSpPr>
              <p:spPr>
                <a:xfrm>
                  <a:off x="1432104" y="3681966"/>
                  <a:ext cx="1412156" cy="1398414"/>
                </a:xfrm>
                <a:prstGeom prst="chord">
                  <a:avLst>
                    <a:gd name="adj1" fmla="val 3509342"/>
                    <a:gd name="adj2" fmla="val 14192661"/>
                  </a:avLst>
                </a:prstGeom>
                <a:gradFill flip="none" rotWithShape="1">
                  <a:gsLst>
                    <a:gs pos="0">
                      <a:schemeClr val="accent1"/>
                    </a:gs>
                    <a:gs pos="100000">
                      <a:srgbClr val="939905"/>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cxnSp>
              <p:nvCxnSpPr>
                <p:cNvPr id="79" name="Straight Connector 78"/>
                <p:cNvCxnSpPr>
                  <a:stCxn id="78" idx="2"/>
                </p:cNvCxnSpPr>
                <p:nvPr/>
              </p:nvCxnSpPr>
              <p:spPr>
                <a:xfrm flipH="1" flipV="1">
                  <a:off x="1432104" y="4231410"/>
                  <a:ext cx="695985" cy="1560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8" idx="2"/>
                </p:cNvCxnSpPr>
                <p:nvPr/>
              </p:nvCxnSpPr>
              <p:spPr>
                <a:xfrm flipH="1">
                  <a:off x="1575418" y="4387475"/>
                  <a:ext cx="552671" cy="385197"/>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8" idx="2"/>
                </p:cNvCxnSpPr>
                <p:nvPr/>
              </p:nvCxnSpPr>
              <p:spPr>
                <a:xfrm flipH="1">
                  <a:off x="2120259" y="4387475"/>
                  <a:ext cx="7830" cy="69290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2" name="Block Arc 81"/>
                <p:cNvSpPr/>
                <p:nvPr/>
              </p:nvSpPr>
              <p:spPr>
                <a:xfrm rot="14222708">
                  <a:off x="1226096" y="3487011"/>
                  <a:ext cx="1788325" cy="1788325"/>
                </a:xfrm>
                <a:prstGeom prst="blockArc">
                  <a:avLst>
                    <a:gd name="adj1" fmla="val 10800000"/>
                    <a:gd name="adj2" fmla="val 2"/>
                    <a:gd name="adj3" fmla="val 724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pic>
          <p:nvPicPr>
            <p:cNvPr id="74" name="Picture 3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7960" y="5388006"/>
              <a:ext cx="746140" cy="179273"/>
            </a:xfrm>
            <a:prstGeom prst="rect">
              <a:avLst/>
            </a:prstGeom>
            <a:noFill/>
            <a:ln w="9525">
              <a:noFill/>
              <a:miter lim="800000"/>
              <a:headEnd/>
              <a:tailEnd/>
            </a:ln>
            <a:effectLst/>
          </p:spPr>
        </p:pic>
      </p:grpSp>
      <p:grpSp>
        <p:nvGrpSpPr>
          <p:cNvPr id="6" name="Group 5"/>
          <p:cNvGrpSpPr/>
          <p:nvPr/>
        </p:nvGrpSpPr>
        <p:grpSpPr>
          <a:xfrm>
            <a:off x="6237420" y="3168615"/>
            <a:ext cx="2312710" cy="2438627"/>
            <a:chOff x="6237420" y="3168615"/>
            <a:chExt cx="2312710" cy="2438627"/>
          </a:xfrm>
        </p:grpSpPr>
        <p:sp>
          <p:nvSpPr>
            <p:cNvPr id="101" name="Rectangle 100"/>
            <p:cNvSpPr/>
            <p:nvPr/>
          </p:nvSpPr>
          <p:spPr>
            <a:xfrm>
              <a:off x="6267358" y="3168615"/>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tx1"/>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102" name="Rectangle 101"/>
            <p:cNvSpPr/>
            <p:nvPr/>
          </p:nvSpPr>
          <p:spPr>
            <a:xfrm>
              <a:off x="6260571" y="3503763"/>
              <a:ext cx="1181950"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smtClean="0">
                  <a:solidFill>
                    <a:srgbClr val="042862"/>
                  </a:solidFill>
                </a:rPr>
                <a:t>Small stall at Borough Market in London</a:t>
              </a:r>
              <a:endParaRPr lang="sv-SE" sz="1200" dirty="0">
                <a:solidFill>
                  <a:srgbClr val="042862"/>
                </a:solidFill>
              </a:endParaRPr>
            </a:p>
          </p:txBody>
        </p:sp>
        <p:sp>
          <p:nvSpPr>
            <p:cNvPr id="107" name="Rectangle 106"/>
            <p:cNvSpPr/>
            <p:nvPr/>
          </p:nvSpPr>
          <p:spPr>
            <a:xfrm>
              <a:off x="7400398" y="3168615"/>
              <a:ext cx="1080000" cy="1080000"/>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tx1"/>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108" name="Rectangle 107"/>
            <p:cNvSpPr/>
            <p:nvPr/>
          </p:nvSpPr>
          <p:spPr>
            <a:xfrm>
              <a:off x="7362931" y="3503763"/>
              <a:ext cx="1187199" cy="40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smtClean="0">
                  <a:solidFill>
                    <a:srgbClr val="042862"/>
                  </a:solidFill>
                </a:rPr>
                <a:t>Looking to expand to sell in high-end supermarkets</a:t>
              </a:r>
              <a:endParaRPr lang="sv-SE" sz="1200" dirty="0">
                <a:solidFill>
                  <a:srgbClr val="042862"/>
                </a:solidFill>
              </a:endParaRPr>
            </a:p>
          </p:txBody>
        </p:sp>
        <p:sp>
          <p:nvSpPr>
            <p:cNvPr id="29" name="Rectangle 28"/>
            <p:cNvSpPr/>
            <p:nvPr/>
          </p:nvSpPr>
          <p:spPr>
            <a:xfrm>
              <a:off x="6263257" y="4293096"/>
              <a:ext cx="2223517" cy="755154"/>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tx1"/>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30" name="Rectangle 29"/>
            <p:cNvSpPr/>
            <p:nvPr/>
          </p:nvSpPr>
          <p:spPr>
            <a:xfrm>
              <a:off x="6237420" y="4475844"/>
              <a:ext cx="2239829" cy="42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rgbClr val="042862"/>
                  </a:solidFill>
                </a:rPr>
                <a:t>Named as one of the </a:t>
              </a:r>
            </a:p>
            <a:p>
              <a:pPr algn="ctr"/>
              <a:r>
                <a:rPr lang="sv-SE" sz="1200" dirty="0" smtClean="0">
                  <a:solidFill>
                    <a:srgbClr val="042862"/>
                  </a:solidFill>
                </a:rPr>
                <a:t>’Top 50 Radical Businesses’ by The Guardian</a:t>
              </a:r>
              <a:endParaRPr lang="sv-SE" sz="1200" dirty="0">
                <a:solidFill>
                  <a:srgbClr val="042862"/>
                </a:solidFill>
              </a:endParaRPr>
            </a:p>
          </p:txBody>
        </p:sp>
        <p:sp>
          <p:nvSpPr>
            <p:cNvPr id="111" name="Rectangle 110"/>
            <p:cNvSpPr/>
            <p:nvPr/>
          </p:nvSpPr>
          <p:spPr>
            <a:xfrm>
              <a:off x="6266753" y="5116091"/>
              <a:ext cx="2223517" cy="491151"/>
            </a:xfrm>
            <a:prstGeom prst="rect">
              <a:avLst/>
            </a:prstGeom>
            <a:gradFill flip="none" rotWithShape="1">
              <a:gsLst>
                <a:gs pos="31000">
                  <a:srgbClr val="FFFFFF"/>
                </a:gs>
                <a:gs pos="100000">
                  <a:srgbClr val="FFFFFF">
                    <a:alpha val="57000"/>
                  </a:srgbClr>
                </a:gs>
              </a:gsLst>
              <a:path path="circle">
                <a:fillToRect l="100000" t="100000"/>
              </a:path>
              <a:tileRect r="-100000" b="-100000"/>
            </a:gradFill>
            <a:ln w="9525">
              <a:solidFill>
                <a:schemeClr val="tx1"/>
              </a:solidFill>
              <a:round/>
              <a:headEnd/>
              <a:tailEnd/>
            </a:ln>
            <a:effectLst>
              <a:outerShdw blurRad="127000" sx="97000" sy="97000" algn="ctr" rotWithShape="0">
                <a:srgbClr val="454810">
                  <a:alpha val="62000"/>
                </a:srgbClr>
              </a:outerShdw>
            </a:effectLst>
            <a:scene3d>
              <a:camera prst="orthographicFront"/>
              <a:lightRig rig="threePt" dir="t"/>
            </a:scene3d>
            <a:sp3d>
              <a:bevelT w="38100" h="12700" prst="coolSlant"/>
            </a:sp3d>
          </p:spPr>
          <p:txBody>
            <a:bodyPr vert="horz" wrap="square" lIns="91440" tIns="45720" rIns="91440" bIns="45720" numCol="1" anchor="t" anchorCtr="0" compatLnSpc="1">
              <a:prstTxWarp prst="textNoShape">
                <a:avLst/>
              </a:prstTxWarp>
            </a:bodyPr>
            <a:lstStyle/>
            <a:p>
              <a:endParaRPr lang="en-US" sz="1600">
                <a:solidFill>
                  <a:srgbClr val="042862"/>
                </a:solidFill>
              </a:endParaRPr>
            </a:p>
          </p:txBody>
        </p:sp>
        <p:sp>
          <p:nvSpPr>
            <p:cNvPr id="112" name="Rectangle 111"/>
            <p:cNvSpPr/>
            <p:nvPr/>
          </p:nvSpPr>
          <p:spPr>
            <a:xfrm>
              <a:off x="6310300" y="5151663"/>
              <a:ext cx="2239829" cy="42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rgbClr val="042862"/>
                  </a:solidFill>
                </a:rPr>
                <a:t>Employment opportunities</a:t>
              </a:r>
              <a:endParaRPr lang="sv-SE" sz="1200" dirty="0">
                <a:solidFill>
                  <a:srgbClr val="042862"/>
                </a:solidFill>
              </a:endParaRPr>
            </a:p>
          </p:txBody>
        </p:sp>
      </p:grpSp>
      <p:grpSp>
        <p:nvGrpSpPr>
          <p:cNvPr id="114" name="Group 113"/>
          <p:cNvGrpSpPr/>
          <p:nvPr/>
        </p:nvGrpSpPr>
        <p:grpSpPr>
          <a:xfrm>
            <a:off x="7272707" y="5912793"/>
            <a:ext cx="393050" cy="418046"/>
            <a:chOff x="2536825" y="5294311"/>
            <a:chExt cx="998538" cy="1062039"/>
          </a:xfrm>
          <a:solidFill>
            <a:srgbClr val="7D821D"/>
          </a:solidFill>
          <a:effectLst/>
        </p:grpSpPr>
        <p:sp>
          <p:nvSpPr>
            <p:cNvPr id="116" name="Freeform 19"/>
            <p:cNvSpPr>
              <a:spLocks/>
            </p:cNvSpPr>
            <p:nvPr/>
          </p:nvSpPr>
          <p:spPr bwMode="auto">
            <a:xfrm>
              <a:off x="2965450" y="5883275"/>
              <a:ext cx="141288" cy="366712"/>
            </a:xfrm>
            <a:custGeom>
              <a:avLst/>
              <a:gdLst>
                <a:gd name="T0" fmla="*/ 26 w 89"/>
                <a:gd name="T1" fmla="*/ 38 h 231"/>
                <a:gd name="T2" fmla="*/ 26 w 89"/>
                <a:gd name="T3" fmla="*/ 38 h 231"/>
                <a:gd name="T4" fmla="*/ 21 w 89"/>
                <a:gd name="T5" fmla="*/ 33 h 231"/>
                <a:gd name="T6" fmla="*/ 21 w 89"/>
                <a:gd name="T7" fmla="*/ 31 h 231"/>
                <a:gd name="T8" fmla="*/ 18 w 89"/>
                <a:gd name="T9" fmla="*/ 28 h 231"/>
                <a:gd name="T10" fmla="*/ 18 w 89"/>
                <a:gd name="T11" fmla="*/ 10 h 231"/>
                <a:gd name="T12" fmla="*/ 18 w 89"/>
                <a:gd name="T13" fmla="*/ 10 h 231"/>
                <a:gd name="T14" fmla="*/ 21 w 89"/>
                <a:gd name="T15" fmla="*/ 7 h 231"/>
                <a:gd name="T16" fmla="*/ 23 w 89"/>
                <a:gd name="T17" fmla="*/ 2 h 231"/>
                <a:gd name="T18" fmla="*/ 26 w 89"/>
                <a:gd name="T19" fmla="*/ 0 h 231"/>
                <a:gd name="T20" fmla="*/ 30 w 89"/>
                <a:gd name="T21" fmla="*/ 0 h 231"/>
                <a:gd name="T22" fmla="*/ 59 w 89"/>
                <a:gd name="T23" fmla="*/ 0 h 231"/>
                <a:gd name="T24" fmla="*/ 59 w 89"/>
                <a:gd name="T25" fmla="*/ 0 h 231"/>
                <a:gd name="T26" fmla="*/ 63 w 89"/>
                <a:gd name="T27" fmla="*/ 0 h 231"/>
                <a:gd name="T28" fmla="*/ 66 w 89"/>
                <a:gd name="T29" fmla="*/ 2 h 231"/>
                <a:gd name="T30" fmla="*/ 68 w 89"/>
                <a:gd name="T31" fmla="*/ 7 h 231"/>
                <a:gd name="T32" fmla="*/ 68 w 89"/>
                <a:gd name="T33" fmla="*/ 10 h 231"/>
                <a:gd name="T34" fmla="*/ 68 w 89"/>
                <a:gd name="T35" fmla="*/ 28 h 231"/>
                <a:gd name="T36" fmla="*/ 68 w 89"/>
                <a:gd name="T37" fmla="*/ 28 h 231"/>
                <a:gd name="T38" fmla="*/ 68 w 89"/>
                <a:gd name="T39" fmla="*/ 33 h 231"/>
                <a:gd name="T40" fmla="*/ 66 w 89"/>
                <a:gd name="T41" fmla="*/ 38 h 231"/>
                <a:gd name="T42" fmla="*/ 89 w 89"/>
                <a:gd name="T43" fmla="*/ 118 h 231"/>
                <a:gd name="T44" fmla="*/ 44 w 89"/>
                <a:gd name="T45" fmla="*/ 231 h 231"/>
                <a:gd name="T46" fmla="*/ 0 w 89"/>
                <a:gd name="T47" fmla="*/ 116 h 231"/>
                <a:gd name="T48" fmla="*/ 26 w 89"/>
                <a:gd name="T49" fmla="*/ 38 h 231"/>
                <a:gd name="T50" fmla="*/ 26 w 89"/>
                <a:gd name="T51" fmla="*/ 38 h 231"/>
                <a:gd name="T52" fmla="*/ 26 w 89"/>
                <a:gd name="T53" fmla="*/ 3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231">
                  <a:moveTo>
                    <a:pt x="26" y="38"/>
                  </a:moveTo>
                  <a:lnTo>
                    <a:pt x="26" y="38"/>
                  </a:lnTo>
                  <a:lnTo>
                    <a:pt x="21" y="33"/>
                  </a:lnTo>
                  <a:lnTo>
                    <a:pt x="21" y="31"/>
                  </a:lnTo>
                  <a:lnTo>
                    <a:pt x="18" y="28"/>
                  </a:lnTo>
                  <a:lnTo>
                    <a:pt x="18" y="10"/>
                  </a:lnTo>
                  <a:lnTo>
                    <a:pt x="18" y="10"/>
                  </a:lnTo>
                  <a:lnTo>
                    <a:pt x="21" y="7"/>
                  </a:lnTo>
                  <a:lnTo>
                    <a:pt x="23" y="2"/>
                  </a:lnTo>
                  <a:lnTo>
                    <a:pt x="26" y="0"/>
                  </a:lnTo>
                  <a:lnTo>
                    <a:pt x="30" y="0"/>
                  </a:lnTo>
                  <a:lnTo>
                    <a:pt x="59" y="0"/>
                  </a:lnTo>
                  <a:lnTo>
                    <a:pt x="59" y="0"/>
                  </a:lnTo>
                  <a:lnTo>
                    <a:pt x="63" y="0"/>
                  </a:lnTo>
                  <a:lnTo>
                    <a:pt x="66" y="2"/>
                  </a:lnTo>
                  <a:lnTo>
                    <a:pt x="68" y="7"/>
                  </a:lnTo>
                  <a:lnTo>
                    <a:pt x="68" y="10"/>
                  </a:lnTo>
                  <a:lnTo>
                    <a:pt x="68" y="28"/>
                  </a:lnTo>
                  <a:lnTo>
                    <a:pt x="68" y="28"/>
                  </a:lnTo>
                  <a:lnTo>
                    <a:pt x="68" y="33"/>
                  </a:lnTo>
                  <a:lnTo>
                    <a:pt x="66" y="38"/>
                  </a:lnTo>
                  <a:lnTo>
                    <a:pt x="89" y="118"/>
                  </a:lnTo>
                  <a:lnTo>
                    <a:pt x="44" y="231"/>
                  </a:lnTo>
                  <a:lnTo>
                    <a:pt x="0" y="116"/>
                  </a:lnTo>
                  <a:lnTo>
                    <a:pt x="26" y="38"/>
                  </a:lnTo>
                  <a:lnTo>
                    <a:pt x="26" y="38"/>
                  </a:lnTo>
                  <a:lnTo>
                    <a:pt x="26" y="3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117" name="Freeform 20"/>
            <p:cNvSpPr>
              <a:spLocks/>
            </p:cNvSpPr>
            <p:nvPr/>
          </p:nvSpPr>
          <p:spPr bwMode="auto">
            <a:xfrm>
              <a:off x="2536825" y="5883275"/>
              <a:ext cx="998538" cy="473075"/>
            </a:xfrm>
            <a:custGeom>
              <a:avLst/>
              <a:gdLst>
                <a:gd name="T0" fmla="*/ 629 w 629"/>
                <a:gd name="T1" fmla="*/ 298 h 298"/>
                <a:gd name="T2" fmla="*/ 0 w 629"/>
                <a:gd name="T3" fmla="*/ 298 h 298"/>
                <a:gd name="T4" fmla="*/ 0 w 629"/>
                <a:gd name="T5" fmla="*/ 298 h 298"/>
                <a:gd name="T6" fmla="*/ 5 w 629"/>
                <a:gd name="T7" fmla="*/ 272 h 298"/>
                <a:gd name="T8" fmla="*/ 12 w 629"/>
                <a:gd name="T9" fmla="*/ 248 h 298"/>
                <a:gd name="T10" fmla="*/ 17 w 629"/>
                <a:gd name="T11" fmla="*/ 222 h 298"/>
                <a:gd name="T12" fmla="*/ 24 w 629"/>
                <a:gd name="T13" fmla="*/ 198 h 298"/>
                <a:gd name="T14" fmla="*/ 33 w 629"/>
                <a:gd name="T15" fmla="*/ 177 h 298"/>
                <a:gd name="T16" fmla="*/ 43 w 629"/>
                <a:gd name="T17" fmla="*/ 154 h 298"/>
                <a:gd name="T18" fmla="*/ 52 w 629"/>
                <a:gd name="T19" fmla="*/ 135 h 298"/>
                <a:gd name="T20" fmla="*/ 64 w 629"/>
                <a:gd name="T21" fmla="*/ 113 h 298"/>
                <a:gd name="T22" fmla="*/ 78 w 629"/>
                <a:gd name="T23" fmla="*/ 95 h 298"/>
                <a:gd name="T24" fmla="*/ 90 w 629"/>
                <a:gd name="T25" fmla="*/ 78 h 298"/>
                <a:gd name="T26" fmla="*/ 107 w 629"/>
                <a:gd name="T27" fmla="*/ 61 h 298"/>
                <a:gd name="T28" fmla="*/ 121 w 629"/>
                <a:gd name="T29" fmla="*/ 45 h 298"/>
                <a:gd name="T30" fmla="*/ 140 w 629"/>
                <a:gd name="T31" fmla="*/ 31 h 298"/>
                <a:gd name="T32" fmla="*/ 158 w 629"/>
                <a:gd name="T33" fmla="*/ 19 h 298"/>
                <a:gd name="T34" fmla="*/ 177 w 629"/>
                <a:gd name="T35" fmla="*/ 10 h 298"/>
                <a:gd name="T36" fmla="*/ 199 w 629"/>
                <a:gd name="T37" fmla="*/ 0 h 298"/>
                <a:gd name="T38" fmla="*/ 314 w 629"/>
                <a:gd name="T39" fmla="*/ 295 h 298"/>
                <a:gd name="T40" fmla="*/ 430 w 629"/>
                <a:gd name="T41" fmla="*/ 0 h 298"/>
                <a:gd name="T42" fmla="*/ 430 w 629"/>
                <a:gd name="T43" fmla="*/ 0 h 298"/>
                <a:gd name="T44" fmla="*/ 451 w 629"/>
                <a:gd name="T45" fmla="*/ 10 h 298"/>
                <a:gd name="T46" fmla="*/ 473 w 629"/>
                <a:gd name="T47" fmla="*/ 19 h 298"/>
                <a:gd name="T48" fmla="*/ 492 w 629"/>
                <a:gd name="T49" fmla="*/ 33 h 298"/>
                <a:gd name="T50" fmla="*/ 508 w 629"/>
                <a:gd name="T51" fmla="*/ 45 h 298"/>
                <a:gd name="T52" fmla="*/ 525 w 629"/>
                <a:gd name="T53" fmla="*/ 61 h 298"/>
                <a:gd name="T54" fmla="*/ 539 w 629"/>
                <a:gd name="T55" fmla="*/ 78 h 298"/>
                <a:gd name="T56" fmla="*/ 553 w 629"/>
                <a:gd name="T57" fmla="*/ 95 h 298"/>
                <a:gd name="T58" fmla="*/ 565 w 629"/>
                <a:gd name="T59" fmla="*/ 113 h 298"/>
                <a:gd name="T60" fmla="*/ 577 w 629"/>
                <a:gd name="T61" fmla="*/ 135 h 298"/>
                <a:gd name="T62" fmla="*/ 586 w 629"/>
                <a:gd name="T63" fmla="*/ 154 h 298"/>
                <a:gd name="T64" fmla="*/ 596 w 629"/>
                <a:gd name="T65" fmla="*/ 177 h 298"/>
                <a:gd name="T66" fmla="*/ 605 w 629"/>
                <a:gd name="T67" fmla="*/ 198 h 298"/>
                <a:gd name="T68" fmla="*/ 612 w 629"/>
                <a:gd name="T69" fmla="*/ 222 h 298"/>
                <a:gd name="T70" fmla="*/ 619 w 629"/>
                <a:gd name="T71" fmla="*/ 248 h 298"/>
                <a:gd name="T72" fmla="*/ 624 w 629"/>
                <a:gd name="T73" fmla="*/ 272 h 298"/>
                <a:gd name="T74" fmla="*/ 629 w 629"/>
                <a:gd name="T75" fmla="*/ 298 h 298"/>
                <a:gd name="T76" fmla="*/ 629 w 629"/>
                <a:gd name="T77" fmla="*/ 298 h 298"/>
                <a:gd name="T78" fmla="*/ 629 w 629"/>
                <a:gd name="T79" fmla="*/ 298 h 298"/>
                <a:gd name="T80" fmla="*/ 629 w 629"/>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9" h="298">
                  <a:moveTo>
                    <a:pt x="629" y="298"/>
                  </a:moveTo>
                  <a:lnTo>
                    <a:pt x="0" y="298"/>
                  </a:lnTo>
                  <a:lnTo>
                    <a:pt x="0" y="298"/>
                  </a:lnTo>
                  <a:lnTo>
                    <a:pt x="5" y="272"/>
                  </a:lnTo>
                  <a:lnTo>
                    <a:pt x="12" y="248"/>
                  </a:lnTo>
                  <a:lnTo>
                    <a:pt x="17" y="222"/>
                  </a:lnTo>
                  <a:lnTo>
                    <a:pt x="24" y="198"/>
                  </a:lnTo>
                  <a:lnTo>
                    <a:pt x="33" y="177"/>
                  </a:lnTo>
                  <a:lnTo>
                    <a:pt x="43" y="154"/>
                  </a:lnTo>
                  <a:lnTo>
                    <a:pt x="52" y="135"/>
                  </a:lnTo>
                  <a:lnTo>
                    <a:pt x="64" y="113"/>
                  </a:lnTo>
                  <a:lnTo>
                    <a:pt x="78" y="95"/>
                  </a:lnTo>
                  <a:lnTo>
                    <a:pt x="90" y="78"/>
                  </a:lnTo>
                  <a:lnTo>
                    <a:pt x="107" y="61"/>
                  </a:lnTo>
                  <a:lnTo>
                    <a:pt x="121" y="45"/>
                  </a:lnTo>
                  <a:lnTo>
                    <a:pt x="140" y="31"/>
                  </a:lnTo>
                  <a:lnTo>
                    <a:pt x="158" y="19"/>
                  </a:lnTo>
                  <a:lnTo>
                    <a:pt x="177" y="10"/>
                  </a:lnTo>
                  <a:lnTo>
                    <a:pt x="199" y="0"/>
                  </a:lnTo>
                  <a:lnTo>
                    <a:pt x="314" y="295"/>
                  </a:lnTo>
                  <a:lnTo>
                    <a:pt x="430" y="0"/>
                  </a:lnTo>
                  <a:lnTo>
                    <a:pt x="430" y="0"/>
                  </a:lnTo>
                  <a:lnTo>
                    <a:pt x="451" y="10"/>
                  </a:lnTo>
                  <a:lnTo>
                    <a:pt x="473" y="19"/>
                  </a:lnTo>
                  <a:lnTo>
                    <a:pt x="492" y="33"/>
                  </a:lnTo>
                  <a:lnTo>
                    <a:pt x="508" y="45"/>
                  </a:lnTo>
                  <a:lnTo>
                    <a:pt x="525" y="61"/>
                  </a:lnTo>
                  <a:lnTo>
                    <a:pt x="539" y="78"/>
                  </a:lnTo>
                  <a:lnTo>
                    <a:pt x="553" y="95"/>
                  </a:lnTo>
                  <a:lnTo>
                    <a:pt x="565" y="113"/>
                  </a:lnTo>
                  <a:lnTo>
                    <a:pt x="577" y="135"/>
                  </a:lnTo>
                  <a:lnTo>
                    <a:pt x="586" y="154"/>
                  </a:lnTo>
                  <a:lnTo>
                    <a:pt x="596" y="177"/>
                  </a:lnTo>
                  <a:lnTo>
                    <a:pt x="605" y="198"/>
                  </a:lnTo>
                  <a:lnTo>
                    <a:pt x="612" y="222"/>
                  </a:lnTo>
                  <a:lnTo>
                    <a:pt x="619" y="248"/>
                  </a:lnTo>
                  <a:lnTo>
                    <a:pt x="624" y="272"/>
                  </a:lnTo>
                  <a:lnTo>
                    <a:pt x="629" y="298"/>
                  </a:lnTo>
                  <a:lnTo>
                    <a:pt x="629" y="298"/>
                  </a:lnTo>
                  <a:lnTo>
                    <a:pt x="629" y="298"/>
                  </a:lnTo>
                  <a:lnTo>
                    <a:pt x="629" y="29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Freeform 21"/>
            <p:cNvSpPr>
              <a:spLocks noEditPoints="1"/>
            </p:cNvSpPr>
            <p:nvPr/>
          </p:nvSpPr>
          <p:spPr bwMode="auto">
            <a:xfrm>
              <a:off x="2765425" y="5294311"/>
              <a:ext cx="544513" cy="544513"/>
            </a:xfrm>
            <a:custGeom>
              <a:avLst/>
              <a:gdLst>
                <a:gd name="T0" fmla="*/ 3 w 343"/>
                <a:gd name="T1" fmla="*/ 154 h 343"/>
                <a:gd name="T2" fmla="*/ 14 w 343"/>
                <a:gd name="T3" fmla="*/ 104 h 343"/>
                <a:gd name="T4" fmla="*/ 40 w 343"/>
                <a:gd name="T5" fmla="*/ 62 h 343"/>
                <a:gd name="T6" fmla="*/ 76 w 343"/>
                <a:gd name="T7" fmla="*/ 29 h 343"/>
                <a:gd name="T8" fmla="*/ 121 w 343"/>
                <a:gd name="T9" fmla="*/ 7 h 343"/>
                <a:gd name="T10" fmla="*/ 173 w 343"/>
                <a:gd name="T11" fmla="*/ 0 h 343"/>
                <a:gd name="T12" fmla="*/ 206 w 343"/>
                <a:gd name="T13" fmla="*/ 3 h 343"/>
                <a:gd name="T14" fmla="*/ 253 w 343"/>
                <a:gd name="T15" fmla="*/ 19 h 343"/>
                <a:gd name="T16" fmla="*/ 293 w 343"/>
                <a:gd name="T17" fmla="*/ 50 h 343"/>
                <a:gd name="T18" fmla="*/ 322 w 343"/>
                <a:gd name="T19" fmla="*/ 90 h 343"/>
                <a:gd name="T20" fmla="*/ 341 w 343"/>
                <a:gd name="T21" fmla="*/ 137 h 343"/>
                <a:gd name="T22" fmla="*/ 343 w 343"/>
                <a:gd name="T23" fmla="*/ 170 h 343"/>
                <a:gd name="T24" fmla="*/ 336 w 343"/>
                <a:gd name="T25" fmla="*/ 222 h 343"/>
                <a:gd name="T26" fmla="*/ 315 w 343"/>
                <a:gd name="T27" fmla="*/ 267 h 343"/>
                <a:gd name="T28" fmla="*/ 281 w 343"/>
                <a:gd name="T29" fmla="*/ 303 h 343"/>
                <a:gd name="T30" fmla="*/ 239 w 343"/>
                <a:gd name="T31" fmla="*/ 329 h 343"/>
                <a:gd name="T32" fmla="*/ 189 w 343"/>
                <a:gd name="T33" fmla="*/ 343 h 343"/>
                <a:gd name="T34" fmla="*/ 154 w 343"/>
                <a:gd name="T35" fmla="*/ 343 h 343"/>
                <a:gd name="T36" fmla="*/ 107 w 343"/>
                <a:gd name="T37" fmla="*/ 329 h 343"/>
                <a:gd name="T38" fmla="*/ 64 w 343"/>
                <a:gd name="T39" fmla="*/ 303 h 343"/>
                <a:gd name="T40" fmla="*/ 31 w 343"/>
                <a:gd name="T41" fmla="*/ 267 h 343"/>
                <a:gd name="T42" fmla="*/ 10 w 343"/>
                <a:gd name="T43" fmla="*/ 222 h 343"/>
                <a:gd name="T44" fmla="*/ 0 w 343"/>
                <a:gd name="T45" fmla="*/ 170 h 343"/>
                <a:gd name="T46" fmla="*/ 0 w 343"/>
                <a:gd name="T47" fmla="*/ 170 h 343"/>
                <a:gd name="T48" fmla="*/ 31 w 343"/>
                <a:gd name="T49" fmla="*/ 192 h 343"/>
                <a:gd name="T50" fmla="*/ 43 w 343"/>
                <a:gd name="T51" fmla="*/ 232 h 343"/>
                <a:gd name="T52" fmla="*/ 66 w 343"/>
                <a:gd name="T53" fmla="*/ 265 h 343"/>
                <a:gd name="T54" fmla="*/ 95 w 343"/>
                <a:gd name="T55" fmla="*/ 291 h 343"/>
                <a:gd name="T56" fmla="*/ 133 w 343"/>
                <a:gd name="T57" fmla="*/ 307 h 343"/>
                <a:gd name="T58" fmla="*/ 173 w 343"/>
                <a:gd name="T59" fmla="*/ 312 h 343"/>
                <a:gd name="T60" fmla="*/ 201 w 343"/>
                <a:gd name="T61" fmla="*/ 310 h 343"/>
                <a:gd name="T62" fmla="*/ 241 w 343"/>
                <a:gd name="T63" fmla="*/ 296 h 343"/>
                <a:gd name="T64" fmla="*/ 272 w 343"/>
                <a:gd name="T65" fmla="*/ 272 h 343"/>
                <a:gd name="T66" fmla="*/ 296 w 343"/>
                <a:gd name="T67" fmla="*/ 239 h 343"/>
                <a:gd name="T68" fmla="*/ 312 w 343"/>
                <a:gd name="T69" fmla="*/ 199 h 343"/>
                <a:gd name="T70" fmla="*/ 315 w 343"/>
                <a:gd name="T71" fmla="*/ 170 h 343"/>
                <a:gd name="T72" fmla="*/ 310 w 343"/>
                <a:gd name="T73" fmla="*/ 137 h 343"/>
                <a:gd name="T74" fmla="*/ 274 w 343"/>
                <a:gd name="T75" fmla="*/ 142 h 343"/>
                <a:gd name="T76" fmla="*/ 248 w 343"/>
                <a:gd name="T77" fmla="*/ 142 h 343"/>
                <a:gd name="T78" fmla="*/ 213 w 343"/>
                <a:gd name="T79" fmla="*/ 137 h 343"/>
                <a:gd name="T80" fmla="*/ 178 w 343"/>
                <a:gd name="T81" fmla="*/ 128 h 343"/>
                <a:gd name="T82" fmla="*/ 147 w 343"/>
                <a:gd name="T83" fmla="*/ 114 h 343"/>
                <a:gd name="T84" fmla="*/ 118 w 343"/>
                <a:gd name="T85" fmla="*/ 95 h 343"/>
                <a:gd name="T86" fmla="*/ 95 w 343"/>
                <a:gd name="T87" fmla="*/ 71 h 343"/>
                <a:gd name="T88" fmla="*/ 85 w 343"/>
                <a:gd name="T89" fmla="*/ 102 h 343"/>
                <a:gd name="T90" fmla="*/ 64 w 343"/>
                <a:gd name="T91" fmla="*/ 142 h 343"/>
                <a:gd name="T92" fmla="*/ 31 w 343"/>
                <a:gd name="T93" fmla="*/ 180 h 343"/>
                <a:gd name="T94" fmla="*/ 31 w 343"/>
                <a:gd name="T95" fmla="*/ 18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343">
                  <a:moveTo>
                    <a:pt x="0" y="170"/>
                  </a:moveTo>
                  <a:lnTo>
                    <a:pt x="0" y="170"/>
                  </a:lnTo>
                  <a:lnTo>
                    <a:pt x="3" y="154"/>
                  </a:lnTo>
                  <a:lnTo>
                    <a:pt x="5" y="137"/>
                  </a:lnTo>
                  <a:lnTo>
                    <a:pt x="10" y="121"/>
                  </a:lnTo>
                  <a:lnTo>
                    <a:pt x="14" y="104"/>
                  </a:lnTo>
                  <a:lnTo>
                    <a:pt x="22" y="90"/>
                  </a:lnTo>
                  <a:lnTo>
                    <a:pt x="31" y="76"/>
                  </a:lnTo>
                  <a:lnTo>
                    <a:pt x="40" y="62"/>
                  </a:lnTo>
                  <a:lnTo>
                    <a:pt x="52" y="50"/>
                  </a:lnTo>
                  <a:lnTo>
                    <a:pt x="64" y="38"/>
                  </a:lnTo>
                  <a:lnTo>
                    <a:pt x="76" y="29"/>
                  </a:lnTo>
                  <a:lnTo>
                    <a:pt x="90" y="19"/>
                  </a:lnTo>
                  <a:lnTo>
                    <a:pt x="107" y="12"/>
                  </a:lnTo>
                  <a:lnTo>
                    <a:pt x="121" y="7"/>
                  </a:lnTo>
                  <a:lnTo>
                    <a:pt x="137" y="3"/>
                  </a:lnTo>
                  <a:lnTo>
                    <a:pt x="154" y="0"/>
                  </a:lnTo>
                  <a:lnTo>
                    <a:pt x="173" y="0"/>
                  </a:lnTo>
                  <a:lnTo>
                    <a:pt x="173" y="0"/>
                  </a:lnTo>
                  <a:lnTo>
                    <a:pt x="189" y="0"/>
                  </a:lnTo>
                  <a:lnTo>
                    <a:pt x="206" y="3"/>
                  </a:lnTo>
                  <a:lnTo>
                    <a:pt x="222" y="7"/>
                  </a:lnTo>
                  <a:lnTo>
                    <a:pt x="239" y="12"/>
                  </a:lnTo>
                  <a:lnTo>
                    <a:pt x="253" y="19"/>
                  </a:lnTo>
                  <a:lnTo>
                    <a:pt x="267" y="29"/>
                  </a:lnTo>
                  <a:lnTo>
                    <a:pt x="281" y="38"/>
                  </a:lnTo>
                  <a:lnTo>
                    <a:pt x="293" y="50"/>
                  </a:lnTo>
                  <a:lnTo>
                    <a:pt x="305" y="62"/>
                  </a:lnTo>
                  <a:lnTo>
                    <a:pt x="315" y="76"/>
                  </a:lnTo>
                  <a:lnTo>
                    <a:pt x="322" y="90"/>
                  </a:lnTo>
                  <a:lnTo>
                    <a:pt x="331" y="104"/>
                  </a:lnTo>
                  <a:lnTo>
                    <a:pt x="336" y="121"/>
                  </a:lnTo>
                  <a:lnTo>
                    <a:pt x="341" y="137"/>
                  </a:lnTo>
                  <a:lnTo>
                    <a:pt x="343" y="154"/>
                  </a:lnTo>
                  <a:lnTo>
                    <a:pt x="343" y="170"/>
                  </a:lnTo>
                  <a:lnTo>
                    <a:pt x="343" y="170"/>
                  </a:lnTo>
                  <a:lnTo>
                    <a:pt x="343" y="189"/>
                  </a:lnTo>
                  <a:lnTo>
                    <a:pt x="341" y="206"/>
                  </a:lnTo>
                  <a:lnTo>
                    <a:pt x="336" y="222"/>
                  </a:lnTo>
                  <a:lnTo>
                    <a:pt x="331" y="239"/>
                  </a:lnTo>
                  <a:lnTo>
                    <a:pt x="322" y="253"/>
                  </a:lnTo>
                  <a:lnTo>
                    <a:pt x="315" y="267"/>
                  </a:lnTo>
                  <a:lnTo>
                    <a:pt x="305" y="279"/>
                  </a:lnTo>
                  <a:lnTo>
                    <a:pt x="293" y="293"/>
                  </a:lnTo>
                  <a:lnTo>
                    <a:pt x="281" y="303"/>
                  </a:lnTo>
                  <a:lnTo>
                    <a:pt x="267" y="312"/>
                  </a:lnTo>
                  <a:lnTo>
                    <a:pt x="253" y="322"/>
                  </a:lnTo>
                  <a:lnTo>
                    <a:pt x="239" y="329"/>
                  </a:lnTo>
                  <a:lnTo>
                    <a:pt x="222" y="336"/>
                  </a:lnTo>
                  <a:lnTo>
                    <a:pt x="206" y="338"/>
                  </a:lnTo>
                  <a:lnTo>
                    <a:pt x="189" y="343"/>
                  </a:lnTo>
                  <a:lnTo>
                    <a:pt x="173" y="343"/>
                  </a:lnTo>
                  <a:lnTo>
                    <a:pt x="173" y="343"/>
                  </a:lnTo>
                  <a:lnTo>
                    <a:pt x="154" y="343"/>
                  </a:lnTo>
                  <a:lnTo>
                    <a:pt x="137" y="338"/>
                  </a:lnTo>
                  <a:lnTo>
                    <a:pt x="121" y="336"/>
                  </a:lnTo>
                  <a:lnTo>
                    <a:pt x="107" y="329"/>
                  </a:lnTo>
                  <a:lnTo>
                    <a:pt x="90" y="322"/>
                  </a:lnTo>
                  <a:lnTo>
                    <a:pt x="76" y="312"/>
                  </a:lnTo>
                  <a:lnTo>
                    <a:pt x="64" y="303"/>
                  </a:lnTo>
                  <a:lnTo>
                    <a:pt x="52" y="293"/>
                  </a:lnTo>
                  <a:lnTo>
                    <a:pt x="40" y="279"/>
                  </a:lnTo>
                  <a:lnTo>
                    <a:pt x="31" y="267"/>
                  </a:lnTo>
                  <a:lnTo>
                    <a:pt x="22" y="253"/>
                  </a:lnTo>
                  <a:lnTo>
                    <a:pt x="14" y="239"/>
                  </a:lnTo>
                  <a:lnTo>
                    <a:pt x="10" y="222"/>
                  </a:lnTo>
                  <a:lnTo>
                    <a:pt x="5" y="206"/>
                  </a:lnTo>
                  <a:lnTo>
                    <a:pt x="3" y="189"/>
                  </a:lnTo>
                  <a:lnTo>
                    <a:pt x="0" y="170"/>
                  </a:lnTo>
                  <a:lnTo>
                    <a:pt x="0" y="170"/>
                  </a:lnTo>
                  <a:lnTo>
                    <a:pt x="0" y="170"/>
                  </a:lnTo>
                  <a:lnTo>
                    <a:pt x="0" y="170"/>
                  </a:lnTo>
                  <a:close/>
                  <a:moveTo>
                    <a:pt x="31" y="180"/>
                  </a:moveTo>
                  <a:lnTo>
                    <a:pt x="31" y="180"/>
                  </a:lnTo>
                  <a:lnTo>
                    <a:pt x="31" y="192"/>
                  </a:lnTo>
                  <a:lnTo>
                    <a:pt x="36" y="206"/>
                  </a:lnTo>
                  <a:lnTo>
                    <a:pt x="38" y="218"/>
                  </a:lnTo>
                  <a:lnTo>
                    <a:pt x="43" y="232"/>
                  </a:lnTo>
                  <a:lnTo>
                    <a:pt x="50" y="244"/>
                  </a:lnTo>
                  <a:lnTo>
                    <a:pt x="57" y="253"/>
                  </a:lnTo>
                  <a:lnTo>
                    <a:pt x="66" y="265"/>
                  </a:lnTo>
                  <a:lnTo>
                    <a:pt x="74" y="274"/>
                  </a:lnTo>
                  <a:lnTo>
                    <a:pt x="85" y="284"/>
                  </a:lnTo>
                  <a:lnTo>
                    <a:pt x="95" y="291"/>
                  </a:lnTo>
                  <a:lnTo>
                    <a:pt x="107" y="298"/>
                  </a:lnTo>
                  <a:lnTo>
                    <a:pt x="118" y="303"/>
                  </a:lnTo>
                  <a:lnTo>
                    <a:pt x="133" y="307"/>
                  </a:lnTo>
                  <a:lnTo>
                    <a:pt x="144" y="310"/>
                  </a:lnTo>
                  <a:lnTo>
                    <a:pt x="159" y="312"/>
                  </a:lnTo>
                  <a:lnTo>
                    <a:pt x="173" y="312"/>
                  </a:lnTo>
                  <a:lnTo>
                    <a:pt x="173" y="312"/>
                  </a:lnTo>
                  <a:lnTo>
                    <a:pt x="187" y="312"/>
                  </a:lnTo>
                  <a:lnTo>
                    <a:pt x="201" y="310"/>
                  </a:lnTo>
                  <a:lnTo>
                    <a:pt x="215" y="307"/>
                  </a:lnTo>
                  <a:lnTo>
                    <a:pt x="227" y="303"/>
                  </a:lnTo>
                  <a:lnTo>
                    <a:pt x="241" y="296"/>
                  </a:lnTo>
                  <a:lnTo>
                    <a:pt x="253" y="288"/>
                  </a:lnTo>
                  <a:lnTo>
                    <a:pt x="263" y="281"/>
                  </a:lnTo>
                  <a:lnTo>
                    <a:pt x="272" y="272"/>
                  </a:lnTo>
                  <a:lnTo>
                    <a:pt x="281" y="262"/>
                  </a:lnTo>
                  <a:lnTo>
                    <a:pt x="291" y="251"/>
                  </a:lnTo>
                  <a:lnTo>
                    <a:pt x="296" y="239"/>
                  </a:lnTo>
                  <a:lnTo>
                    <a:pt x="303" y="227"/>
                  </a:lnTo>
                  <a:lnTo>
                    <a:pt x="307" y="213"/>
                  </a:lnTo>
                  <a:lnTo>
                    <a:pt x="312" y="199"/>
                  </a:lnTo>
                  <a:lnTo>
                    <a:pt x="312" y="187"/>
                  </a:lnTo>
                  <a:lnTo>
                    <a:pt x="315" y="170"/>
                  </a:lnTo>
                  <a:lnTo>
                    <a:pt x="315" y="170"/>
                  </a:lnTo>
                  <a:lnTo>
                    <a:pt x="312" y="154"/>
                  </a:lnTo>
                  <a:lnTo>
                    <a:pt x="310" y="137"/>
                  </a:lnTo>
                  <a:lnTo>
                    <a:pt x="310" y="137"/>
                  </a:lnTo>
                  <a:lnTo>
                    <a:pt x="298" y="140"/>
                  </a:lnTo>
                  <a:lnTo>
                    <a:pt x="286" y="142"/>
                  </a:lnTo>
                  <a:lnTo>
                    <a:pt x="274" y="142"/>
                  </a:lnTo>
                  <a:lnTo>
                    <a:pt x="263" y="142"/>
                  </a:lnTo>
                  <a:lnTo>
                    <a:pt x="263" y="142"/>
                  </a:lnTo>
                  <a:lnTo>
                    <a:pt x="248" y="142"/>
                  </a:lnTo>
                  <a:lnTo>
                    <a:pt x="237" y="142"/>
                  </a:lnTo>
                  <a:lnTo>
                    <a:pt x="225" y="140"/>
                  </a:lnTo>
                  <a:lnTo>
                    <a:pt x="213" y="137"/>
                  </a:lnTo>
                  <a:lnTo>
                    <a:pt x="201" y="135"/>
                  </a:lnTo>
                  <a:lnTo>
                    <a:pt x="189" y="133"/>
                  </a:lnTo>
                  <a:lnTo>
                    <a:pt x="178" y="128"/>
                  </a:lnTo>
                  <a:lnTo>
                    <a:pt x="168" y="123"/>
                  </a:lnTo>
                  <a:lnTo>
                    <a:pt x="156" y="118"/>
                  </a:lnTo>
                  <a:lnTo>
                    <a:pt x="147" y="114"/>
                  </a:lnTo>
                  <a:lnTo>
                    <a:pt x="137" y="107"/>
                  </a:lnTo>
                  <a:lnTo>
                    <a:pt x="128" y="102"/>
                  </a:lnTo>
                  <a:lnTo>
                    <a:pt x="118" y="95"/>
                  </a:lnTo>
                  <a:lnTo>
                    <a:pt x="109" y="88"/>
                  </a:lnTo>
                  <a:lnTo>
                    <a:pt x="102" y="78"/>
                  </a:lnTo>
                  <a:lnTo>
                    <a:pt x="95" y="71"/>
                  </a:lnTo>
                  <a:lnTo>
                    <a:pt x="95" y="71"/>
                  </a:lnTo>
                  <a:lnTo>
                    <a:pt x="90" y="88"/>
                  </a:lnTo>
                  <a:lnTo>
                    <a:pt x="85" y="102"/>
                  </a:lnTo>
                  <a:lnTo>
                    <a:pt x="78" y="116"/>
                  </a:lnTo>
                  <a:lnTo>
                    <a:pt x="71" y="130"/>
                  </a:lnTo>
                  <a:lnTo>
                    <a:pt x="64" y="142"/>
                  </a:lnTo>
                  <a:lnTo>
                    <a:pt x="52" y="156"/>
                  </a:lnTo>
                  <a:lnTo>
                    <a:pt x="43" y="168"/>
                  </a:lnTo>
                  <a:lnTo>
                    <a:pt x="31" y="180"/>
                  </a:lnTo>
                  <a:lnTo>
                    <a:pt x="31" y="180"/>
                  </a:lnTo>
                  <a:lnTo>
                    <a:pt x="31" y="180"/>
                  </a:lnTo>
                  <a:lnTo>
                    <a:pt x="31" y="18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15" name="Rectangle 67"/>
          <p:cNvSpPr/>
          <p:nvPr/>
        </p:nvSpPr>
        <p:spPr>
          <a:xfrm rot="16200000">
            <a:off x="7030371" y="5714575"/>
            <a:ext cx="910210" cy="920406"/>
          </a:xfrm>
          <a:custGeom>
            <a:avLst/>
            <a:gdLst/>
            <a:ahLst/>
            <a:cxnLst/>
            <a:rect l="l" t="t" r="r" b="b"/>
            <a:pathLst>
              <a:path w="807095" h="816136">
                <a:moveTo>
                  <a:pt x="703417" y="376605"/>
                </a:moveTo>
                <a:cubicBezTo>
                  <a:pt x="693089" y="233724"/>
                  <a:pt x="580563" y="119566"/>
                  <a:pt x="438410" y="106695"/>
                </a:cubicBezTo>
                <a:lnTo>
                  <a:pt x="438410" y="149870"/>
                </a:lnTo>
                <a:lnTo>
                  <a:pt x="378406" y="149870"/>
                </a:lnTo>
                <a:lnTo>
                  <a:pt x="378406" y="106696"/>
                </a:lnTo>
                <a:cubicBezTo>
                  <a:pt x="236254" y="119567"/>
                  <a:pt x="123729" y="233725"/>
                  <a:pt x="113401" y="376605"/>
                </a:cubicBezTo>
                <a:lnTo>
                  <a:pt x="149870" y="376605"/>
                </a:lnTo>
                <a:lnTo>
                  <a:pt x="149870" y="425365"/>
                </a:lnTo>
                <a:lnTo>
                  <a:pt x="113552" y="425365"/>
                </a:lnTo>
                <a:cubicBezTo>
                  <a:pt x="123830" y="568253"/>
                  <a:pt x="236264" y="682492"/>
                  <a:pt x="378406" y="695426"/>
                </a:cubicBezTo>
                <a:lnTo>
                  <a:pt x="378406" y="666266"/>
                </a:lnTo>
                <a:lnTo>
                  <a:pt x="438410" y="666266"/>
                </a:lnTo>
                <a:lnTo>
                  <a:pt x="438410" y="695275"/>
                </a:lnTo>
                <a:cubicBezTo>
                  <a:pt x="580563" y="682405"/>
                  <a:pt x="693089" y="568246"/>
                  <a:pt x="703417" y="425365"/>
                </a:cubicBezTo>
                <a:lnTo>
                  <a:pt x="657225" y="425365"/>
                </a:lnTo>
                <a:lnTo>
                  <a:pt x="657225" y="376605"/>
                </a:lnTo>
                <a:close/>
                <a:moveTo>
                  <a:pt x="807095" y="376605"/>
                </a:moveTo>
                <a:lnTo>
                  <a:pt x="807095" y="425365"/>
                </a:lnTo>
                <a:lnTo>
                  <a:pt x="759671" y="425365"/>
                </a:lnTo>
                <a:cubicBezTo>
                  <a:pt x="749275" y="599344"/>
                  <a:pt x="611669" y="738614"/>
                  <a:pt x="438410" y="751553"/>
                </a:cubicBezTo>
                <a:lnTo>
                  <a:pt x="438410" y="816136"/>
                </a:lnTo>
                <a:lnTo>
                  <a:pt x="378406" y="816136"/>
                </a:lnTo>
                <a:lnTo>
                  <a:pt x="378406" y="751680"/>
                </a:lnTo>
                <a:cubicBezTo>
                  <a:pt x="205154" y="738696"/>
                  <a:pt x="67635" y="599349"/>
                  <a:pt x="57274" y="425365"/>
                </a:cubicBezTo>
                <a:lnTo>
                  <a:pt x="0" y="425365"/>
                </a:lnTo>
                <a:lnTo>
                  <a:pt x="0" y="376605"/>
                </a:lnTo>
                <a:lnTo>
                  <a:pt x="57147" y="376605"/>
                </a:lnTo>
                <a:cubicBezTo>
                  <a:pt x="67543" y="202627"/>
                  <a:pt x="205147" y="63358"/>
                  <a:pt x="378406" y="50418"/>
                </a:cubicBezTo>
                <a:lnTo>
                  <a:pt x="378406" y="0"/>
                </a:lnTo>
                <a:lnTo>
                  <a:pt x="438410" y="0"/>
                </a:lnTo>
                <a:lnTo>
                  <a:pt x="438410" y="50418"/>
                </a:lnTo>
                <a:cubicBezTo>
                  <a:pt x="611669" y="63356"/>
                  <a:pt x="749275" y="202626"/>
                  <a:pt x="759671" y="376605"/>
                </a:cubicBezTo>
                <a:close/>
              </a:path>
            </a:pathLst>
          </a:custGeom>
          <a:solidFill>
            <a:srgbClr val="7D821D"/>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 name="Rectangle 6"/>
          <p:cNvSpPr/>
          <p:nvPr/>
        </p:nvSpPr>
        <p:spPr>
          <a:xfrm>
            <a:off x="3684584" y="1554345"/>
            <a:ext cx="5230919" cy="461665"/>
          </a:xfrm>
          <a:prstGeom prst="rect">
            <a:avLst/>
          </a:prstGeom>
        </p:spPr>
        <p:txBody>
          <a:bodyPr wrap="none">
            <a:spAutoFit/>
          </a:bodyPr>
          <a:lstStyle/>
          <a:p>
            <a:r>
              <a:rPr lang="en-GB" sz="2400" dirty="0">
                <a:solidFill>
                  <a:schemeClr val="accent2"/>
                </a:solidFill>
              </a:rPr>
              <a:t>Use of discarded fruit and vegetables</a:t>
            </a:r>
          </a:p>
        </p:txBody>
      </p:sp>
    </p:spTree>
    <p:extLst>
      <p:ext uri="{BB962C8B-B14F-4D97-AF65-F5344CB8AC3E}">
        <p14:creationId xmlns:p14="http://schemas.microsoft.com/office/powerpoint/2010/main" val="2837308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1063308" y="457921"/>
            <a:ext cx="7913052" cy="55399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eaLnBrk="1" hangingPunct="1"/>
            <a:r>
              <a:rPr lang="en-US" altLang="en-US" sz="3600" kern="1200" dirty="0">
                <a:latin typeface="Calibri" pitchFamily="34" charset="0"/>
                <a:ea typeface="+mn-ea"/>
                <a:cs typeface="+mn-cs"/>
              </a:rPr>
              <a:t>Risk </a:t>
            </a:r>
            <a:r>
              <a:rPr lang="en-US" altLang="en-US" sz="3600" kern="1200" dirty="0" smtClean="0">
                <a:latin typeface="Calibri" pitchFamily="34" charset="0"/>
                <a:ea typeface="+mn-ea"/>
                <a:cs typeface="+mn-cs"/>
              </a:rPr>
              <a:t>assessment &amp; supplier selection</a:t>
            </a:r>
            <a:endParaRPr lang="en-US" altLang="en-US" sz="3600" kern="1200" dirty="0">
              <a:latin typeface="Calibri" pitchFamily="34" charset="0"/>
              <a:ea typeface="+mn-ea"/>
              <a:cs typeface="+mn-cs"/>
            </a:endParaRPr>
          </a:p>
        </p:txBody>
      </p:sp>
      <p:sp>
        <p:nvSpPr>
          <p:cNvPr id="7" name="Rectangle 3"/>
          <p:cNvSpPr txBox="1">
            <a:spLocks noChangeArrowheads="1"/>
          </p:cNvSpPr>
          <p:nvPr/>
        </p:nvSpPr>
        <p:spPr bwMode="auto">
          <a:xfrm>
            <a:off x="441960" y="1813560"/>
            <a:ext cx="4404360" cy="3920490"/>
          </a:xfrm>
          <a:prstGeom prst="rect">
            <a:avLst/>
          </a:prstGeom>
          <a:noFill/>
          <a:ln w="9525">
            <a:noFill/>
            <a:miter lim="800000"/>
            <a:headEnd/>
            <a:tailEnd/>
          </a:ln>
        </p:spPr>
        <p:txBody>
          <a:bodyPr/>
          <a:lstStyle/>
          <a:p>
            <a:pPr marL="228600" indent="-228600" algn="l">
              <a:spcBef>
                <a:spcPct val="20000"/>
              </a:spcBef>
              <a:buClr>
                <a:schemeClr val="tx1"/>
              </a:buClr>
              <a:buFont typeface="Arial" charset="0"/>
              <a:buChar char="•"/>
              <a:defRPr/>
            </a:pPr>
            <a:r>
              <a:rPr lang="en-US" sz="2800" dirty="0">
                <a:latin typeface="+mn-lt"/>
              </a:rPr>
              <a:t>Supplier </a:t>
            </a:r>
            <a:r>
              <a:rPr lang="en-US" sz="2800" dirty="0" smtClean="0">
                <a:latin typeface="+mn-lt"/>
              </a:rPr>
              <a:t>selection </a:t>
            </a:r>
            <a:r>
              <a:rPr lang="en-US" sz="2800" dirty="0">
                <a:latin typeface="+mn-lt"/>
              </a:rPr>
              <a:t>(and </a:t>
            </a:r>
            <a:r>
              <a:rPr lang="en-US" sz="2800" dirty="0" smtClean="0">
                <a:latin typeface="+mn-lt"/>
              </a:rPr>
              <a:t>evaluation</a:t>
            </a:r>
            <a:r>
              <a:rPr lang="en-US" sz="2800" dirty="0">
                <a:latin typeface="+mn-lt"/>
              </a:rPr>
              <a:t>) criteria should be informed by:</a:t>
            </a:r>
          </a:p>
          <a:p>
            <a:pPr marL="588963" lvl="1" indent="-228600" algn="l">
              <a:spcBef>
                <a:spcPct val="20000"/>
              </a:spcBef>
              <a:buClr>
                <a:schemeClr val="tx1"/>
              </a:buClr>
              <a:buFont typeface="Arial" charset="0"/>
              <a:buChar char="–"/>
              <a:defRPr/>
            </a:pPr>
            <a:endParaRPr lang="en-US" sz="1050" dirty="0">
              <a:latin typeface="+mn-lt"/>
            </a:endParaRPr>
          </a:p>
          <a:p>
            <a:pPr marL="588963" lvl="1" indent="-228600" algn="l">
              <a:spcBef>
                <a:spcPct val="20000"/>
              </a:spcBef>
              <a:buClr>
                <a:schemeClr val="tx1"/>
              </a:buClr>
              <a:buFont typeface="Arial" charset="0"/>
              <a:buChar char="–"/>
              <a:defRPr/>
            </a:pPr>
            <a:r>
              <a:rPr lang="en-US" sz="2800" dirty="0"/>
              <a:t> </a:t>
            </a:r>
            <a:r>
              <a:rPr lang="en-US" sz="2800" dirty="0" smtClean="0"/>
              <a:t>r</a:t>
            </a:r>
            <a:r>
              <a:rPr lang="en-US" sz="2800" dirty="0" smtClean="0">
                <a:latin typeface="+mn-lt"/>
              </a:rPr>
              <a:t>isk </a:t>
            </a:r>
            <a:r>
              <a:rPr lang="en-US" sz="2800" dirty="0">
                <a:latin typeface="+mn-lt"/>
              </a:rPr>
              <a:t>assessment</a:t>
            </a:r>
          </a:p>
          <a:p>
            <a:pPr marL="588963" lvl="1" indent="-228600" algn="l">
              <a:spcBef>
                <a:spcPct val="20000"/>
              </a:spcBef>
              <a:buClr>
                <a:schemeClr val="tx1"/>
              </a:buClr>
              <a:buFont typeface="Arial" charset="0"/>
              <a:buChar char="–"/>
              <a:defRPr/>
            </a:pPr>
            <a:r>
              <a:rPr lang="en-US" sz="2800" dirty="0"/>
              <a:t> </a:t>
            </a:r>
            <a:r>
              <a:rPr lang="en-US" sz="2800" dirty="0" smtClean="0"/>
              <a:t>o</a:t>
            </a:r>
            <a:r>
              <a:rPr lang="en-US" sz="2800" dirty="0" smtClean="0">
                <a:latin typeface="+mn-lt"/>
              </a:rPr>
              <a:t>pportunity </a:t>
            </a:r>
            <a:r>
              <a:rPr lang="en-US" sz="2800" dirty="0">
                <a:latin typeface="+mn-lt"/>
              </a:rPr>
              <a:t>assessment (scope)</a:t>
            </a:r>
          </a:p>
          <a:p>
            <a:pPr marL="588963" lvl="1" indent="-228600" algn="l">
              <a:spcBef>
                <a:spcPct val="20000"/>
              </a:spcBef>
              <a:buClr>
                <a:schemeClr val="tx1"/>
              </a:buClr>
              <a:buFont typeface="Arial" charset="0"/>
              <a:buChar char="–"/>
              <a:defRPr/>
            </a:pPr>
            <a:r>
              <a:rPr lang="en-US" sz="2800" dirty="0"/>
              <a:t> </a:t>
            </a:r>
            <a:r>
              <a:rPr lang="en-US" sz="2800" dirty="0" smtClean="0"/>
              <a:t>i</a:t>
            </a:r>
            <a:r>
              <a:rPr lang="en-US" sz="2800" dirty="0" smtClean="0">
                <a:latin typeface="+mn-lt"/>
              </a:rPr>
              <a:t>nfluence </a:t>
            </a:r>
            <a:r>
              <a:rPr lang="en-US" sz="2800" dirty="0">
                <a:latin typeface="+mn-lt"/>
              </a:rPr>
              <a:t>assessment</a:t>
            </a:r>
          </a:p>
          <a:p>
            <a:pPr marL="588963" lvl="1" indent="-228600" algn="l">
              <a:spcBef>
                <a:spcPct val="20000"/>
              </a:spcBef>
              <a:buClr>
                <a:srgbClr val="00B050"/>
              </a:buClr>
              <a:buFont typeface="Arial" charset="0"/>
              <a:buChar char="–"/>
              <a:defRPr/>
            </a:pPr>
            <a:endParaRPr lang="en-US" sz="2800" dirty="0">
              <a:latin typeface="+mn-lt"/>
            </a:endParaRPr>
          </a:p>
          <a:p>
            <a:pPr marL="588963" lvl="1" indent="-228600" algn="l">
              <a:spcBef>
                <a:spcPct val="20000"/>
              </a:spcBef>
              <a:buClr>
                <a:srgbClr val="00B050"/>
              </a:buClr>
              <a:buFont typeface="Arial" charset="0"/>
              <a:buChar char="–"/>
              <a:defRPr/>
            </a:pPr>
            <a:endParaRPr lang="en-US" sz="2800" dirty="0">
              <a:latin typeface="+mn-lt"/>
            </a:endParaRPr>
          </a:p>
          <a:p>
            <a:pPr marL="228600" indent="-228600" algn="l">
              <a:spcBef>
                <a:spcPct val="20000"/>
              </a:spcBef>
              <a:buClr>
                <a:srgbClr val="00B050"/>
              </a:buClr>
              <a:buFont typeface="Arial" charset="0"/>
              <a:buChar char="•"/>
              <a:defRPr/>
            </a:pPr>
            <a:endParaRPr lang="en-US" sz="2800" dirty="0">
              <a:latin typeface="+mn-lt"/>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7760" y="1880604"/>
            <a:ext cx="3971552" cy="3724664"/>
          </a:xfrm>
          <a:prstGeom prst="rect">
            <a:avLst/>
          </a:prstGeom>
        </p:spPr>
      </p:pic>
    </p:spTree>
    <p:extLst>
      <p:ext uri="{BB962C8B-B14F-4D97-AF65-F5344CB8AC3E}">
        <p14:creationId xmlns:p14="http://schemas.microsoft.com/office/powerpoint/2010/main" val="210921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611188" y="1489166"/>
            <a:ext cx="7772400" cy="4176713"/>
          </a:xfrm>
          <a:prstGeom prst="rect">
            <a:avLst/>
          </a:prstGeom>
          <a:noFill/>
          <a:ln w="9525">
            <a:noFill/>
            <a:miter lim="800000"/>
            <a:headEnd/>
            <a:tailEnd/>
          </a:ln>
        </p:spPr>
        <p:txBody>
          <a:bodyPr/>
          <a:lstStyle/>
          <a:p>
            <a:pPr marL="342900" indent="-342900" algn="l">
              <a:spcBef>
                <a:spcPct val="20000"/>
              </a:spcBef>
              <a:buClr>
                <a:schemeClr val="tx1"/>
              </a:buClr>
              <a:buFont typeface="Arial" panose="020B0604020202020204" pitchFamily="34" charset="0"/>
              <a:buChar char="•"/>
              <a:defRPr/>
            </a:pPr>
            <a:r>
              <a:rPr lang="en-US" sz="2200" dirty="0"/>
              <a:t>Are any criteria more important than others?</a:t>
            </a:r>
          </a:p>
          <a:p>
            <a:pPr marL="800100" lvl="1" indent="-342900">
              <a:spcBef>
                <a:spcPct val="20000"/>
              </a:spcBef>
              <a:buClr>
                <a:schemeClr val="tx1"/>
              </a:buClr>
              <a:buFont typeface="Wingdings" panose="05000000000000000000" pitchFamily="2" charset="2"/>
              <a:buChar char="§"/>
              <a:defRPr/>
            </a:pPr>
            <a:r>
              <a:rPr lang="en-US" sz="2000" dirty="0"/>
              <a:t>r</a:t>
            </a:r>
            <a:r>
              <a:rPr lang="en-US" sz="2000" dirty="0" smtClean="0"/>
              <a:t>elevance </a:t>
            </a:r>
            <a:r>
              <a:rPr lang="en-US" sz="2000" dirty="0"/>
              <a:t>and proportionality</a:t>
            </a:r>
          </a:p>
          <a:p>
            <a:pPr marL="800100" lvl="1" indent="-342900">
              <a:spcBef>
                <a:spcPct val="20000"/>
              </a:spcBef>
              <a:buClr>
                <a:schemeClr val="tx1"/>
              </a:buClr>
              <a:buFont typeface="Wingdings" panose="05000000000000000000" pitchFamily="2" charset="2"/>
              <a:buChar char="§"/>
              <a:defRPr/>
            </a:pPr>
            <a:r>
              <a:rPr lang="en-GB" sz="2000" dirty="0"/>
              <a:t>a</a:t>
            </a:r>
            <a:r>
              <a:rPr lang="en-GB" sz="2000" dirty="0" smtClean="0"/>
              <a:t>ward </a:t>
            </a:r>
            <a:r>
              <a:rPr lang="en-GB" sz="2000" dirty="0"/>
              <a:t>points against each of the criteria and apply weightings (if appropriate)</a:t>
            </a:r>
            <a:endParaRPr lang="en-US" sz="2000" dirty="0"/>
          </a:p>
          <a:p>
            <a:pPr marL="228600" indent="-228600" algn="l">
              <a:spcBef>
                <a:spcPct val="20000"/>
              </a:spcBef>
              <a:buClr>
                <a:schemeClr val="tx1"/>
              </a:buClr>
              <a:buFont typeface="Arial" charset="0"/>
              <a:buChar char="•"/>
              <a:defRPr/>
            </a:pPr>
            <a:r>
              <a:rPr lang="en-US" sz="2200" dirty="0">
                <a:latin typeface="+mn-lt"/>
              </a:rPr>
              <a:t>Establish a scoring model</a:t>
            </a:r>
          </a:p>
          <a:p>
            <a:pPr marL="800100" lvl="1" indent="-342900">
              <a:spcBef>
                <a:spcPct val="20000"/>
              </a:spcBef>
              <a:buClr>
                <a:schemeClr val="tx1"/>
              </a:buClr>
              <a:buFont typeface="Wingdings" panose="05000000000000000000" pitchFamily="2" charset="2"/>
              <a:buChar char="§"/>
              <a:defRPr/>
            </a:pPr>
            <a:r>
              <a:rPr lang="en-US" sz="2000" dirty="0"/>
              <a:t>b</a:t>
            </a:r>
            <a:r>
              <a:rPr lang="en-US" sz="2000" dirty="0" smtClean="0"/>
              <a:t>etter </a:t>
            </a:r>
            <a:r>
              <a:rPr lang="en-US" sz="2000" dirty="0"/>
              <a:t>to use fewer key questions</a:t>
            </a:r>
          </a:p>
          <a:p>
            <a:pPr marL="800100" lvl="1" indent="-342900">
              <a:spcBef>
                <a:spcPct val="20000"/>
              </a:spcBef>
              <a:buClr>
                <a:schemeClr val="tx1"/>
              </a:buClr>
              <a:buFont typeface="Wingdings" panose="05000000000000000000" pitchFamily="2" charset="2"/>
              <a:buChar char="§"/>
              <a:defRPr/>
            </a:pPr>
            <a:r>
              <a:rPr lang="en-US" sz="2000" dirty="0"/>
              <a:t>s</a:t>
            </a:r>
            <a:r>
              <a:rPr lang="en-US" sz="2000" dirty="0" smtClean="0"/>
              <a:t>imple </a:t>
            </a:r>
            <a:r>
              <a:rPr lang="en-US" sz="2000" dirty="0"/>
              <a:t>scoring system (e.g. pass/fail)</a:t>
            </a:r>
          </a:p>
          <a:p>
            <a:pPr marL="228600" indent="-228600" algn="l">
              <a:spcBef>
                <a:spcPct val="20000"/>
              </a:spcBef>
              <a:buClr>
                <a:schemeClr val="tx1"/>
              </a:buClr>
              <a:buFont typeface="Arial" charset="0"/>
              <a:buChar char="•"/>
              <a:defRPr/>
            </a:pPr>
            <a:r>
              <a:rPr lang="en-US" sz="2200" dirty="0" err="1">
                <a:latin typeface="+mn-lt"/>
              </a:rPr>
              <a:t>Finalise</a:t>
            </a:r>
            <a:r>
              <a:rPr lang="en-US" sz="2200" dirty="0">
                <a:latin typeface="+mn-lt"/>
              </a:rPr>
              <a:t> selection model in advance </a:t>
            </a:r>
          </a:p>
          <a:p>
            <a:pPr marL="228600" indent="-228600" algn="l">
              <a:spcBef>
                <a:spcPct val="20000"/>
              </a:spcBef>
              <a:buClr>
                <a:schemeClr val="tx1"/>
              </a:buClr>
              <a:buFont typeface="Arial" charset="0"/>
              <a:buChar char="•"/>
              <a:defRPr/>
            </a:pPr>
            <a:r>
              <a:rPr lang="en-US" sz="2200" dirty="0">
                <a:latin typeface="+mn-lt"/>
              </a:rPr>
              <a:t>Can only score on information </a:t>
            </a:r>
            <a:r>
              <a:rPr lang="en-US" sz="2200" dirty="0" smtClean="0">
                <a:latin typeface="+mn-lt"/>
              </a:rPr>
              <a:t>provided</a:t>
            </a:r>
          </a:p>
          <a:p>
            <a:pPr marL="228600" indent="-228600">
              <a:spcBef>
                <a:spcPct val="20000"/>
              </a:spcBef>
              <a:buClr>
                <a:schemeClr val="tx1"/>
              </a:buClr>
              <a:buSzPct val="120000"/>
              <a:buFont typeface="Arial" charset="0"/>
              <a:buChar char="•"/>
              <a:defRPr/>
            </a:pPr>
            <a:r>
              <a:rPr lang="en-US" sz="2200" dirty="0"/>
              <a:t>Establish total marks for each supplier:</a:t>
            </a:r>
          </a:p>
          <a:p>
            <a:pPr marL="800100" lvl="1" indent="-342900">
              <a:spcBef>
                <a:spcPct val="20000"/>
              </a:spcBef>
              <a:buClr>
                <a:schemeClr val="tx1"/>
              </a:buClr>
              <a:buFont typeface="Wingdings" panose="05000000000000000000" pitchFamily="2" charset="2"/>
              <a:buChar char="§"/>
              <a:defRPr/>
            </a:pPr>
            <a:r>
              <a:rPr lang="en-US" sz="2000" dirty="0"/>
              <a:t>a</a:t>
            </a:r>
            <a:r>
              <a:rPr lang="en-US" sz="2000" dirty="0" smtClean="0"/>
              <a:t>im </a:t>
            </a:r>
            <a:r>
              <a:rPr lang="en-US" sz="2000" dirty="0"/>
              <a:t>to differentiate suppliers</a:t>
            </a:r>
          </a:p>
          <a:p>
            <a:pPr marL="800100" lvl="1" indent="-342900">
              <a:spcBef>
                <a:spcPct val="20000"/>
              </a:spcBef>
              <a:buClr>
                <a:schemeClr val="tx1"/>
              </a:buClr>
              <a:buFont typeface="Wingdings" panose="05000000000000000000" pitchFamily="2" charset="2"/>
              <a:buChar char="§"/>
              <a:defRPr/>
            </a:pPr>
            <a:r>
              <a:rPr lang="en-GB" sz="2000" dirty="0"/>
              <a:t>a</a:t>
            </a:r>
            <a:r>
              <a:rPr lang="en-GB" sz="2000" dirty="0" smtClean="0"/>
              <a:t>void </a:t>
            </a:r>
            <a:r>
              <a:rPr lang="en-GB" sz="2000" dirty="0"/>
              <a:t>personal preferences</a:t>
            </a:r>
          </a:p>
          <a:p>
            <a:pPr marL="800100" lvl="1" indent="-342900">
              <a:spcBef>
                <a:spcPct val="20000"/>
              </a:spcBef>
              <a:buClr>
                <a:schemeClr val="tx1"/>
              </a:buClr>
              <a:buFont typeface="Wingdings" panose="05000000000000000000" pitchFamily="2" charset="2"/>
              <a:buChar char="§"/>
              <a:defRPr/>
            </a:pPr>
            <a:r>
              <a:rPr lang="en-GB" sz="2000" dirty="0"/>
              <a:t>t</a:t>
            </a:r>
            <a:r>
              <a:rPr lang="en-GB" sz="2000" dirty="0" smtClean="0"/>
              <a:t>eam </a:t>
            </a:r>
            <a:r>
              <a:rPr lang="en-GB" sz="2000" dirty="0"/>
              <a:t>approach to evaluation</a:t>
            </a:r>
          </a:p>
          <a:p>
            <a:pPr marL="800100" lvl="1" indent="-342900">
              <a:spcBef>
                <a:spcPct val="20000"/>
              </a:spcBef>
              <a:buClr>
                <a:schemeClr val="tx1"/>
              </a:buClr>
              <a:buFont typeface="Wingdings" panose="05000000000000000000" pitchFamily="2" charset="2"/>
              <a:buChar char="§"/>
              <a:defRPr/>
            </a:pPr>
            <a:r>
              <a:rPr lang="en-GB" sz="2000" dirty="0"/>
              <a:t>r</a:t>
            </a:r>
            <a:r>
              <a:rPr lang="en-GB" sz="2000" dirty="0" smtClean="0"/>
              <a:t>emember </a:t>
            </a:r>
            <a:r>
              <a:rPr lang="en-GB" sz="2000" dirty="0"/>
              <a:t>to compare scores and the benefit of moderation</a:t>
            </a:r>
          </a:p>
          <a:p>
            <a:pPr marL="228600" indent="-228600" algn="l">
              <a:spcBef>
                <a:spcPct val="20000"/>
              </a:spcBef>
              <a:buClr>
                <a:schemeClr val="tx1"/>
              </a:buClr>
              <a:buFont typeface="Arial" charset="0"/>
              <a:buChar char="•"/>
              <a:defRPr/>
            </a:pPr>
            <a:endParaRPr lang="en-US" sz="2200" dirty="0">
              <a:latin typeface="+mn-lt"/>
            </a:endParaRPr>
          </a:p>
        </p:txBody>
      </p:sp>
      <p:sp>
        <p:nvSpPr>
          <p:cNvPr id="5" name="Rectangle 2"/>
          <p:cNvSpPr txBox="1">
            <a:spLocks noChangeArrowheads="1"/>
          </p:cNvSpPr>
          <p:nvPr/>
        </p:nvSpPr>
        <p:spPr bwMode="auto">
          <a:xfrm>
            <a:off x="338931" y="378817"/>
            <a:ext cx="86090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pPr eaLnBrk="1" hangingPunct="1"/>
            <a:r>
              <a:rPr lang="en-US" altLang="en-US" sz="3600" kern="1200" dirty="0" smtClean="0">
                <a:latin typeface="Calibri" pitchFamily="34" charset="0"/>
                <a:ea typeface="+mn-ea"/>
                <a:cs typeface="+mn-cs"/>
              </a:rPr>
              <a:t>Supplier evaluation</a:t>
            </a:r>
            <a:endParaRPr lang="en-US" altLang="en-US" sz="3600" kern="1200" dirty="0">
              <a:latin typeface="Calibri" pitchFamily="34" charset="0"/>
              <a:ea typeface="+mn-ea"/>
              <a:cs typeface="+mn-cs"/>
            </a:endParaRPr>
          </a:p>
        </p:txBody>
      </p:sp>
    </p:spTree>
    <p:extLst>
      <p:ext uri="{BB962C8B-B14F-4D97-AF65-F5344CB8AC3E}">
        <p14:creationId xmlns:p14="http://schemas.microsoft.com/office/powerpoint/2010/main" val="155715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re 1"/>
          <p:cNvSpPr>
            <a:spLocks noGrp="1"/>
          </p:cNvSpPr>
          <p:nvPr>
            <p:ph type="title" idx="4294967295"/>
          </p:nvPr>
        </p:nvSpPr>
        <p:spPr>
          <a:xfrm>
            <a:off x="1354138" y="505817"/>
            <a:ext cx="7416800" cy="55399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eaLnBrk="1" hangingPunct="1"/>
            <a:r>
              <a:rPr lang="en-GB" altLang="en-US" sz="3600" kern="1200" dirty="0">
                <a:latin typeface="Calibri" pitchFamily="34" charset="0"/>
                <a:ea typeface="+mn-ea"/>
                <a:cs typeface="+mn-cs"/>
              </a:rPr>
              <a:t>Supplier </a:t>
            </a:r>
            <a:r>
              <a:rPr lang="en-GB" altLang="en-US" sz="3600" kern="1200" dirty="0" smtClean="0">
                <a:latin typeface="Calibri" pitchFamily="34" charset="0"/>
                <a:ea typeface="+mn-ea"/>
                <a:cs typeface="+mn-cs"/>
              </a:rPr>
              <a:t>approach</a:t>
            </a:r>
            <a:endParaRPr lang="en-GB" altLang="en-US" sz="3600" kern="1200" dirty="0">
              <a:latin typeface="Calibri" pitchFamily="34" charset="0"/>
              <a:ea typeface="+mn-ea"/>
              <a:cs typeface="+mn-cs"/>
            </a:endParaRPr>
          </a:p>
        </p:txBody>
      </p:sp>
      <p:graphicFrame>
        <p:nvGraphicFramePr>
          <p:cNvPr id="296963" name="Object 3"/>
          <p:cNvGraphicFramePr>
            <a:graphicFrameLocks noChangeAspect="1"/>
          </p:cNvGraphicFramePr>
          <p:nvPr>
            <p:extLst>
              <p:ext uri="{D42A27DB-BD31-4B8C-83A1-F6EECF244321}">
                <p14:modId xmlns:p14="http://schemas.microsoft.com/office/powerpoint/2010/main" val="3171669692"/>
              </p:ext>
            </p:extLst>
          </p:nvPr>
        </p:nvGraphicFramePr>
        <p:xfrm>
          <a:off x="-49214" y="1335699"/>
          <a:ext cx="9193213" cy="5355033"/>
        </p:xfrm>
        <a:graphic>
          <a:graphicData uri="http://schemas.openxmlformats.org/presentationml/2006/ole">
            <mc:AlternateContent xmlns:mc="http://schemas.openxmlformats.org/markup-compatibility/2006">
              <mc:Choice xmlns:v="urn:schemas-microsoft-com:vml" Requires="v">
                <p:oleObj spid="_x0000_s1069" name="Document" r:id="rId4" imgW="6324451" imgH="3682330" progId="Word.Document.8">
                  <p:embed/>
                </p:oleObj>
              </mc:Choice>
              <mc:Fallback>
                <p:oleObj name="Document" r:id="rId4" imgW="6324451" imgH="3682330" progId="Word.Document.8">
                  <p:embed/>
                  <p:pic>
                    <p:nvPicPr>
                      <p:cNvPr id="0" name=""/>
                      <p:cNvPicPr>
                        <a:picLocks noChangeAspect="1" noChangeArrowheads="1"/>
                      </p:cNvPicPr>
                      <p:nvPr/>
                    </p:nvPicPr>
                    <p:blipFill>
                      <a:blip r:embed="rId5"/>
                      <a:srcRect/>
                      <a:stretch>
                        <a:fillRect/>
                      </a:stretch>
                    </p:blipFill>
                    <p:spPr bwMode="auto">
                      <a:xfrm>
                        <a:off x="-49214" y="1335699"/>
                        <a:ext cx="9193213" cy="5355033"/>
                      </a:xfrm>
                      <a:prstGeom prst="rect">
                        <a:avLst/>
                      </a:prstGeom>
                      <a:noFill/>
                      <a:extLst/>
                    </p:spPr>
                  </p:pic>
                </p:oleObj>
              </mc:Fallback>
            </mc:AlternateContent>
          </a:graphicData>
        </a:graphic>
      </p:graphicFrame>
    </p:spTree>
    <p:extLst>
      <p:ext uri="{BB962C8B-B14F-4D97-AF65-F5344CB8AC3E}">
        <p14:creationId xmlns:p14="http://schemas.microsoft.com/office/powerpoint/2010/main" val="2633537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877" y="466928"/>
            <a:ext cx="7350273" cy="500414"/>
          </a:xfrm>
        </p:spPr>
        <p:txBody>
          <a:bodyPr/>
          <a:lstStyle/>
          <a:p>
            <a:r>
              <a:rPr lang="en-GB" sz="3200" b="0" dirty="0" smtClean="0"/>
              <a:t>Managed services</a:t>
            </a:r>
            <a:endParaRPr lang="en-GB" sz="3200" b="0" dirty="0"/>
          </a:p>
        </p:txBody>
      </p:sp>
      <p:sp>
        <p:nvSpPr>
          <p:cNvPr id="4" name="Shape 3"/>
          <p:cNvSpPr/>
          <p:nvPr/>
        </p:nvSpPr>
        <p:spPr>
          <a:xfrm>
            <a:off x="1153001" y="2159000"/>
            <a:ext cx="7198360" cy="449897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Oval 4"/>
          <p:cNvSpPr/>
          <p:nvPr/>
        </p:nvSpPr>
        <p:spPr>
          <a:xfrm>
            <a:off x="1862039" y="5504437"/>
            <a:ext cx="165562" cy="1655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1862039" y="5800030"/>
            <a:ext cx="942985" cy="888042"/>
          </a:xfrm>
          <a:custGeom>
            <a:avLst/>
            <a:gdLst>
              <a:gd name="connsiteX0" fmla="*/ 0 w 942985"/>
              <a:gd name="connsiteY0" fmla="*/ 0 h 888042"/>
              <a:gd name="connsiteX1" fmla="*/ 942985 w 942985"/>
              <a:gd name="connsiteY1" fmla="*/ 0 h 888042"/>
              <a:gd name="connsiteX2" fmla="*/ 942985 w 942985"/>
              <a:gd name="connsiteY2" fmla="*/ 888042 h 888042"/>
              <a:gd name="connsiteX3" fmla="*/ 0 w 942985"/>
              <a:gd name="connsiteY3" fmla="*/ 888042 h 888042"/>
              <a:gd name="connsiteX4" fmla="*/ 0 w 942985"/>
              <a:gd name="connsiteY4" fmla="*/ 0 h 88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85" h="888042">
                <a:moveTo>
                  <a:pt x="0" y="0"/>
                </a:moveTo>
                <a:lnTo>
                  <a:pt x="942985" y="0"/>
                </a:lnTo>
                <a:lnTo>
                  <a:pt x="942985" y="888042"/>
                </a:lnTo>
                <a:lnTo>
                  <a:pt x="0" y="888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728" tIns="0" rIns="0" bIns="0" numCol="1" spcCol="1270" anchor="t" anchorCtr="0">
            <a:noAutofit/>
          </a:bodyPr>
          <a:lstStyle/>
          <a:p>
            <a:pPr lvl="0" algn="l" defTabSz="800100">
              <a:lnSpc>
                <a:spcPct val="90000"/>
              </a:lnSpc>
              <a:spcBef>
                <a:spcPct val="0"/>
              </a:spcBef>
              <a:spcAft>
                <a:spcPct val="35000"/>
              </a:spcAft>
            </a:pPr>
            <a:r>
              <a:rPr lang="en-GB" sz="1800" kern="1200" dirty="0" smtClean="0"/>
              <a:t>Re-think the need</a:t>
            </a:r>
            <a:endParaRPr lang="en-GB" sz="1800" kern="1200" dirty="0"/>
          </a:p>
        </p:txBody>
      </p:sp>
      <p:sp>
        <p:nvSpPr>
          <p:cNvPr id="8" name="Oval 7"/>
          <p:cNvSpPr/>
          <p:nvPr/>
        </p:nvSpPr>
        <p:spPr>
          <a:xfrm>
            <a:off x="2758235" y="4643333"/>
            <a:ext cx="259140" cy="259140"/>
          </a:xfrm>
          <a:prstGeom prst="ellipse">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8"/>
          <p:cNvSpPr/>
          <p:nvPr/>
        </p:nvSpPr>
        <p:spPr>
          <a:xfrm>
            <a:off x="2805024" y="5094573"/>
            <a:ext cx="1597403" cy="1563402"/>
          </a:xfrm>
          <a:custGeom>
            <a:avLst/>
            <a:gdLst>
              <a:gd name="connsiteX0" fmla="*/ 0 w 1597403"/>
              <a:gd name="connsiteY0" fmla="*/ 0 h 1563402"/>
              <a:gd name="connsiteX1" fmla="*/ 1597403 w 1597403"/>
              <a:gd name="connsiteY1" fmla="*/ 0 h 1563402"/>
              <a:gd name="connsiteX2" fmla="*/ 1597403 w 1597403"/>
              <a:gd name="connsiteY2" fmla="*/ 1563402 h 1563402"/>
              <a:gd name="connsiteX3" fmla="*/ 0 w 1597403"/>
              <a:gd name="connsiteY3" fmla="*/ 1563402 h 1563402"/>
              <a:gd name="connsiteX4" fmla="*/ 0 w 1597403"/>
              <a:gd name="connsiteY4" fmla="*/ 0 h 15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03" h="1563402">
                <a:moveTo>
                  <a:pt x="0" y="0"/>
                </a:moveTo>
                <a:lnTo>
                  <a:pt x="1597403" y="0"/>
                </a:lnTo>
                <a:lnTo>
                  <a:pt x="1597403" y="1563402"/>
                </a:lnTo>
                <a:lnTo>
                  <a:pt x="0" y="15634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313" tIns="0" rIns="0" bIns="0" numCol="1" spcCol="1270" anchor="t" anchorCtr="0">
            <a:noAutofit/>
          </a:bodyPr>
          <a:lstStyle/>
          <a:p>
            <a:pPr lvl="0" algn="l" defTabSz="800100">
              <a:lnSpc>
                <a:spcPct val="90000"/>
              </a:lnSpc>
              <a:spcBef>
                <a:spcPct val="0"/>
              </a:spcBef>
              <a:spcAft>
                <a:spcPct val="35000"/>
              </a:spcAft>
            </a:pPr>
            <a:r>
              <a:rPr lang="en-GB" sz="1800" kern="1200" dirty="0" smtClean="0"/>
              <a:t>Evaluate procurement options</a:t>
            </a:r>
            <a:endParaRPr lang="en-GB" sz="1800" kern="1200" dirty="0"/>
          </a:p>
        </p:txBody>
      </p:sp>
      <p:sp>
        <p:nvSpPr>
          <p:cNvPr id="10" name="Oval 9"/>
          <p:cNvSpPr/>
          <p:nvPr/>
        </p:nvSpPr>
        <p:spPr>
          <a:xfrm>
            <a:off x="3909973" y="3956790"/>
            <a:ext cx="345521" cy="345521"/>
          </a:xfrm>
          <a:prstGeom prst="ellipse">
            <a:avLst/>
          </a:prstGeom>
          <a:solidFill>
            <a:srgbClr val="CED64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3995663" y="4492362"/>
            <a:ext cx="1605469" cy="2096973"/>
          </a:xfrm>
          <a:custGeom>
            <a:avLst/>
            <a:gdLst>
              <a:gd name="connsiteX0" fmla="*/ 0 w 1605469"/>
              <a:gd name="connsiteY0" fmla="*/ 0 h 2096973"/>
              <a:gd name="connsiteX1" fmla="*/ 1605469 w 1605469"/>
              <a:gd name="connsiteY1" fmla="*/ 0 h 2096973"/>
              <a:gd name="connsiteX2" fmla="*/ 1605469 w 1605469"/>
              <a:gd name="connsiteY2" fmla="*/ 2096973 h 2096973"/>
              <a:gd name="connsiteX3" fmla="*/ 0 w 1605469"/>
              <a:gd name="connsiteY3" fmla="*/ 2096973 h 2096973"/>
              <a:gd name="connsiteX4" fmla="*/ 0 w 1605469"/>
              <a:gd name="connsiteY4" fmla="*/ 0 h 209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469" h="2096973">
                <a:moveTo>
                  <a:pt x="0" y="0"/>
                </a:moveTo>
                <a:lnTo>
                  <a:pt x="1605469" y="0"/>
                </a:lnTo>
                <a:lnTo>
                  <a:pt x="1605469" y="2096973"/>
                </a:lnTo>
                <a:lnTo>
                  <a:pt x="0" y="20969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3085" tIns="0" rIns="0" bIns="0" numCol="1" spcCol="1270" anchor="t" anchorCtr="0">
            <a:noAutofit/>
          </a:bodyPr>
          <a:lstStyle/>
          <a:p>
            <a:pPr lvl="0" algn="l" defTabSz="800100">
              <a:lnSpc>
                <a:spcPct val="90000"/>
              </a:lnSpc>
              <a:spcBef>
                <a:spcPct val="0"/>
              </a:spcBef>
              <a:spcAft>
                <a:spcPct val="35000"/>
              </a:spcAft>
            </a:pPr>
            <a:r>
              <a:rPr lang="en-GB" sz="1800" kern="1200" dirty="0" smtClean="0"/>
              <a:t>Demonstrate financial viability</a:t>
            </a:r>
            <a:endParaRPr lang="en-GB" sz="1800" kern="1200" dirty="0"/>
          </a:p>
        </p:txBody>
      </p:sp>
      <p:sp>
        <p:nvSpPr>
          <p:cNvPr id="12" name="Oval 11"/>
          <p:cNvSpPr/>
          <p:nvPr/>
        </p:nvSpPr>
        <p:spPr>
          <a:xfrm>
            <a:off x="5248868" y="3401058"/>
            <a:ext cx="446298" cy="446298"/>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5335715" y="4103869"/>
            <a:ext cx="1439672" cy="2499980"/>
          </a:xfrm>
          <a:custGeom>
            <a:avLst/>
            <a:gdLst>
              <a:gd name="connsiteX0" fmla="*/ 0 w 1439672"/>
              <a:gd name="connsiteY0" fmla="*/ 0 h 2499980"/>
              <a:gd name="connsiteX1" fmla="*/ 1439672 w 1439672"/>
              <a:gd name="connsiteY1" fmla="*/ 0 h 2499980"/>
              <a:gd name="connsiteX2" fmla="*/ 1439672 w 1439672"/>
              <a:gd name="connsiteY2" fmla="*/ 2499980 h 2499980"/>
              <a:gd name="connsiteX3" fmla="*/ 0 w 1439672"/>
              <a:gd name="connsiteY3" fmla="*/ 2499980 h 2499980"/>
              <a:gd name="connsiteX4" fmla="*/ 0 w 1439672"/>
              <a:gd name="connsiteY4" fmla="*/ 0 h 249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72" h="2499980">
                <a:moveTo>
                  <a:pt x="0" y="0"/>
                </a:moveTo>
                <a:lnTo>
                  <a:pt x="1439672" y="0"/>
                </a:lnTo>
                <a:lnTo>
                  <a:pt x="1439672" y="2499980"/>
                </a:lnTo>
                <a:lnTo>
                  <a:pt x="0" y="24999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6484" tIns="0" rIns="0" bIns="0" numCol="1" spcCol="1270" anchor="t" anchorCtr="0">
            <a:noAutofit/>
          </a:bodyPr>
          <a:lstStyle/>
          <a:p>
            <a:pPr lvl="0" algn="l" defTabSz="800100">
              <a:lnSpc>
                <a:spcPct val="90000"/>
              </a:lnSpc>
              <a:spcBef>
                <a:spcPct val="0"/>
              </a:spcBef>
              <a:spcAft>
                <a:spcPct val="35000"/>
              </a:spcAft>
            </a:pPr>
            <a:r>
              <a:rPr lang="en-GB" sz="1800" kern="1200" dirty="0" smtClean="0"/>
              <a:t>Board approval</a:t>
            </a:r>
            <a:endParaRPr lang="en-GB" sz="1800" kern="1200" dirty="0"/>
          </a:p>
        </p:txBody>
      </p:sp>
      <p:sp>
        <p:nvSpPr>
          <p:cNvPr id="14" name="Oval 13"/>
          <p:cNvSpPr/>
          <p:nvPr/>
        </p:nvSpPr>
        <p:spPr>
          <a:xfrm>
            <a:off x="6627354" y="3004031"/>
            <a:ext cx="568670" cy="568670"/>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reeform 14"/>
          <p:cNvSpPr/>
          <p:nvPr/>
        </p:nvSpPr>
        <p:spPr>
          <a:xfrm>
            <a:off x="6498062" y="3985400"/>
            <a:ext cx="1104590" cy="2746214"/>
          </a:xfrm>
          <a:custGeom>
            <a:avLst/>
            <a:gdLst>
              <a:gd name="connsiteX0" fmla="*/ 0 w 1439672"/>
              <a:gd name="connsiteY0" fmla="*/ 0 h 2746214"/>
              <a:gd name="connsiteX1" fmla="*/ 1439672 w 1439672"/>
              <a:gd name="connsiteY1" fmla="*/ 0 h 2746214"/>
              <a:gd name="connsiteX2" fmla="*/ 1439672 w 1439672"/>
              <a:gd name="connsiteY2" fmla="*/ 2746214 h 2746214"/>
              <a:gd name="connsiteX3" fmla="*/ 0 w 1439672"/>
              <a:gd name="connsiteY3" fmla="*/ 2746214 h 2746214"/>
              <a:gd name="connsiteX4" fmla="*/ 0 w 1439672"/>
              <a:gd name="connsiteY4" fmla="*/ 0 h 274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72" h="2746214">
                <a:moveTo>
                  <a:pt x="0" y="0"/>
                </a:moveTo>
                <a:lnTo>
                  <a:pt x="1439672" y="0"/>
                </a:lnTo>
                <a:lnTo>
                  <a:pt x="1439672" y="2746214"/>
                </a:lnTo>
                <a:lnTo>
                  <a:pt x="0" y="27462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1327" tIns="0" rIns="0" bIns="0" numCol="1" spcCol="1270" anchor="t" anchorCtr="0">
            <a:noAutofit/>
          </a:bodyPr>
          <a:lstStyle/>
          <a:p>
            <a:pPr lvl="0" defTabSz="800100">
              <a:lnSpc>
                <a:spcPct val="90000"/>
              </a:lnSpc>
              <a:spcBef>
                <a:spcPct val="0"/>
              </a:spcBef>
              <a:spcAft>
                <a:spcPct val="35000"/>
              </a:spcAft>
            </a:pPr>
            <a:r>
              <a:rPr lang="en-GB" sz="1800" kern="1200" dirty="0" smtClean="0"/>
              <a:t>Tender</a:t>
            </a:r>
            <a:endParaRPr lang="en-GB" sz="1800" kern="12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4" y="1517515"/>
            <a:ext cx="2734105" cy="260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41905" y="1583008"/>
            <a:ext cx="3911648" cy="523220"/>
          </a:xfrm>
          <a:prstGeom prst="rect">
            <a:avLst/>
          </a:prstGeom>
        </p:spPr>
        <p:txBody>
          <a:bodyPr wrap="none">
            <a:spAutoFit/>
          </a:bodyPr>
          <a:lstStyle/>
          <a:p>
            <a:r>
              <a:rPr lang="en-GB" sz="2800" kern="0" dirty="0" smtClean="0">
                <a:solidFill>
                  <a:srgbClr val="042862"/>
                </a:solidFill>
                <a:ea typeface="+mj-ea"/>
                <a:cs typeface="+mj-cs"/>
              </a:rPr>
              <a:t>e.g. corporate uniforms</a:t>
            </a:r>
            <a:endParaRPr lang="en-GB" sz="2800" dirty="0"/>
          </a:p>
        </p:txBody>
      </p:sp>
    </p:spTree>
    <p:extLst>
      <p:ext uri="{BB962C8B-B14F-4D97-AF65-F5344CB8AC3E}">
        <p14:creationId xmlns:p14="http://schemas.microsoft.com/office/powerpoint/2010/main" val="1292002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877" y="466928"/>
            <a:ext cx="7350273" cy="500414"/>
          </a:xfrm>
        </p:spPr>
        <p:txBody>
          <a:bodyPr/>
          <a:lstStyle/>
          <a:p>
            <a:r>
              <a:rPr lang="en-GB" sz="3200" b="0" dirty="0" smtClean="0"/>
              <a:t>Client benefit example</a:t>
            </a:r>
            <a:endParaRPr lang="en-GB" sz="3200" b="0" dirty="0"/>
          </a:p>
        </p:txBody>
      </p:sp>
      <p:sp>
        <p:nvSpPr>
          <p:cNvPr id="3" name="Text Placeholder 3"/>
          <p:cNvSpPr txBox="1">
            <a:spLocks/>
          </p:cNvSpPr>
          <p:nvPr/>
        </p:nvSpPr>
        <p:spPr>
          <a:xfrm>
            <a:off x="457199" y="1435100"/>
            <a:ext cx="4351337" cy="5080000"/>
          </a:xfrm>
          <a:prstGeom prst="rect">
            <a:avLst/>
          </a:prstGeom>
        </p:spPr>
        <p:txBody>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177800" indent="-177800" algn="l" rtl="0" eaLnBrk="0" fontAlgn="base" hangingPunct="0">
              <a:spcBef>
                <a:spcPct val="20000"/>
              </a:spcBef>
              <a:spcAft>
                <a:spcPct val="0"/>
              </a:spcAft>
              <a:buClr>
                <a:schemeClr val="tx1"/>
              </a:buClr>
              <a:buSzPct val="100000"/>
              <a:buFont typeface="Wingdings" pitchFamily="2" charset="2"/>
              <a:buChar char="§"/>
              <a:defRPr sz="2000">
                <a:solidFill>
                  <a:schemeClr val="tx1"/>
                </a:solidFill>
                <a:latin typeface="+mn-lt"/>
              </a:defRPr>
            </a:lvl2pPr>
            <a:lvl3pPr marL="285750" indent="-282575" algn="l" rtl="0" eaLnBrk="0" fontAlgn="base" hangingPunct="0">
              <a:spcBef>
                <a:spcPct val="20000"/>
              </a:spcBef>
              <a:spcAft>
                <a:spcPct val="0"/>
              </a:spcAft>
              <a:buClr>
                <a:schemeClr val="tx1"/>
              </a:buClr>
              <a:buSzPct val="100000"/>
              <a:buFont typeface="Wingdings" pitchFamily="2" charset="2"/>
              <a:defRPr sz="2000">
                <a:solidFill>
                  <a:schemeClr val="tx1"/>
                </a:solidFill>
                <a:latin typeface="+mn-lt"/>
              </a:defRPr>
            </a:lvl3pPr>
            <a:lvl4pPr marL="571500" indent="-284163" algn="l" rtl="0" eaLnBrk="0" fontAlgn="base" hangingPunct="0">
              <a:spcBef>
                <a:spcPct val="20000"/>
              </a:spcBef>
              <a:spcAft>
                <a:spcPct val="0"/>
              </a:spcAft>
              <a:buClr>
                <a:schemeClr val="tx1"/>
              </a:buClr>
              <a:buSzPct val="100000"/>
              <a:buFont typeface="Wingdings" pitchFamily="2" charset="2"/>
              <a:buChar char="§"/>
              <a:defRPr sz="2000">
                <a:solidFill>
                  <a:schemeClr val="tx1"/>
                </a:solidFill>
                <a:latin typeface="+mn-lt"/>
              </a:defRPr>
            </a:lvl4pPr>
            <a:lvl5pPr marL="857250" indent="-284163" algn="l" rtl="0" eaLnBrk="0" fontAlgn="base" hangingPunct="0">
              <a:spcBef>
                <a:spcPct val="20000"/>
              </a:spcBef>
              <a:spcAft>
                <a:spcPct val="0"/>
              </a:spcAft>
              <a:buClr>
                <a:schemeClr val="tx1"/>
              </a:buClr>
              <a:buSzPct val="100000"/>
              <a:buFont typeface="Wingdings" pitchFamily="2" charset="2"/>
              <a:buChar char="§"/>
              <a:defRPr sz="2000">
                <a:solidFill>
                  <a:schemeClr val="tx1"/>
                </a:solidFill>
                <a:latin typeface="+mn-lt"/>
              </a:defRPr>
            </a:lvl5pPr>
            <a:lvl6pPr marL="1314450" indent="-284163" algn="l" rtl="0" fontAlgn="base">
              <a:spcBef>
                <a:spcPct val="20000"/>
              </a:spcBef>
              <a:spcAft>
                <a:spcPct val="0"/>
              </a:spcAft>
              <a:buClr>
                <a:srgbClr val="6A9895"/>
              </a:buClr>
              <a:buChar char="–"/>
              <a:defRPr sz="3000">
                <a:solidFill>
                  <a:schemeClr val="tx1"/>
                </a:solidFill>
                <a:latin typeface="+mn-lt"/>
              </a:defRPr>
            </a:lvl6pPr>
            <a:lvl7pPr marL="1771650" indent="-284163" algn="l" rtl="0" fontAlgn="base">
              <a:spcBef>
                <a:spcPct val="20000"/>
              </a:spcBef>
              <a:spcAft>
                <a:spcPct val="0"/>
              </a:spcAft>
              <a:buClr>
                <a:srgbClr val="6A9895"/>
              </a:buClr>
              <a:buChar char="–"/>
              <a:defRPr sz="3000">
                <a:solidFill>
                  <a:schemeClr val="tx1"/>
                </a:solidFill>
                <a:latin typeface="+mn-lt"/>
              </a:defRPr>
            </a:lvl7pPr>
            <a:lvl8pPr marL="2228850" indent="-284163" algn="l" rtl="0" fontAlgn="base">
              <a:spcBef>
                <a:spcPct val="20000"/>
              </a:spcBef>
              <a:spcAft>
                <a:spcPct val="0"/>
              </a:spcAft>
              <a:buClr>
                <a:srgbClr val="6A9895"/>
              </a:buClr>
              <a:buChar char="–"/>
              <a:defRPr sz="3000">
                <a:solidFill>
                  <a:schemeClr val="tx1"/>
                </a:solidFill>
                <a:latin typeface="+mn-lt"/>
              </a:defRPr>
            </a:lvl8pPr>
            <a:lvl9pPr marL="2686050" indent="-284163" algn="l" rtl="0" fontAlgn="base">
              <a:spcBef>
                <a:spcPct val="20000"/>
              </a:spcBef>
              <a:spcAft>
                <a:spcPct val="0"/>
              </a:spcAft>
              <a:buClr>
                <a:srgbClr val="6A9895"/>
              </a:buClr>
              <a:buChar char="–"/>
              <a:defRPr sz="3000">
                <a:solidFill>
                  <a:schemeClr val="tx1"/>
                </a:solidFill>
                <a:latin typeface="+mn-lt"/>
              </a:defRPr>
            </a:lvl9pPr>
          </a:lstStyle>
          <a:p>
            <a:pPr marL="285750" indent="-285750">
              <a:buFontTx/>
              <a:buChar char="•"/>
            </a:pPr>
            <a:r>
              <a:rPr lang="en-US" sz="2800" b="0" kern="0" dirty="0" smtClean="0"/>
              <a:t>Council restructure in 2010 led to office closures</a:t>
            </a:r>
          </a:p>
          <a:p>
            <a:pPr marL="285750" indent="-285750">
              <a:buFontTx/>
              <a:buChar char="•"/>
            </a:pPr>
            <a:r>
              <a:rPr lang="en-US" sz="2800" b="0" kern="0" dirty="0" smtClean="0"/>
              <a:t>As a result, the authority had large quantities of good quality, unwanted furniture</a:t>
            </a:r>
          </a:p>
          <a:p>
            <a:pPr marL="285750" indent="-285750">
              <a:buFontTx/>
              <a:buChar char="•"/>
            </a:pPr>
            <a:r>
              <a:rPr lang="en-US" sz="2800" b="0" kern="0" dirty="0" smtClean="0"/>
              <a:t>Re-use scheme delivers </a:t>
            </a:r>
            <a:r>
              <a:rPr lang="en-US" sz="2800" b="0" dirty="0"/>
              <a:t>£45,000 cost savings in 9 </a:t>
            </a:r>
            <a:r>
              <a:rPr lang="en-US" sz="2800" b="0" dirty="0" smtClean="0"/>
              <a:t>months</a:t>
            </a:r>
            <a:endParaRPr lang="en-US" sz="2800" b="0" kern="0" dirty="0" smtClean="0"/>
          </a:p>
          <a:p>
            <a:pPr marL="285750" indent="-285750">
              <a:buFontTx/>
              <a:buChar char="•"/>
            </a:pPr>
            <a:endParaRPr lang="en-US" sz="2800" b="0" kern="0" dirty="0" smtClean="0"/>
          </a:p>
        </p:txBody>
      </p:sp>
      <p:pic>
        <p:nvPicPr>
          <p:cNvPr id="4198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02236" y="1231900"/>
            <a:ext cx="3802064" cy="541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05603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69877" y="420914"/>
            <a:ext cx="7350273" cy="54642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r>
              <a:rPr lang="en-GB" altLang="en-US" sz="3200" b="0" dirty="0"/>
              <a:t>Stakeholder </a:t>
            </a:r>
            <a:r>
              <a:rPr lang="en-GB" altLang="en-US" sz="3200" b="0" dirty="0" smtClean="0"/>
              <a:t>engagement</a:t>
            </a:r>
            <a:endParaRPr lang="en-GB" altLang="en-US" sz="3200" b="0" dirty="0"/>
          </a:p>
        </p:txBody>
      </p:sp>
      <p:sp>
        <p:nvSpPr>
          <p:cNvPr id="6" name="Rectangle 3"/>
          <p:cNvSpPr txBox="1">
            <a:spLocks noChangeArrowheads="1"/>
          </p:cNvSpPr>
          <p:nvPr/>
        </p:nvSpPr>
        <p:spPr bwMode="auto">
          <a:xfrm>
            <a:off x="611188" y="1290639"/>
            <a:ext cx="8229600" cy="4337050"/>
          </a:xfrm>
          <a:prstGeom prst="rect">
            <a:avLst/>
          </a:prstGeom>
          <a:noFill/>
          <a:ln w="9525">
            <a:noFill/>
            <a:miter lim="800000"/>
            <a:headEnd/>
            <a:tailEnd/>
          </a:ln>
        </p:spPr>
        <p:txBody>
          <a:bodyPr/>
          <a:lstStyle/>
          <a:p>
            <a:pPr>
              <a:spcAft>
                <a:spcPts val="500"/>
              </a:spcAft>
              <a:defRPr/>
            </a:pPr>
            <a:r>
              <a:rPr lang="en-GB" sz="2600" dirty="0" smtClean="0"/>
              <a:t>Procurement </a:t>
            </a:r>
            <a:r>
              <a:rPr lang="en-GB" sz="2600" dirty="0"/>
              <a:t>and </a:t>
            </a:r>
            <a:r>
              <a:rPr lang="en-GB" sz="2600" dirty="0" smtClean="0"/>
              <a:t>commissioning stakeholders include:</a:t>
            </a:r>
          </a:p>
          <a:p>
            <a:pPr marL="228600" indent="-228600" algn="l">
              <a:spcAft>
                <a:spcPts val="500"/>
              </a:spcAft>
              <a:buFont typeface="Arial" charset="0"/>
              <a:buChar char="•"/>
              <a:defRPr/>
            </a:pPr>
            <a:endParaRPr lang="en-GB" sz="2400" dirty="0"/>
          </a:p>
          <a:p>
            <a:pPr marL="228600" indent="-228600" algn="l">
              <a:spcAft>
                <a:spcPts val="1000"/>
              </a:spcAft>
              <a:buFont typeface="Arial" charset="0"/>
              <a:buChar char="•"/>
              <a:defRPr/>
            </a:pPr>
            <a:r>
              <a:rPr lang="en-GB" sz="2400" dirty="0" smtClean="0">
                <a:latin typeface="+mn-lt"/>
              </a:rPr>
              <a:t>Internal </a:t>
            </a:r>
            <a:r>
              <a:rPr lang="en-GB" sz="2400" dirty="0">
                <a:latin typeface="+mn-lt"/>
              </a:rPr>
              <a:t>customers</a:t>
            </a:r>
          </a:p>
          <a:p>
            <a:pPr marL="228600" indent="-228600" algn="l">
              <a:spcAft>
                <a:spcPts val="1000"/>
              </a:spcAft>
              <a:buFont typeface="Arial" charset="0"/>
              <a:buChar char="•"/>
              <a:defRPr/>
            </a:pPr>
            <a:r>
              <a:rPr lang="en-GB" sz="2400" dirty="0">
                <a:latin typeface="+mn-lt"/>
              </a:rPr>
              <a:t>Users of service</a:t>
            </a:r>
          </a:p>
          <a:p>
            <a:pPr marL="228600" indent="-228600" algn="l">
              <a:spcAft>
                <a:spcPts val="1000"/>
              </a:spcAft>
              <a:buFont typeface="Arial" charset="0"/>
              <a:buChar char="•"/>
              <a:defRPr/>
            </a:pPr>
            <a:r>
              <a:rPr lang="en-GB" sz="2400" dirty="0">
                <a:latin typeface="+mn-lt"/>
              </a:rPr>
              <a:t>Commissioners</a:t>
            </a:r>
          </a:p>
          <a:p>
            <a:pPr marL="228600" indent="-228600" algn="l">
              <a:spcAft>
                <a:spcPts val="1000"/>
              </a:spcAft>
              <a:buFont typeface="Arial" charset="0"/>
              <a:buChar char="•"/>
              <a:defRPr/>
            </a:pPr>
            <a:r>
              <a:rPr lang="en-GB" sz="2400" dirty="0" err="1">
                <a:latin typeface="+mn-lt"/>
              </a:rPr>
              <a:t>Specifiers</a:t>
            </a:r>
            <a:endParaRPr lang="en-GB" sz="2400" dirty="0">
              <a:latin typeface="+mn-lt"/>
            </a:endParaRPr>
          </a:p>
          <a:p>
            <a:pPr marL="228600" indent="-228600" algn="l">
              <a:spcAft>
                <a:spcPts val="1000"/>
              </a:spcAft>
              <a:buFont typeface="Arial" charset="0"/>
              <a:buChar char="•"/>
              <a:defRPr/>
            </a:pPr>
            <a:r>
              <a:rPr lang="en-GB" sz="2400" dirty="0">
                <a:latin typeface="+mn-lt"/>
              </a:rPr>
              <a:t>Suppliers and contractors</a:t>
            </a:r>
          </a:p>
          <a:p>
            <a:pPr marL="228600" indent="-228600" algn="l">
              <a:spcAft>
                <a:spcPts val="1000"/>
              </a:spcAft>
              <a:buFont typeface="Arial" charset="0"/>
              <a:buChar char="•"/>
              <a:defRPr/>
            </a:pPr>
            <a:r>
              <a:rPr lang="en-GB" sz="2400" dirty="0">
                <a:latin typeface="+mn-lt"/>
              </a:rPr>
              <a:t>Elected members</a:t>
            </a:r>
          </a:p>
          <a:p>
            <a:pPr marL="228600" indent="-228600" algn="l">
              <a:spcAft>
                <a:spcPts val="1000"/>
              </a:spcAft>
              <a:buFont typeface="Arial" charset="0"/>
              <a:buChar char="•"/>
              <a:defRPr/>
            </a:pPr>
            <a:r>
              <a:rPr lang="en-GB" sz="2400" dirty="0">
                <a:latin typeface="+mn-lt"/>
              </a:rPr>
              <a:t>Non-governmental organisations</a:t>
            </a:r>
          </a:p>
          <a:p>
            <a:pPr marL="228600" indent="-228600" algn="l">
              <a:spcAft>
                <a:spcPts val="1000"/>
              </a:spcAft>
              <a:buFont typeface="Arial" charset="0"/>
              <a:buChar char="•"/>
              <a:defRPr/>
            </a:pPr>
            <a:r>
              <a:rPr lang="en-GB" sz="2400" dirty="0">
                <a:latin typeface="+mn-lt"/>
              </a:rPr>
              <a:t>Specialists</a:t>
            </a:r>
          </a:p>
          <a:p>
            <a:pPr marL="228600" indent="-228600" algn="l">
              <a:spcAft>
                <a:spcPts val="1000"/>
              </a:spcAft>
              <a:buFont typeface="Arial" charset="0"/>
              <a:buChar char="•"/>
              <a:defRPr/>
            </a:pPr>
            <a:r>
              <a:rPr lang="en-GB" sz="2400" dirty="0">
                <a:latin typeface="+mn-lt"/>
              </a:rPr>
              <a:t>Others?</a:t>
            </a:r>
          </a:p>
          <a:p>
            <a:pPr marL="228600" indent="-228600" algn="l">
              <a:spcBef>
                <a:spcPts val="500"/>
              </a:spcBef>
              <a:buFont typeface="Arial" charset="0"/>
              <a:buChar char="•"/>
              <a:defRPr/>
            </a:pPr>
            <a:endParaRPr lang="en-US" sz="2800" dirty="0">
              <a:latin typeface="+mn-lt"/>
            </a:endParaRPr>
          </a:p>
        </p:txBody>
      </p:sp>
      <p:sp>
        <p:nvSpPr>
          <p:cNvPr id="7" name="Slide Number Placeholder 6"/>
          <p:cNvSpPr txBox="1">
            <a:spLocks noGrp="1"/>
          </p:cNvSpPr>
          <p:nvPr/>
        </p:nvSpPr>
        <p:spPr>
          <a:xfrm>
            <a:off x="4643438" y="6492875"/>
            <a:ext cx="838200" cy="365125"/>
          </a:xfrm>
          <a:prstGeom prst="rect">
            <a:avLst/>
          </a:prstGeom>
          <a:noFill/>
        </p:spPr>
        <p:txBody>
          <a:bodyPr anchor="ctr"/>
          <a:lstStyle/>
          <a:p>
            <a:pPr algn="r" fontAlgn="auto">
              <a:spcBef>
                <a:spcPts val="0"/>
              </a:spcBef>
              <a:spcAft>
                <a:spcPts val="0"/>
              </a:spcAft>
              <a:defRPr/>
            </a:pPr>
            <a:endParaRPr lang="fr-CA" sz="1200" dirty="0">
              <a:solidFill>
                <a:schemeClr val="tx1">
                  <a:tint val="75000"/>
                </a:schemeClr>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6145"/>
          <a:stretch/>
        </p:blipFill>
        <p:spPr>
          <a:xfrm>
            <a:off x="5481638" y="2438399"/>
            <a:ext cx="3237819" cy="3619537"/>
          </a:xfrm>
          <a:prstGeom prst="rect">
            <a:avLst/>
          </a:prstGeom>
        </p:spPr>
      </p:pic>
    </p:spTree>
    <p:extLst>
      <p:ext uri="{BB962C8B-B14F-4D97-AF65-F5344CB8AC3E}">
        <p14:creationId xmlns:p14="http://schemas.microsoft.com/office/powerpoint/2010/main" val="4209019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r>
              <a:rPr lang="en-GB" sz="3200" b="0" dirty="0"/>
              <a:t>Some further links</a:t>
            </a:r>
          </a:p>
        </p:txBody>
      </p:sp>
      <p:sp>
        <p:nvSpPr>
          <p:cNvPr id="3" name="Content Placeholder 2"/>
          <p:cNvSpPr>
            <a:spLocks noGrp="1"/>
          </p:cNvSpPr>
          <p:nvPr>
            <p:ph idx="1"/>
          </p:nvPr>
        </p:nvSpPr>
        <p:spPr>
          <a:xfrm>
            <a:off x="323850" y="1489763"/>
            <a:ext cx="8496300" cy="5417840"/>
          </a:xfrm>
        </p:spPr>
        <p:txBody>
          <a:bodyPr>
            <a:normAutofit/>
          </a:bodyPr>
          <a:lstStyle/>
          <a:p>
            <a:pPr marL="571500">
              <a:spcAft>
                <a:spcPts val="0"/>
              </a:spcAft>
              <a:buFont typeface="Symbol"/>
              <a:buChar char="·"/>
            </a:pPr>
            <a:r>
              <a:rPr lang="en-GB" dirty="0" smtClean="0">
                <a:solidFill>
                  <a:srgbClr val="1F497D"/>
                </a:solidFill>
                <a:latin typeface="Calibri"/>
                <a:ea typeface="Calibri"/>
                <a:cs typeface="Times New Roman"/>
              </a:rPr>
              <a:t>Guidance </a:t>
            </a:r>
            <a:r>
              <a:rPr lang="en-GB" dirty="0">
                <a:solidFill>
                  <a:srgbClr val="1F497D"/>
                </a:solidFill>
                <a:latin typeface="Calibri"/>
                <a:ea typeface="Calibri"/>
                <a:cs typeface="Times New Roman"/>
              </a:rPr>
              <a:t>on how to develop a sustainable procurement policy </a:t>
            </a:r>
            <a:r>
              <a:rPr lang="en-GB" dirty="0" smtClean="0">
                <a:solidFill>
                  <a:srgbClr val="1F497D"/>
                </a:solidFill>
                <a:latin typeface="Calibri"/>
                <a:ea typeface="Calibri"/>
                <a:cs typeface="Times New Roman"/>
              </a:rPr>
              <a:t>and </a:t>
            </a:r>
            <a:r>
              <a:rPr lang="en-GB" dirty="0">
                <a:solidFill>
                  <a:srgbClr val="1F497D"/>
                </a:solidFill>
                <a:latin typeface="Calibri"/>
                <a:ea typeface="Calibri"/>
                <a:cs typeface="Times New Roman"/>
              </a:rPr>
              <a:t>related documents</a:t>
            </a:r>
            <a:r>
              <a:rPr lang="en-GB" u="sng" dirty="0" smtClean="0">
                <a:solidFill>
                  <a:srgbClr val="1F497D"/>
                </a:solidFill>
                <a:latin typeface="Calibri"/>
                <a:ea typeface="Calibri"/>
                <a:cs typeface="Times New Roman"/>
                <a:hlinkClick r:id="rId3"/>
              </a:rPr>
              <a:t>http</a:t>
            </a:r>
            <a:r>
              <a:rPr lang="en-GB" u="sng" dirty="0">
                <a:solidFill>
                  <a:srgbClr val="1F497D"/>
                </a:solidFill>
                <a:latin typeface="Calibri"/>
                <a:ea typeface="Calibri"/>
                <a:cs typeface="Times New Roman"/>
                <a:hlinkClick r:id="rId3"/>
              </a:rPr>
              <a:t>://</a:t>
            </a:r>
            <a:r>
              <a:rPr lang="en-GB" u="sng" dirty="0" smtClean="0">
                <a:solidFill>
                  <a:srgbClr val="1F497D"/>
                </a:solidFill>
                <a:latin typeface="Calibri"/>
                <a:ea typeface="Calibri"/>
                <a:cs typeface="Times New Roman"/>
                <a:hlinkClick r:id="rId3"/>
              </a:rPr>
              <a:t>www.wrap.org.uk/content/sustainable-procurement</a:t>
            </a:r>
            <a:endParaRPr lang="en-GB" dirty="0" smtClean="0">
              <a:solidFill>
                <a:srgbClr val="1F497D"/>
              </a:solidFill>
              <a:latin typeface="Calibri"/>
              <a:ea typeface="Calibri"/>
              <a:cs typeface="Times New Roman"/>
            </a:endParaRPr>
          </a:p>
          <a:p>
            <a:pPr marL="228600" indent="0">
              <a:spcAft>
                <a:spcPts val="0"/>
              </a:spcAft>
            </a:pPr>
            <a:endParaRPr lang="en-GB" dirty="0" smtClean="0">
              <a:solidFill>
                <a:srgbClr val="1F497D"/>
              </a:solidFill>
              <a:latin typeface="Calibri"/>
              <a:ea typeface="Calibri"/>
              <a:cs typeface="Times New Roman"/>
            </a:endParaRPr>
          </a:p>
          <a:p>
            <a:pPr marL="571500">
              <a:spcAft>
                <a:spcPts val="0"/>
              </a:spcAft>
              <a:buFont typeface="Symbol"/>
              <a:buChar char="·"/>
            </a:pPr>
            <a:r>
              <a:rPr lang="en-GB" dirty="0" smtClean="0">
                <a:solidFill>
                  <a:srgbClr val="1F497D"/>
                </a:solidFill>
                <a:latin typeface="Calibri"/>
                <a:ea typeface="Calibri"/>
                <a:cs typeface="Times New Roman"/>
              </a:rPr>
              <a:t>E-learning </a:t>
            </a:r>
            <a:r>
              <a:rPr lang="en-GB" dirty="0">
                <a:solidFill>
                  <a:srgbClr val="1F497D"/>
                </a:solidFill>
                <a:latin typeface="Calibri"/>
                <a:ea typeface="Calibri"/>
                <a:cs typeface="Times New Roman"/>
              </a:rPr>
              <a:t>- </a:t>
            </a:r>
            <a:r>
              <a:rPr lang="en-GB" u="sng" dirty="0">
                <a:solidFill>
                  <a:srgbClr val="1F497D"/>
                </a:solidFill>
                <a:latin typeface="Calibri"/>
                <a:ea typeface="Calibri"/>
                <a:cs typeface="Times New Roman"/>
                <a:hlinkClick r:id="rId4"/>
              </a:rPr>
              <a:t>http://</a:t>
            </a:r>
            <a:r>
              <a:rPr lang="en-GB" u="sng" dirty="0" smtClean="0">
                <a:solidFill>
                  <a:srgbClr val="1F497D"/>
                </a:solidFill>
                <a:latin typeface="Calibri"/>
                <a:ea typeface="Calibri"/>
                <a:cs typeface="Times New Roman"/>
                <a:hlinkClick r:id="rId4"/>
              </a:rPr>
              <a:t>www.wrap.org.uk/content/sustainable-procurement-e-learning-modules</a:t>
            </a:r>
            <a:endParaRPr lang="en-GB" u="sng" dirty="0" smtClean="0">
              <a:solidFill>
                <a:srgbClr val="1F497D"/>
              </a:solidFill>
              <a:latin typeface="Calibri"/>
              <a:ea typeface="Calibri"/>
              <a:cs typeface="Times New Roman"/>
            </a:endParaRPr>
          </a:p>
          <a:p>
            <a:pPr marL="228600" indent="0">
              <a:spcAft>
                <a:spcPts val="0"/>
              </a:spcAft>
            </a:pPr>
            <a:endParaRPr lang="en-GB" dirty="0" smtClean="0">
              <a:latin typeface="Calibri"/>
              <a:ea typeface="Calibri"/>
              <a:cs typeface="Times New Roman"/>
            </a:endParaRPr>
          </a:p>
          <a:p>
            <a:pPr marL="571500">
              <a:spcAft>
                <a:spcPts val="0"/>
              </a:spcAft>
              <a:buFont typeface="Symbol"/>
              <a:buChar char="·"/>
            </a:pPr>
            <a:r>
              <a:rPr lang="en-GB" dirty="0" smtClean="0">
                <a:solidFill>
                  <a:srgbClr val="1F497D"/>
                </a:solidFill>
                <a:latin typeface="Calibri"/>
                <a:ea typeface="Calibri"/>
                <a:cs typeface="Times New Roman"/>
              </a:rPr>
              <a:t>Procurement </a:t>
            </a:r>
            <a:r>
              <a:rPr lang="en-GB" dirty="0">
                <a:solidFill>
                  <a:srgbClr val="1F497D"/>
                </a:solidFill>
                <a:latin typeface="Calibri"/>
                <a:ea typeface="Calibri"/>
                <a:cs typeface="Times New Roman"/>
              </a:rPr>
              <a:t>wording for key categories – these are embedded in the e-learning, the last modules in each </a:t>
            </a:r>
            <a:r>
              <a:rPr lang="en-GB" dirty="0" smtClean="0">
                <a:solidFill>
                  <a:srgbClr val="1F497D"/>
                </a:solidFill>
                <a:latin typeface="Calibri"/>
                <a:ea typeface="Calibri"/>
                <a:cs typeface="Times New Roman"/>
              </a:rPr>
              <a:t>category</a:t>
            </a:r>
            <a:endParaRPr lang="en-GB" dirty="0" smtClean="0">
              <a:latin typeface="Calibri"/>
              <a:ea typeface="Calibri"/>
              <a:cs typeface="Times New Roman"/>
            </a:endParaRPr>
          </a:p>
          <a:p>
            <a:pPr marL="571500">
              <a:spcAft>
                <a:spcPts val="0"/>
              </a:spcAft>
              <a:buFont typeface="Symbol"/>
              <a:buChar char="·"/>
            </a:pPr>
            <a:endParaRPr lang="en-GB" dirty="0">
              <a:solidFill>
                <a:srgbClr val="1F497D"/>
              </a:solidFill>
              <a:latin typeface="Calibri"/>
              <a:ea typeface="Calibri"/>
              <a:cs typeface="Times New Roman"/>
            </a:endParaRPr>
          </a:p>
          <a:p>
            <a:pPr marL="571500">
              <a:spcAft>
                <a:spcPts val="0"/>
              </a:spcAft>
              <a:buFont typeface="Symbol"/>
              <a:buChar char="·"/>
            </a:pPr>
            <a:r>
              <a:rPr lang="en-GB" dirty="0" smtClean="0">
                <a:solidFill>
                  <a:srgbClr val="1F497D"/>
                </a:solidFill>
                <a:latin typeface="Calibri"/>
                <a:ea typeface="Calibri"/>
                <a:cs typeface="Times New Roman"/>
              </a:rPr>
              <a:t>Facilities Management tools &amp; guidance (e.g. toolkit): </a:t>
            </a:r>
            <a:r>
              <a:rPr lang="en-GB" u="sng" dirty="0" smtClean="0">
                <a:solidFill>
                  <a:srgbClr val="1F497D"/>
                </a:solidFill>
                <a:latin typeface="Calibri"/>
                <a:ea typeface="Calibri"/>
                <a:cs typeface="Times New Roman"/>
                <a:hlinkClick r:id="rId5"/>
              </a:rPr>
              <a:t>http</a:t>
            </a:r>
            <a:r>
              <a:rPr lang="en-GB" u="sng" dirty="0">
                <a:solidFill>
                  <a:srgbClr val="1F497D"/>
                </a:solidFill>
                <a:latin typeface="Calibri"/>
                <a:ea typeface="Calibri"/>
                <a:cs typeface="Times New Roman"/>
                <a:hlinkClick r:id="rId5"/>
              </a:rPr>
              <a:t>://</a:t>
            </a:r>
            <a:r>
              <a:rPr lang="en-GB" u="sng" dirty="0" smtClean="0">
                <a:solidFill>
                  <a:srgbClr val="1F497D"/>
                </a:solidFill>
                <a:latin typeface="Calibri"/>
                <a:ea typeface="Calibri"/>
                <a:cs typeface="Times New Roman"/>
                <a:hlinkClick r:id="rId5"/>
              </a:rPr>
              <a:t>www.wrap.org.uk/category/sector/facilities-management</a:t>
            </a:r>
            <a:endParaRPr lang="en-GB" dirty="0" smtClean="0">
              <a:latin typeface="Calibri"/>
              <a:ea typeface="Calibri"/>
              <a:cs typeface="Times New Roman"/>
            </a:endParaRPr>
          </a:p>
          <a:p>
            <a:pPr marL="571500">
              <a:spcAft>
                <a:spcPts val="0"/>
              </a:spcAft>
              <a:buFont typeface="Symbol"/>
              <a:buChar char="·"/>
            </a:pPr>
            <a:endParaRPr lang="en-GB" dirty="0">
              <a:solidFill>
                <a:srgbClr val="1F497D"/>
              </a:solidFill>
              <a:latin typeface="Calibri"/>
              <a:ea typeface="Calibri"/>
              <a:cs typeface="Times New Roman"/>
            </a:endParaRPr>
          </a:p>
          <a:p>
            <a:pPr marL="571500">
              <a:spcAft>
                <a:spcPts val="0"/>
              </a:spcAft>
              <a:buFont typeface="Symbol"/>
              <a:buChar char="·"/>
            </a:pPr>
            <a:r>
              <a:rPr lang="en-GB" dirty="0" smtClean="0">
                <a:solidFill>
                  <a:srgbClr val="1F497D"/>
                </a:solidFill>
                <a:latin typeface="Calibri"/>
                <a:ea typeface="Calibri"/>
                <a:cs typeface="Times New Roman"/>
              </a:rPr>
              <a:t>Zero Waste Scotland e-booklet and </a:t>
            </a:r>
            <a:r>
              <a:rPr lang="en-GB" dirty="0">
                <a:solidFill>
                  <a:srgbClr val="1F497D"/>
                </a:solidFill>
                <a:latin typeface="Calibri"/>
                <a:ea typeface="Calibri"/>
                <a:cs typeface="Times New Roman"/>
              </a:rPr>
              <a:t>related documents</a:t>
            </a:r>
            <a:r>
              <a:rPr lang="en-GB" dirty="0" smtClean="0">
                <a:solidFill>
                  <a:srgbClr val="1F497D"/>
                </a:solidFill>
                <a:latin typeface="Calibri"/>
                <a:ea typeface="Calibri"/>
                <a:cs typeface="Times New Roman"/>
              </a:rPr>
              <a:t>: </a:t>
            </a:r>
            <a:r>
              <a:rPr lang="en-GB" u="sng" dirty="0" smtClean="0">
                <a:solidFill>
                  <a:srgbClr val="1F497D"/>
                </a:solidFill>
                <a:latin typeface="Calibri"/>
                <a:ea typeface="Calibri"/>
                <a:cs typeface="Times New Roman"/>
                <a:hlinkClick r:id="rId6"/>
              </a:rPr>
              <a:t>http</a:t>
            </a:r>
            <a:r>
              <a:rPr lang="en-GB" u="sng" dirty="0">
                <a:solidFill>
                  <a:srgbClr val="1F497D"/>
                </a:solidFill>
                <a:latin typeface="Calibri"/>
                <a:ea typeface="Calibri"/>
                <a:cs typeface="Times New Roman"/>
                <a:hlinkClick r:id="rId6"/>
              </a:rPr>
              <a:t>://www.zerowastescotland.org.uk/scotlandprocurement</a:t>
            </a:r>
            <a:r>
              <a:rPr lang="en-GB" dirty="0">
                <a:solidFill>
                  <a:srgbClr val="1F497D"/>
                </a:solidFill>
                <a:latin typeface="Calibri"/>
                <a:ea typeface="Calibri"/>
                <a:cs typeface="Times New Roman"/>
              </a:rPr>
              <a:t> </a:t>
            </a:r>
            <a:endParaRPr lang="en-GB" dirty="0">
              <a:latin typeface="Calibri"/>
              <a:ea typeface="Calibri"/>
              <a:cs typeface="Times New Roman"/>
            </a:endParaRPr>
          </a:p>
          <a:p>
            <a:endParaRPr lang="en-GB" dirty="0"/>
          </a:p>
        </p:txBody>
      </p:sp>
    </p:spTree>
    <p:extLst>
      <p:ext uri="{BB962C8B-B14F-4D97-AF65-F5344CB8AC3E}">
        <p14:creationId xmlns:p14="http://schemas.microsoft.com/office/powerpoint/2010/main" val="4091012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65669" y="526163"/>
            <a:ext cx="8316912" cy="533400"/>
          </a:xfrm>
        </p:spPr>
        <p:txBody>
          <a:bodyPr/>
          <a:lstStyle/>
          <a:p>
            <a:r>
              <a:rPr lang="en-GB" sz="3200" b="0" dirty="0"/>
              <a:t>Thank</a:t>
            </a:r>
            <a:r>
              <a:rPr lang="en-GB" sz="3200" dirty="0" smtClean="0">
                <a:solidFill>
                  <a:srgbClr val="042E72"/>
                </a:solidFill>
              </a:rPr>
              <a:t> </a:t>
            </a:r>
            <a:r>
              <a:rPr lang="en-GB" sz="3200" b="0" dirty="0"/>
              <a:t>you</a:t>
            </a:r>
          </a:p>
        </p:txBody>
      </p:sp>
      <p:sp>
        <p:nvSpPr>
          <p:cNvPr id="20483" name="Content Placeholder 2"/>
          <p:cNvSpPr>
            <a:spLocks noGrp="1"/>
          </p:cNvSpPr>
          <p:nvPr>
            <p:ph idx="1"/>
          </p:nvPr>
        </p:nvSpPr>
        <p:spPr>
          <a:xfrm>
            <a:off x="426576" y="2709511"/>
            <a:ext cx="8383587" cy="3836953"/>
          </a:xfrm>
        </p:spPr>
        <p:txBody>
          <a:bodyPr>
            <a:normAutofit lnSpcReduction="10000"/>
          </a:bodyPr>
          <a:lstStyle/>
          <a:p>
            <a:pPr algn="ctr"/>
            <a:r>
              <a:rPr lang="en-GB" sz="4000" b="0" dirty="0" smtClean="0"/>
              <a:t>Dr Mervyn Jones</a:t>
            </a:r>
          </a:p>
          <a:p>
            <a:pPr algn="ctr"/>
            <a:endParaRPr lang="en-GB" sz="4000" b="0" u="sng" dirty="0"/>
          </a:p>
          <a:p>
            <a:pPr algn="ctr"/>
            <a:r>
              <a:rPr lang="en-GB" sz="3200" b="0" u="sng" dirty="0" smtClean="0"/>
              <a:t>mervyn.jones@wrap.org.uk  </a:t>
            </a:r>
          </a:p>
          <a:p>
            <a:pPr algn="ctr"/>
            <a:endParaRPr lang="en-GB" sz="3200" b="0" u="sng" dirty="0" smtClean="0"/>
          </a:p>
          <a:p>
            <a:pPr algn="ctr"/>
            <a:r>
              <a:rPr lang="en-GB" sz="4000" b="0" u="sng" dirty="0" smtClean="0"/>
              <a:t>www.wrap.org.uk</a:t>
            </a:r>
          </a:p>
          <a:p>
            <a:pPr algn="ctr"/>
            <a:endParaRPr lang="en-GB" b="0" dirty="0" smtClean="0"/>
          </a:p>
          <a:p>
            <a:pPr algn="ctr"/>
            <a:r>
              <a:rPr lang="en-GB" b="0" dirty="0" smtClean="0"/>
              <a:t> </a:t>
            </a:r>
          </a:p>
          <a:p>
            <a:pPr algn="ctr"/>
            <a:endParaRPr lang="en-GB" b="0" dirty="0" smtClean="0"/>
          </a:p>
          <a:p>
            <a:pPr algn="ctr"/>
            <a:endParaRPr lang="en-GB" b="0" dirty="0" smtClean="0"/>
          </a:p>
          <a:p>
            <a:pPr algn="ctr"/>
            <a:endParaRPr lang="en-GB" b="0" dirty="0" smtClean="0"/>
          </a:p>
          <a:p>
            <a:pPr algn="ctr"/>
            <a:endParaRPr lang="en-GB" b="0" dirty="0" smtClean="0"/>
          </a:p>
          <a:p>
            <a:pPr algn="ctr"/>
            <a:endParaRPr lang="en-GB" b="0" dirty="0" smtClean="0"/>
          </a:p>
        </p:txBody>
      </p:sp>
    </p:spTree>
    <p:extLst>
      <p:ext uri="{BB962C8B-B14F-4D97-AF65-F5344CB8AC3E}">
        <p14:creationId xmlns:p14="http://schemas.microsoft.com/office/powerpoint/2010/main" val="8936704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21"/>
          <p:cNvSpPr>
            <a:spLocks noChangeShapeType="1"/>
          </p:cNvSpPr>
          <p:nvPr/>
        </p:nvSpPr>
        <p:spPr bwMode="auto">
          <a:xfrm>
            <a:off x="3983004" y="4018565"/>
            <a:ext cx="2863559" cy="40804"/>
          </a:xfrm>
          <a:prstGeom prst="line">
            <a:avLst/>
          </a:prstGeom>
          <a:ln w="28575">
            <a:solidFill>
              <a:srgbClr val="939905"/>
            </a:solidFill>
            <a:tailEnd type="arrow"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p>
        </p:txBody>
      </p:sp>
      <p:grpSp>
        <p:nvGrpSpPr>
          <p:cNvPr id="12" name="Group 11"/>
          <p:cNvGrpSpPr/>
          <p:nvPr/>
        </p:nvGrpSpPr>
        <p:grpSpPr>
          <a:xfrm>
            <a:off x="2351739" y="2064154"/>
            <a:ext cx="3196493" cy="4793846"/>
            <a:chOff x="3650639" y="2165749"/>
            <a:chExt cx="3196493" cy="4793846"/>
          </a:xfrm>
        </p:grpSpPr>
        <p:sp>
          <p:nvSpPr>
            <p:cNvPr id="43" name="Freeform 23"/>
            <p:cNvSpPr>
              <a:spLocks/>
            </p:cNvSpPr>
            <p:nvPr/>
          </p:nvSpPr>
          <p:spPr bwMode="auto">
            <a:xfrm>
              <a:off x="3650639" y="3316915"/>
              <a:ext cx="1711578" cy="3039434"/>
            </a:xfrm>
            <a:custGeom>
              <a:avLst/>
              <a:gdLst/>
              <a:ahLst/>
              <a:cxnLst>
                <a:cxn ang="0">
                  <a:pos x="383" y="721"/>
                </a:cxn>
                <a:cxn ang="0">
                  <a:pos x="387" y="641"/>
                </a:cxn>
                <a:cxn ang="0">
                  <a:pos x="364" y="592"/>
                </a:cxn>
                <a:cxn ang="0">
                  <a:pos x="345" y="544"/>
                </a:cxn>
                <a:cxn ang="0">
                  <a:pos x="342" y="479"/>
                </a:cxn>
                <a:cxn ang="0">
                  <a:pos x="344" y="468"/>
                </a:cxn>
                <a:cxn ang="0">
                  <a:pos x="343" y="394"/>
                </a:cxn>
                <a:cxn ang="0">
                  <a:pos x="313" y="343"/>
                </a:cxn>
                <a:cxn ang="0">
                  <a:pos x="313" y="343"/>
                </a:cxn>
                <a:cxn ang="0">
                  <a:pos x="269" y="292"/>
                </a:cxn>
                <a:cxn ang="0">
                  <a:pos x="316" y="332"/>
                </a:cxn>
                <a:cxn ang="0">
                  <a:pos x="195" y="131"/>
                </a:cxn>
                <a:cxn ang="0">
                  <a:pos x="11" y="0"/>
                </a:cxn>
                <a:cxn ang="0">
                  <a:pos x="37" y="211"/>
                </a:cxn>
                <a:cxn ang="0">
                  <a:pos x="304" y="349"/>
                </a:cxn>
                <a:cxn ang="0">
                  <a:pos x="323" y="445"/>
                </a:cxn>
                <a:cxn ang="0">
                  <a:pos x="318" y="463"/>
                </a:cxn>
                <a:cxn ang="0">
                  <a:pos x="317" y="470"/>
                </a:cxn>
                <a:cxn ang="0">
                  <a:pos x="316" y="474"/>
                </a:cxn>
                <a:cxn ang="0">
                  <a:pos x="316" y="477"/>
                </a:cxn>
                <a:cxn ang="0">
                  <a:pos x="314" y="492"/>
                </a:cxn>
                <a:cxn ang="0">
                  <a:pos x="317" y="550"/>
                </a:cxn>
                <a:cxn ang="0">
                  <a:pos x="337" y="604"/>
                </a:cxn>
                <a:cxn ang="0">
                  <a:pos x="358" y="653"/>
                </a:cxn>
                <a:cxn ang="0">
                  <a:pos x="377" y="704"/>
                </a:cxn>
                <a:cxn ang="0">
                  <a:pos x="383" y="721"/>
                </a:cxn>
                <a:cxn ang="0">
                  <a:pos x="406" y="706"/>
                </a:cxn>
                <a:cxn ang="0">
                  <a:pos x="383" y="721"/>
                </a:cxn>
              </a:cxnLst>
              <a:rect l="0" t="0" r="r" b="b"/>
              <a:pathLst>
                <a:path w="406" h="721">
                  <a:moveTo>
                    <a:pt x="383" y="721"/>
                  </a:moveTo>
                  <a:cubicBezTo>
                    <a:pt x="372" y="690"/>
                    <a:pt x="377" y="663"/>
                    <a:pt x="387" y="641"/>
                  </a:cubicBezTo>
                  <a:cubicBezTo>
                    <a:pt x="380" y="624"/>
                    <a:pt x="371" y="607"/>
                    <a:pt x="364" y="592"/>
                  </a:cubicBezTo>
                  <a:cubicBezTo>
                    <a:pt x="356" y="575"/>
                    <a:pt x="349" y="560"/>
                    <a:pt x="345" y="544"/>
                  </a:cubicBezTo>
                  <a:cubicBezTo>
                    <a:pt x="339" y="523"/>
                    <a:pt x="339" y="501"/>
                    <a:pt x="342" y="479"/>
                  </a:cubicBezTo>
                  <a:cubicBezTo>
                    <a:pt x="343" y="475"/>
                    <a:pt x="344" y="472"/>
                    <a:pt x="344" y="468"/>
                  </a:cubicBezTo>
                  <a:cubicBezTo>
                    <a:pt x="350" y="434"/>
                    <a:pt x="348" y="412"/>
                    <a:pt x="343" y="394"/>
                  </a:cubicBezTo>
                  <a:cubicBezTo>
                    <a:pt x="336" y="372"/>
                    <a:pt x="322" y="359"/>
                    <a:pt x="313" y="343"/>
                  </a:cubicBezTo>
                  <a:cubicBezTo>
                    <a:pt x="313" y="343"/>
                    <a:pt x="313" y="343"/>
                    <a:pt x="313" y="343"/>
                  </a:cubicBezTo>
                  <a:cubicBezTo>
                    <a:pt x="312" y="340"/>
                    <a:pt x="301" y="316"/>
                    <a:pt x="269" y="292"/>
                  </a:cubicBezTo>
                  <a:cubicBezTo>
                    <a:pt x="269" y="292"/>
                    <a:pt x="295" y="303"/>
                    <a:pt x="316" y="332"/>
                  </a:cubicBezTo>
                  <a:cubicBezTo>
                    <a:pt x="324" y="294"/>
                    <a:pt x="337" y="177"/>
                    <a:pt x="195" y="131"/>
                  </a:cubicBezTo>
                  <a:cubicBezTo>
                    <a:pt x="24" y="75"/>
                    <a:pt x="11" y="0"/>
                    <a:pt x="11" y="0"/>
                  </a:cubicBezTo>
                  <a:cubicBezTo>
                    <a:pt x="11" y="0"/>
                    <a:pt x="0" y="139"/>
                    <a:pt x="37" y="211"/>
                  </a:cubicBezTo>
                  <a:cubicBezTo>
                    <a:pt x="74" y="282"/>
                    <a:pt x="167" y="409"/>
                    <a:pt x="304" y="349"/>
                  </a:cubicBezTo>
                  <a:cubicBezTo>
                    <a:pt x="330" y="385"/>
                    <a:pt x="327" y="424"/>
                    <a:pt x="323" y="445"/>
                  </a:cubicBezTo>
                  <a:cubicBezTo>
                    <a:pt x="322" y="451"/>
                    <a:pt x="320" y="457"/>
                    <a:pt x="318" y="463"/>
                  </a:cubicBezTo>
                  <a:cubicBezTo>
                    <a:pt x="318" y="466"/>
                    <a:pt x="317" y="468"/>
                    <a:pt x="317" y="470"/>
                  </a:cubicBezTo>
                  <a:cubicBezTo>
                    <a:pt x="316" y="474"/>
                    <a:pt x="316" y="474"/>
                    <a:pt x="316" y="474"/>
                  </a:cubicBezTo>
                  <a:cubicBezTo>
                    <a:pt x="316" y="477"/>
                    <a:pt x="316" y="477"/>
                    <a:pt x="316" y="477"/>
                  </a:cubicBezTo>
                  <a:cubicBezTo>
                    <a:pt x="315" y="482"/>
                    <a:pt x="314" y="487"/>
                    <a:pt x="314" y="492"/>
                  </a:cubicBezTo>
                  <a:cubicBezTo>
                    <a:pt x="312" y="511"/>
                    <a:pt x="313" y="531"/>
                    <a:pt x="317" y="550"/>
                  </a:cubicBezTo>
                  <a:cubicBezTo>
                    <a:pt x="322" y="570"/>
                    <a:pt x="329" y="587"/>
                    <a:pt x="337" y="604"/>
                  </a:cubicBezTo>
                  <a:cubicBezTo>
                    <a:pt x="345" y="621"/>
                    <a:pt x="352" y="637"/>
                    <a:pt x="358" y="653"/>
                  </a:cubicBezTo>
                  <a:cubicBezTo>
                    <a:pt x="377" y="704"/>
                    <a:pt x="377" y="704"/>
                    <a:pt x="377" y="704"/>
                  </a:cubicBezTo>
                  <a:cubicBezTo>
                    <a:pt x="379" y="710"/>
                    <a:pt x="381" y="715"/>
                    <a:pt x="383" y="721"/>
                  </a:cubicBezTo>
                  <a:cubicBezTo>
                    <a:pt x="406" y="706"/>
                    <a:pt x="406" y="706"/>
                    <a:pt x="406" y="706"/>
                  </a:cubicBezTo>
                  <a:lnTo>
                    <a:pt x="383" y="721"/>
                  </a:lnTo>
                  <a:close/>
                </a:path>
              </a:pathLst>
            </a:custGeom>
            <a:solidFill>
              <a:srgbClr val="8CC6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24"/>
            <p:cNvSpPr>
              <a:spLocks/>
            </p:cNvSpPr>
            <p:nvPr/>
          </p:nvSpPr>
          <p:spPr bwMode="auto">
            <a:xfrm>
              <a:off x="5219437" y="4218215"/>
              <a:ext cx="1627695" cy="2741380"/>
            </a:xfrm>
            <a:custGeom>
              <a:avLst/>
              <a:gdLst/>
              <a:ahLst/>
              <a:cxnLst>
                <a:cxn ang="0">
                  <a:pos x="374" y="0"/>
                </a:cxn>
                <a:cxn ang="0">
                  <a:pos x="177" y="140"/>
                </a:cxn>
                <a:cxn ang="0">
                  <a:pos x="48" y="356"/>
                </a:cxn>
                <a:cxn ang="0">
                  <a:pos x="98" y="312"/>
                </a:cxn>
                <a:cxn ang="0">
                  <a:pos x="50" y="367"/>
                </a:cxn>
                <a:cxn ang="0">
                  <a:pos x="50" y="367"/>
                </a:cxn>
                <a:cxn ang="0">
                  <a:pos x="15" y="427"/>
                </a:cxn>
                <a:cxn ang="0">
                  <a:pos x="11" y="507"/>
                </a:cxn>
                <a:cxn ang="0">
                  <a:pos x="11" y="507"/>
                </a:cxn>
                <a:cxn ang="0">
                  <a:pos x="21" y="540"/>
                </a:cxn>
                <a:cxn ang="0">
                  <a:pos x="29" y="591"/>
                </a:cxn>
                <a:cxn ang="0">
                  <a:pos x="23" y="636"/>
                </a:cxn>
                <a:cxn ang="0">
                  <a:pos x="57" y="650"/>
                </a:cxn>
                <a:cxn ang="0">
                  <a:pos x="64" y="588"/>
                </a:cxn>
                <a:cxn ang="0">
                  <a:pos x="53" y="532"/>
                </a:cxn>
                <a:cxn ang="0">
                  <a:pos x="39" y="489"/>
                </a:cxn>
                <a:cxn ang="0">
                  <a:pos x="39" y="489"/>
                </a:cxn>
                <a:cxn ang="0">
                  <a:pos x="61" y="373"/>
                </a:cxn>
                <a:cxn ang="0">
                  <a:pos x="346" y="226"/>
                </a:cxn>
                <a:cxn ang="0">
                  <a:pos x="374" y="0"/>
                </a:cxn>
              </a:cxnLst>
              <a:rect l="0" t="0" r="r" b="b"/>
              <a:pathLst>
                <a:path w="386" h="650">
                  <a:moveTo>
                    <a:pt x="374" y="0"/>
                  </a:moveTo>
                  <a:cubicBezTo>
                    <a:pt x="374" y="0"/>
                    <a:pt x="360" y="80"/>
                    <a:pt x="177" y="140"/>
                  </a:cubicBezTo>
                  <a:cubicBezTo>
                    <a:pt x="25" y="190"/>
                    <a:pt x="39" y="314"/>
                    <a:pt x="48" y="356"/>
                  </a:cubicBezTo>
                  <a:cubicBezTo>
                    <a:pt x="70" y="324"/>
                    <a:pt x="98" y="312"/>
                    <a:pt x="98" y="312"/>
                  </a:cubicBezTo>
                  <a:cubicBezTo>
                    <a:pt x="64" y="339"/>
                    <a:pt x="52" y="364"/>
                    <a:pt x="50" y="367"/>
                  </a:cubicBezTo>
                  <a:cubicBezTo>
                    <a:pt x="50" y="367"/>
                    <a:pt x="50" y="367"/>
                    <a:pt x="50" y="367"/>
                  </a:cubicBezTo>
                  <a:cubicBezTo>
                    <a:pt x="41" y="383"/>
                    <a:pt x="25" y="402"/>
                    <a:pt x="15" y="427"/>
                  </a:cubicBezTo>
                  <a:cubicBezTo>
                    <a:pt x="5" y="449"/>
                    <a:pt x="0" y="476"/>
                    <a:pt x="11" y="507"/>
                  </a:cubicBezTo>
                  <a:cubicBezTo>
                    <a:pt x="11" y="507"/>
                    <a:pt x="11" y="507"/>
                    <a:pt x="11" y="507"/>
                  </a:cubicBezTo>
                  <a:cubicBezTo>
                    <a:pt x="14" y="518"/>
                    <a:pt x="18" y="529"/>
                    <a:pt x="21" y="540"/>
                  </a:cubicBezTo>
                  <a:cubicBezTo>
                    <a:pt x="25" y="557"/>
                    <a:pt x="28" y="574"/>
                    <a:pt x="29" y="591"/>
                  </a:cubicBezTo>
                  <a:cubicBezTo>
                    <a:pt x="30" y="607"/>
                    <a:pt x="29" y="623"/>
                    <a:pt x="23" y="636"/>
                  </a:cubicBezTo>
                  <a:cubicBezTo>
                    <a:pt x="57" y="650"/>
                    <a:pt x="57" y="650"/>
                    <a:pt x="57" y="650"/>
                  </a:cubicBezTo>
                  <a:cubicBezTo>
                    <a:pt x="64" y="629"/>
                    <a:pt x="65" y="608"/>
                    <a:pt x="64" y="588"/>
                  </a:cubicBezTo>
                  <a:cubicBezTo>
                    <a:pt x="62" y="568"/>
                    <a:pt x="58" y="550"/>
                    <a:pt x="53" y="532"/>
                  </a:cubicBezTo>
                  <a:cubicBezTo>
                    <a:pt x="49" y="517"/>
                    <a:pt x="44" y="503"/>
                    <a:pt x="39" y="489"/>
                  </a:cubicBezTo>
                  <a:cubicBezTo>
                    <a:pt x="39" y="489"/>
                    <a:pt x="39" y="489"/>
                    <a:pt x="39" y="489"/>
                  </a:cubicBezTo>
                  <a:cubicBezTo>
                    <a:pt x="39" y="489"/>
                    <a:pt x="21" y="429"/>
                    <a:pt x="61" y="373"/>
                  </a:cubicBezTo>
                  <a:cubicBezTo>
                    <a:pt x="207" y="437"/>
                    <a:pt x="306" y="302"/>
                    <a:pt x="346" y="226"/>
                  </a:cubicBezTo>
                  <a:cubicBezTo>
                    <a:pt x="386" y="149"/>
                    <a:pt x="374" y="0"/>
                    <a:pt x="374" y="0"/>
                  </a:cubicBezTo>
                  <a:close/>
                </a:path>
              </a:pathLst>
            </a:custGeom>
            <a:solidFill>
              <a:srgbClr val="8CC6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25"/>
            <p:cNvSpPr>
              <a:spLocks noEditPoints="1"/>
            </p:cNvSpPr>
            <p:nvPr/>
          </p:nvSpPr>
          <p:spPr bwMode="auto">
            <a:xfrm>
              <a:off x="5096289" y="2524484"/>
              <a:ext cx="1408170" cy="2766367"/>
            </a:xfrm>
            <a:custGeom>
              <a:avLst/>
              <a:gdLst/>
              <a:ahLst/>
              <a:cxnLst>
                <a:cxn ang="0">
                  <a:pos x="325" y="0"/>
                </a:cxn>
                <a:cxn ang="0">
                  <a:pos x="169" y="111"/>
                </a:cxn>
                <a:cxn ang="0">
                  <a:pos x="67" y="281"/>
                </a:cxn>
                <a:cxn ang="0">
                  <a:pos x="107" y="246"/>
                </a:cxn>
                <a:cxn ang="0">
                  <a:pos x="70" y="289"/>
                </a:cxn>
                <a:cxn ang="0">
                  <a:pos x="70" y="289"/>
                </a:cxn>
                <a:cxn ang="0">
                  <a:pos x="44" y="342"/>
                </a:cxn>
                <a:cxn ang="0">
                  <a:pos x="32" y="409"/>
                </a:cxn>
                <a:cxn ang="0">
                  <a:pos x="32" y="409"/>
                </a:cxn>
                <a:cxn ang="0">
                  <a:pos x="32" y="417"/>
                </a:cxn>
                <a:cxn ang="0">
                  <a:pos x="28" y="470"/>
                </a:cxn>
                <a:cxn ang="0">
                  <a:pos x="25" y="497"/>
                </a:cxn>
                <a:cxn ang="0">
                  <a:pos x="23" y="510"/>
                </a:cxn>
                <a:cxn ang="0">
                  <a:pos x="20" y="523"/>
                </a:cxn>
                <a:cxn ang="0">
                  <a:pos x="0" y="582"/>
                </a:cxn>
                <a:cxn ang="0">
                  <a:pos x="1" y="656"/>
                </a:cxn>
                <a:cxn ang="0">
                  <a:pos x="8" y="632"/>
                </a:cxn>
                <a:cxn ang="0">
                  <a:pos x="43" y="528"/>
                </a:cxn>
                <a:cxn ang="0">
                  <a:pos x="45" y="514"/>
                </a:cxn>
                <a:cxn ang="0">
                  <a:pos x="47" y="500"/>
                </a:cxn>
                <a:cxn ang="0">
                  <a:pos x="50" y="473"/>
                </a:cxn>
                <a:cxn ang="0">
                  <a:pos x="53" y="417"/>
                </a:cxn>
                <a:cxn ang="0">
                  <a:pos x="52" y="402"/>
                </a:cxn>
                <a:cxn ang="0">
                  <a:pos x="78" y="295"/>
                </a:cxn>
                <a:cxn ang="0">
                  <a:pos x="302" y="178"/>
                </a:cxn>
                <a:cxn ang="0">
                  <a:pos x="325" y="0"/>
                </a:cxn>
                <a:cxn ang="0">
                  <a:pos x="51" y="410"/>
                </a:cxn>
                <a:cxn ang="0">
                  <a:pos x="32" y="409"/>
                </a:cxn>
                <a:cxn ang="0">
                  <a:pos x="53" y="410"/>
                </a:cxn>
                <a:cxn ang="0">
                  <a:pos x="51" y="410"/>
                </a:cxn>
              </a:cxnLst>
              <a:rect l="0" t="0" r="r" b="b"/>
              <a:pathLst>
                <a:path w="334" h="656">
                  <a:moveTo>
                    <a:pt x="325" y="0"/>
                  </a:moveTo>
                  <a:cubicBezTo>
                    <a:pt x="325" y="0"/>
                    <a:pt x="313" y="64"/>
                    <a:pt x="169" y="111"/>
                  </a:cubicBezTo>
                  <a:cubicBezTo>
                    <a:pt x="50" y="150"/>
                    <a:pt x="60" y="248"/>
                    <a:pt x="67" y="281"/>
                  </a:cubicBezTo>
                  <a:cubicBezTo>
                    <a:pt x="85" y="256"/>
                    <a:pt x="107" y="246"/>
                    <a:pt x="107" y="246"/>
                  </a:cubicBezTo>
                  <a:cubicBezTo>
                    <a:pt x="80" y="267"/>
                    <a:pt x="71" y="287"/>
                    <a:pt x="70" y="289"/>
                  </a:cubicBezTo>
                  <a:cubicBezTo>
                    <a:pt x="70" y="289"/>
                    <a:pt x="70" y="289"/>
                    <a:pt x="70" y="289"/>
                  </a:cubicBezTo>
                  <a:cubicBezTo>
                    <a:pt x="62" y="303"/>
                    <a:pt x="52" y="320"/>
                    <a:pt x="44" y="342"/>
                  </a:cubicBezTo>
                  <a:cubicBezTo>
                    <a:pt x="38" y="360"/>
                    <a:pt x="33" y="382"/>
                    <a:pt x="32" y="409"/>
                  </a:cubicBezTo>
                  <a:cubicBezTo>
                    <a:pt x="32" y="409"/>
                    <a:pt x="32" y="409"/>
                    <a:pt x="32" y="409"/>
                  </a:cubicBezTo>
                  <a:cubicBezTo>
                    <a:pt x="32" y="412"/>
                    <a:pt x="32" y="414"/>
                    <a:pt x="32" y="417"/>
                  </a:cubicBezTo>
                  <a:cubicBezTo>
                    <a:pt x="31" y="435"/>
                    <a:pt x="30" y="453"/>
                    <a:pt x="28" y="470"/>
                  </a:cubicBezTo>
                  <a:cubicBezTo>
                    <a:pt x="27" y="479"/>
                    <a:pt x="26" y="488"/>
                    <a:pt x="25" y="497"/>
                  </a:cubicBezTo>
                  <a:cubicBezTo>
                    <a:pt x="23" y="510"/>
                    <a:pt x="23" y="510"/>
                    <a:pt x="23" y="510"/>
                  </a:cubicBezTo>
                  <a:cubicBezTo>
                    <a:pt x="22" y="515"/>
                    <a:pt x="21" y="519"/>
                    <a:pt x="20" y="523"/>
                  </a:cubicBezTo>
                  <a:cubicBezTo>
                    <a:pt x="16" y="543"/>
                    <a:pt x="8" y="562"/>
                    <a:pt x="0" y="582"/>
                  </a:cubicBezTo>
                  <a:cubicBezTo>
                    <a:pt x="5" y="600"/>
                    <a:pt x="7" y="622"/>
                    <a:pt x="1" y="656"/>
                  </a:cubicBezTo>
                  <a:cubicBezTo>
                    <a:pt x="3" y="648"/>
                    <a:pt x="5" y="640"/>
                    <a:pt x="8" y="632"/>
                  </a:cubicBezTo>
                  <a:cubicBezTo>
                    <a:pt x="19" y="599"/>
                    <a:pt x="35" y="566"/>
                    <a:pt x="43" y="528"/>
                  </a:cubicBezTo>
                  <a:cubicBezTo>
                    <a:pt x="44" y="523"/>
                    <a:pt x="45" y="518"/>
                    <a:pt x="45" y="514"/>
                  </a:cubicBezTo>
                  <a:cubicBezTo>
                    <a:pt x="47" y="500"/>
                    <a:pt x="47" y="500"/>
                    <a:pt x="47" y="500"/>
                  </a:cubicBezTo>
                  <a:cubicBezTo>
                    <a:pt x="48" y="491"/>
                    <a:pt x="49" y="482"/>
                    <a:pt x="50" y="473"/>
                  </a:cubicBezTo>
                  <a:cubicBezTo>
                    <a:pt x="52" y="454"/>
                    <a:pt x="53" y="436"/>
                    <a:pt x="53" y="417"/>
                  </a:cubicBezTo>
                  <a:cubicBezTo>
                    <a:pt x="53" y="412"/>
                    <a:pt x="53" y="407"/>
                    <a:pt x="52" y="402"/>
                  </a:cubicBezTo>
                  <a:cubicBezTo>
                    <a:pt x="53" y="384"/>
                    <a:pt x="55" y="340"/>
                    <a:pt x="78" y="295"/>
                  </a:cubicBezTo>
                  <a:cubicBezTo>
                    <a:pt x="193" y="345"/>
                    <a:pt x="271" y="238"/>
                    <a:pt x="302" y="178"/>
                  </a:cubicBezTo>
                  <a:cubicBezTo>
                    <a:pt x="334" y="118"/>
                    <a:pt x="325" y="0"/>
                    <a:pt x="325" y="0"/>
                  </a:cubicBezTo>
                  <a:close/>
                  <a:moveTo>
                    <a:pt x="51" y="410"/>
                  </a:moveTo>
                  <a:cubicBezTo>
                    <a:pt x="32" y="409"/>
                    <a:pt x="32" y="409"/>
                    <a:pt x="32" y="409"/>
                  </a:cubicBezTo>
                  <a:cubicBezTo>
                    <a:pt x="53" y="410"/>
                    <a:pt x="53" y="410"/>
                    <a:pt x="53" y="410"/>
                  </a:cubicBezTo>
                  <a:lnTo>
                    <a:pt x="51" y="410"/>
                  </a:lnTo>
                  <a:close/>
                </a:path>
              </a:pathLst>
            </a:custGeom>
            <a:solidFill>
              <a:srgbClr val="8CC6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26"/>
            <p:cNvSpPr>
              <a:spLocks/>
            </p:cNvSpPr>
            <p:nvPr/>
          </p:nvSpPr>
          <p:spPr bwMode="auto">
            <a:xfrm>
              <a:off x="4145016" y="2165749"/>
              <a:ext cx="1136888" cy="2082807"/>
            </a:xfrm>
            <a:custGeom>
              <a:avLst/>
              <a:gdLst/>
              <a:ahLst/>
              <a:cxnLst>
                <a:cxn ang="0">
                  <a:pos x="270" y="426"/>
                </a:cxn>
                <a:cxn ang="0">
                  <a:pos x="268" y="419"/>
                </a:cxn>
                <a:cxn ang="0">
                  <a:pos x="262" y="393"/>
                </a:cxn>
                <a:cxn ang="0">
                  <a:pos x="250" y="340"/>
                </a:cxn>
                <a:cxn ang="0">
                  <a:pos x="238" y="287"/>
                </a:cxn>
                <a:cxn ang="0">
                  <a:pos x="238" y="287"/>
                </a:cxn>
                <a:cxn ang="0">
                  <a:pos x="238" y="286"/>
                </a:cxn>
                <a:cxn ang="0">
                  <a:pos x="238" y="286"/>
                </a:cxn>
                <a:cxn ang="0">
                  <a:pos x="238" y="286"/>
                </a:cxn>
                <a:cxn ang="0">
                  <a:pos x="213" y="233"/>
                </a:cxn>
                <a:cxn ang="0">
                  <a:pos x="213" y="233"/>
                </a:cxn>
                <a:cxn ang="0">
                  <a:pos x="183" y="199"/>
                </a:cxn>
                <a:cxn ang="0">
                  <a:pos x="215" y="226"/>
                </a:cxn>
                <a:cxn ang="0">
                  <a:pos x="133" y="89"/>
                </a:cxn>
                <a:cxn ang="0">
                  <a:pos x="8" y="0"/>
                </a:cxn>
                <a:cxn ang="0">
                  <a:pos x="26" y="144"/>
                </a:cxn>
                <a:cxn ang="0">
                  <a:pos x="207" y="238"/>
                </a:cxn>
                <a:cxn ang="0">
                  <a:pos x="224" y="292"/>
                </a:cxn>
                <a:cxn ang="0">
                  <a:pos x="224" y="292"/>
                </a:cxn>
                <a:cxn ang="0">
                  <a:pos x="234" y="343"/>
                </a:cxn>
                <a:cxn ang="0">
                  <a:pos x="244" y="397"/>
                </a:cxn>
                <a:cxn ang="0">
                  <a:pos x="250" y="424"/>
                </a:cxn>
                <a:cxn ang="0">
                  <a:pos x="252" y="430"/>
                </a:cxn>
                <a:cxn ang="0">
                  <a:pos x="253" y="437"/>
                </a:cxn>
                <a:cxn ang="0">
                  <a:pos x="255" y="449"/>
                </a:cxn>
                <a:cxn ang="0">
                  <a:pos x="258" y="494"/>
                </a:cxn>
                <a:cxn ang="0">
                  <a:pos x="258" y="494"/>
                </a:cxn>
                <a:cxn ang="0">
                  <a:pos x="270" y="427"/>
                </a:cxn>
                <a:cxn ang="0">
                  <a:pos x="270" y="426"/>
                </a:cxn>
              </a:cxnLst>
              <a:rect l="0" t="0" r="r" b="b"/>
              <a:pathLst>
                <a:path w="270" h="494">
                  <a:moveTo>
                    <a:pt x="270" y="426"/>
                  </a:moveTo>
                  <a:cubicBezTo>
                    <a:pt x="268" y="419"/>
                    <a:pt x="268" y="419"/>
                    <a:pt x="268" y="419"/>
                  </a:cubicBezTo>
                  <a:cubicBezTo>
                    <a:pt x="266" y="410"/>
                    <a:pt x="264" y="402"/>
                    <a:pt x="262" y="393"/>
                  </a:cubicBezTo>
                  <a:cubicBezTo>
                    <a:pt x="257" y="376"/>
                    <a:pt x="254" y="358"/>
                    <a:pt x="250" y="340"/>
                  </a:cubicBezTo>
                  <a:cubicBezTo>
                    <a:pt x="247" y="323"/>
                    <a:pt x="243" y="305"/>
                    <a:pt x="238" y="287"/>
                  </a:cubicBezTo>
                  <a:cubicBezTo>
                    <a:pt x="238" y="287"/>
                    <a:pt x="238" y="287"/>
                    <a:pt x="238" y="287"/>
                  </a:cubicBezTo>
                  <a:cubicBezTo>
                    <a:pt x="238" y="287"/>
                    <a:pt x="238" y="287"/>
                    <a:pt x="238" y="286"/>
                  </a:cubicBezTo>
                  <a:cubicBezTo>
                    <a:pt x="238" y="286"/>
                    <a:pt x="238" y="286"/>
                    <a:pt x="238" y="286"/>
                  </a:cubicBezTo>
                  <a:cubicBezTo>
                    <a:pt x="238" y="286"/>
                    <a:pt x="238" y="286"/>
                    <a:pt x="238" y="286"/>
                  </a:cubicBezTo>
                  <a:cubicBezTo>
                    <a:pt x="230" y="260"/>
                    <a:pt x="225" y="253"/>
                    <a:pt x="213" y="233"/>
                  </a:cubicBezTo>
                  <a:cubicBezTo>
                    <a:pt x="213" y="233"/>
                    <a:pt x="213" y="233"/>
                    <a:pt x="213" y="233"/>
                  </a:cubicBezTo>
                  <a:cubicBezTo>
                    <a:pt x="213" y="231"/>
                    <a:pt x="205" y="215"/>
                    <a:pt x="183" y="199"/>
                  </a:cubicBezTo>
                  <a:cubicBezTo>
                    <a:pt x="183" y="199"/>
                    <a:pt x="201" y="206"/>
                    <a:pt x="215" y="226"/>
                  </a:cubicBezTo>
                  <a:cubicBezTo>
                    <a:pt x="221" y="200"/>
                    <a:pt x="230" y="121"/>
                    <a:pt x="133" y="89"/>
                  </a:cubicBezTo>
                  <a:cubicBezTo>
                    <a:pt x="17" y="51"/>
                    <a:pt x="8" y="0"/>
                    <a:pt x="8" y="0"/>
                  </a:cubicBezTo>
                  <a:cubicBezTo>
                    <a:pt x="8" y="0"/>
                    <a:pt x="0" y="95"/>
                    <a:pt x="26" y="144"/>
                  </a:cubicBezTo>
                  <a:cubicBezTo>
                    <a:pt x="51" y="192"/>
                    <a:pt x="114" y="278"/>
                    <a:pt x="207" y="238"/>
                  </a:cubicBezTo>
                  <a:cubicBezTo>
                    <a:pt x="222" y="281"/>
                    <a:pt x="224" y="292"/>
                    <a:pt x="224" y="292"/>
                  </a:cubicBezTo>
                  <a:cubicBezTo>
                    <a:pt x="224" y="292"/>
                    <a:pt x="224" y="292"/>
                    <a:pt x="224" y="292"/>
                  </a:cubicBezTo>
                  <a:cubicBezTo>
                    <a:pt x="228" y="309"/>
                    <a:pt x="232" y="326"/>
                    <a:pt x="234" y="343"/>
                  </a:cubicBezTo>
                  <a:cubicBezTo>
                    <a:pt x="237" y="361"/>
                    <a:pt x="240" y="379"/>
                    <a:pt x="244" y="397"/>
                  </a:cubicBezTo>
                  <a:cubicBezTo>
                    <a:pt x="246" y="406"/>
                    <a:pt x="248" y="415"/>
                    <a:pt x="250" y="424"/>
                  </a:cubicBezTo>
                  <a:cubicBezTo>
                    <a:pt x="252" y="430"/>
                    <a:pt x="252" y="430"/>
                    <a:pt x="252" y="430"/>
                  </a:cubicBezTo>
                  <a:cubicBezTo>
                    <a:pt x="252" y="433"/>
                    <a:pt x="253" y="435"/>
                    <a:pt x="253" y="437"/>
                  </a:cubicBezTo>
                  <a:cubicBezTo>
                    <a:pt x="254" y="441"/>
                    <a:pt x="255" y="445"/>
                    <a:pt x="255" y="449"/>
                  </a:cubicBezTo>
                  <a:cubicBezTo>
                    <a:pt x="257" y="464"/>
                    <a:pt x="258" y="479"/>
                    <a:pt x="258" y="494"/>
                  </a:cubicBezTo>
                  <a:cubicBezTo>
                    <a:pt x="258" y="494"/>
                    <a:pt x="258" y="494"/>
                    <a:pt x="258" y="494"/>
                  </a:cubicBezTo>
                  <a:cubicBezTo>
                    <a:pt x="259" y="467"/>
                    <a:pt x="264" y="445"/>
                    <a:pt x="270" y="427"/>
                  </a:cubicBezTo>
                  <a:cubicBezTo>
                    <a:pt x="270" y="426"/>
                    <a:pt x="270" y="426"/>
                    <a:pt x="270" y="426"/>
                  </a:cubicBezTo>
                  <a:close/>
                </a:path>
              </a:pathLst>
            </a:custGeom>
            <a:solidFill>
              <a:srgbClr val="8CC6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title"/>
          </p:nvPr>
        </p:nvSpPr>
        <p:spPr>
          <a:xfrm>
            <a:off x="1469877" y="467832"/>
            <a:ext cx="7350273" cy="499509"/>
          </a:xfrm>
        </p:spPr>
        <p:txBody>
          <a:bodyPr/>
          <a:lstStyle/>
          <a:p>
            <a:r>
              <a:rPr lang="sv-SE" sz="3200" b="0" dirty="0" smtClean="0"/>
              <a:t>Sustainable procurement benefits</a:t>
            </a:r>
            <a:endParaRPr lang="en-GB" sz="3200" b="0" dirty="0"/>
          </a:p>
        </p:txBody>
      </p:sp>
      <p:sp>
        <p:nvSpPr>
          <p:cNvPr id="11" name="Oval 10"/>
          <p:cNvSpPr/>
          <p:nvPr/>
        </p:nvSpPr>
        <p:spPr>
          <a:xfrm>
            <a:off x="693631" y="910066"/>
            <a:ext cx="6177695" cy="6177694"/>
          </a:xfrm>
          <a:prstGeom prst="ellipse">
            <a:avLst/>
          </a:prstGeom>
          <a:noFill/>
          <a:ln>
            <a:gradFill flip="none" rotWithShape="1">
              <a:gsLst>
                <a:gs pos="11000">
                  <a:srgbClr val="FFFFFF">
                    <a:alpha val="0"/>
                  </a:srgbClr>
                </a:gs>
                <a:gs pos="30000">
                  <a:srgbClr val="FFFFFF"/>
                </a:gs>
                <a:gs pos="67000">
                  <a:srgbClr val="FFFFFF"/>
                </a:gs>
                <a:gs pos="90000">
                  <a:srgbClr val="FFFFFF">
                    <a:alpha val="0"/>
                  </a:srgbClr>
                </a:gs>
              </a:gsLst>
              <a:lin ang="5400000" scaled="1"/>
              <a:tileRect/>
            </a:gradFill>
          </a:ln>
          <a:effectLst>
            <a:outerShdw blurRad="63500" sx="102000" sy="102000" algn="ctr" rotWithShape="0">
              <a:srgbClr val="45481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p:cNvSpPr/>
          <p:nvPr/>
        </p:nvSpPr>
        <p:spPr>
          <a:xfrm>
            <a:off x="2886472" y="3051878"/>
            <a:ext cx="1846446" cy="1846446"/>
          </a:xfrm>
          <a:prstGeom prst="ellipse">
            <a:avLst/>
          </a:prstGeom>
          <a:solidFill>
            <a:schemeClr val="accent1">
              <a:lumMod val="20000"/>
              <a:lumOff val="80000"/>
            </a:schemeClr>
          </a:solidFill>
          <a:ln>
            <a:noFill/>
          </a:ln>
          <a:effectLst>
            <a:outerShdw blurRad="63500" sx="102000" sy="102000" algn="ctr" rotWithShape="0">
              <a:srgbClr val="45481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eform 6"/>
          <p:cNvSpPr>
            <a:spLocks noEditPoints="1"/>
          </p:cNvSpPr>
          <p:nvPr/>
        </p:nvSpPr>
        <p:spPr bwMode="auto">
          <a:xfrm>
            <a:off x="643349" y="2693262"/>
            <a:ext cx="355287" cy="490917"/>
          </a:xfrm>
          <a:custGeom>
            <a:avLst/>
            <a:gdLst/>
            <a:ahLst/>
            <a:cxnLst>
              <a:cxn ang="0">
                <a:pos x="97" y="87"/>
              </a:cxn>
              <a:cxn ang="0">
                <a:pos x="91" y="25"/>
              </a:cxn>
              <a:cxn ang="0">
                <a:pos x="85" y="12"/>
              </a:cxn>
              <a:cxn ang="0">
                <a:pos x="68" y="9"/>
              </a:cxn>
              <a:cxn ang="0">
                <a:pos x="62" y="3"/>
              </a:cxn>
              <a:cxn ang="0">
                <a:pos x="51" y="0"/>
              </a:cxn>
              <a:cxn ang="0">
                <a:pos x="40" y="3"/>
              </a:cxn>
              <a:cxn ang="0">
                <a:pos x="34" y="9"/>
              </a:cxn>
              <a:cxn ang="0">
                <a:pos x="17" y="12"/>
              </a:cxn>
              <a:cxn ang="0">
                <a:pos x="11" y="25"/>
              </a:cxn>
              <a:cxn ang="0">
                <a:pos x="5" y="87"/>
              </a:cxn>
              <a:cxn ang="0">
                <a:pos x="0" y="128"/>
              </a:cxn>
              <a:cxn ang="0">
                <a:pos x="13" y="131"/>
              </a:cxn>
              <a:cxn ang="0">
                <a:pos x="13" y="139"/>
              </a:cxn>
              <a:cxn ang="0">
                <a:pos x="51" y="141"/>
              </a:cxn>
              <a:cxn ang="0">
                <a:pos x="89" y="139"/>
              </a:cxn>
              <a:cxn ang="0">
                <a:pos x="89" y="131"/>
              </a:cxn>
              <a:cxn ang="0">
                <a:pos x="102" y="128"/>
              </a:cxn>
              <a:cxn ang="0">
                <a:pos x="97" y="87"/>
              </a:cxn>
              <a:cxn ang="0">
                <a:pos x="20" y="95"/>
              </a:cxn>
              <a:cxn ang="0">
                <a:pos x="23" y="73"/>
              </a:cxn>
              <a:cxn ang="0">
                <a:pos x="25" y="59"/>
              </a:cxn>
              <a:cxn ang="0">
                <a:pos x="27" y="72"/>
              </a:cxn>
              <a:cxn ang="0">
                <a:pos x="20" y="95"/>
              </a:cxn>
              <a:cxn ang="0">
                <a:pos x="75" y="72"/>
              </a:cxn>
              <a:cxn ang="0">
                <a:pos x="77" y="59"/>
              </a:cxn>
              <a:cxn ang="0">
                <a:pos x="79" y="73"/>
              </a:cxn>
              <a:cxn ang="0">
                <a:pos x="82" y="95"/>
              </a:cxn>
              <a:cxn ang="0">
                <a:pos x="75" y="72"/>
              </a:cxn>
            </a:cxnLst>
            <a:rect l="0" t="0" r="r" b="b"/>
            <a:pathLst>
              <a:path w="102" h="141">
                <a:moveTo>
                  <a:pt x="97" y="87"/>
                </a:moveTo>
                <a:cubicBezTo>
                  <a:pt x="96" y="75"/>
                  <a:pt x="91" y="35"/>
                  <a:pt x="91" y="25"/>
                </a:cubicBezTo>
                <a:cubicBezTo>
                  <a:pt x="91" y="15"/>
                  <a:pt x="88" y="15"/>
                  <a:pt x="85" y="12"/>
                </a:cubicBezTo>
                <a:cubicBezTo>
                  <a:pt x="82" y="8"/>
                  <a:pt x="68" y="9"/>
                  <a:pt x="68" y="9"/>
                </a:cubicBezTo>
                <a:cubicBezTo>
                  <a:pt x="68" y="9"/>
                  <a:pt x="65" y="5"/>
                  <a:pt x="62" y="3"/>
                </a:cubicBezTo>
                <a:cubicBezTo>
                  <a:pt x="60" y="0"/>
                  <a:pt x="56" y="0"/>
                  <a:pt x="51" y="0"/>
                </a:cubicBezTo>
                <a:cubicBezTo>
                  <a:pt x="46" y="0"/>
                  <a:pt x="42" y="0"/>
                  <a:pt x="40" y="3"/>
                </a:cubicBezTo>
                <a:cubicBezTo>
                  <a:pt x="37" y="5"/>
                  <a:pt x="34" y="9"/>
                  <a:pt x="34" y="9"/>
                </a:cubicBezTo>
                <a:cubicBezTo>
                  <a:pt x="34" y="9"/>
                  <a:pt x="20" y="8"/>
                  <a:pt x="17" y="12"/>
                </a:cubicBezTo>
                <a:cubicBezTo>
                  <a:pt x="14" y="15"/>
                  <a:pt x="11" y="15"/>
                  <a:pt x="11" y="25"/>
                </a:cubicBezTo>
                <a:cubicBezTo>
                  <a:pt x="11" y="35"/>
                  <a:pt x="6" y="75"/>
                  <a:pt x="5" y="87"/>
                </a:cubicBezTo>
                <a:cubicBezTo>
                  <a:pt x="4" y="99"/>
                  <a:pt x="0" y="128"/>
                  <a:pt x="0" y="128"/>
                </a:cubicBezTo>
                <a:cubicBezTo>
                  <a:pt x="13" y="131"/>
                  <a:pt x="13" y="131"/>
                  <a:pt x="13" y="131"/>
                </a:cubicBezTo>
                <a:cubicBezTo>
                  <a:pt x="13" y="139"/>
                  <a:pt x="13" y="139"/>
                  <a:pt x="13" y="139"/>
                </a:cubicBezTo>
                <a:cubicBezTo>
                  <a:pt x="13" y="139"/>
                  <a:pt x="36" y="141"/>
                  <a:pt x="51" y="141"/>
                </a:cubicBezTo>
                <a:cubicBezTo>
                  <a:pt x="66" y="141"/>
                  <a:pt x="89" y="139"/>
                  <a:pt x="89" y="139"/>
                </a:cubicBezTo>
                <a:cubicBezTo>
                  <a:pt x="89" y="131"/>
                  <a:pt x="89" y="131"/>
                  <a:pt x="89" y="131"/>
                </a:cubicBezTo>
                <a:cubicBezTo>
                  <a:pt x="102" y="128"/>
                  <a:pt x="102" y="128"/>
                  <a:pt x="102" y="128"/>
                </a:cubicBezTo>
                <a:cubicBezTo>
                  <a:pt x="102" y="128"/>
                  <a:pt x="98" y="99"/>
                  <a:pt x="97" y="87"/>
                </a:cubicBezTo>
                <a:close/>
                <a:moveTo>
                  <a:pt x="20" y="95"/>
                </a:moveTo>
                <a:cubicBezTo>
                  <a:pt x="20" y="95"/>
                  <a:pt x="23" y="78"/>
                  <a:pt x="23" y="73"/>
                </a:cubicBezTo>
                <a:cubicBezTo>
                  <a:pt x="23" y="68"/>
                  <a:pt x="25" y="59"/>
                  <a:pt x="25" y="59"/>
                </a:cubicBezTo>
                <a:cubicBezTo>
                  <a:pt x="25" y="59"/>
                  <a:pt x="27" y="69"/>
                  <a:pt x="27" y="72"/>
                </a:cubicBezTo>
                <a:cubicBezTo>
                  <a:pt x="27" y="74"/>
                  <a:pt x="20" y="95"/>
                  <a:pt x="20" y="95"/>
                </a:cubicBezTo>
                <a:close/>
                <a:moveTo>
                  <a:pt x="75" y="72"/>
                </a:moveTo>
                <a:cubicBezTo>
                  <a:pt x="75" y="69"/>
                  <a:pt x="77" y="59"/>
                  <a:pt x="77" y="59"/>
                </a:cubicBezTo>
                <a:cubicBezTo>
                  <a:pt x="77" y="59"/>
                  <a:pt x="79" y="68"/>
                  <a:pt x="79" y="73"/>
                </a:cubicBezTo>
                <a:cubicBezTo>
                  <a:pt x="79" y="78"/>
                  <a:pt x="82" y="95"/>
                  <a:pt x="82" y="95"/>
                </a:cubicBezTo>
                <a:cubicBezTo>
                  <a:pt x="82" y="95"/>
                  <a:pt x="75" y="74"/>
                  <a:pt x="75" y="72"/>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11"/>
          <p:cNvSpPr>
            <a:spLocks/>
          </p:cNvSpPr>
          <p:nvPr/>
        </p:nvSpPr>
        <p:spPr bwMode="auto">
          <a:xfrm>
            <a:off x="576005" y="3352159"/>
            <a:ext cx="253702" cy="568516"/>
          </a:xfrm>
          <a:custGeom>
            <a:avLst/>
            <a:gdLst/>
            <a:ahLst/>
            <a:cxnLst>
              <a:cxn ang="0">
                <a:pos x="180" y="496"/>
              </a:cxn>
              <a:cxn ang="0">
                <a:pos x="136" y="464"/>
              </a:cxn>
              <a:cxn ang="0">
                <a:pos x="131" y="300"/>
              </a:cxn>
              <a:cxn ang="0">
                <a:pos x="189" y="263"/>
              </a:cxn>
              <a:cxn ang="0">
                <a:pos x="231" y="159"/>
              </a:cxn>
              <a:cxn ang="0">
                <a:pos x="208" y="10"/>
              </a:cxn>
              <a:cxn ang="0">
                <a:pos x="198" y="1"/>
              </a:cxn>
              <a:cxn ang="0">
                <a:pos x="117" y="1"/>
              </a:cxn>
              <a:cxn ang="0">
                <a:pos x="116" y="1"/>
              </a:cxn>
              <a:cxn ang="0">
                <a:pos x="34" y="1"/>
              </a:cxn>
              <a:cxn ang="0">
                <a:pos x="24" y="10"/>
              </a:cxn>
              <a:cxn ang="0">
                <a:pos x="1" y="159"/>
              </a:cxn>
              <a:cxn ang="0">
                <a:pos x="43" y="263"/>
              </a:cxn>
              <a:cxn ang="0">
                <a:pos x="101" y="300"/>
              </a:cxn>
              <a:cxn ang="0">
                <a:pos x="96" y="464"/>
              </a:cxn>
              <a:cxn ang="0">
                <a:pos x="52" y="496"/>
              </a:cxn>
              <a:cxn ang="0">
                <a:pos x="9" y="517"/>
              </a:cxn>
              <a:cxn ang="0">
                <a:pos x="50" y="520"/>
              </a:cxn>
              <a:cxn ang="0">
                <a:pos x="116" y="520"/>
              </a:cxn>
              <a:cxn ang="0">
                <a:pos x="116" y="324"/>
              </a:cxn>
              <a:cxn ang="0">
                <a:pos x="116" y="520"/>
              </a:cxn>
              <a:cxn ang="0">
                <a:pos x="183" y="520"/>
              </a:cxn>
              <a:cxn ang="0">
                <a:pos x="223" y="517"/>
              </a:cxn>
              <a:cxn ang="0">
                <a:pos x="180" y="496"/>
              </a:cxn>
            </a:cxnLst>
            <a:rect l="0" t="0" r="r" b="b"/>
            <a:pathLst>
              <a:path w="232" h="520">
                <a:moveTo>
                  <a:pt x="180" y="496"/>
                </a:moveTo>
                <a:cubicBezTo>
                  <a:pt x="142" y="485"/>
                  <a:pt x="142" y="478"/>
                  <a:pt x="136" y="464"/>
                </a:cubicBezTo>
                <a:cubicBezTo>
                  <a:pt x="131" y="451"/>
                  <a:pt x="130" y="314"/>
                  <a:pt x="131" y="300"/>
                </a:cubicBezTo>
                <a:cubicBezTo>
                  <a:pt x="133" y="286"/>
                  <a:pt x="148" y="285"/>
                  <a:pt x="189" y="263"/>
                </a:cubicBezTo>
                <a:cubicBezTo>
                  <a:pt x="231" y="241"/>
                  <a:pt x="232" y="194"/>
                  <a:pt x="231" y="159"/>
                </a:cubicBezTo>
                <a:cubicBezTo>
                  <a:pt x="230" y="124"/>
                  <a:pt x="210" y="21"/>
                  <a:pt x="208" y="10"/>
                </a:cubicBezTo>
                <a:cubicBezTo>
                  <a:pt x="205" y="0"/>
                  <a:pt x="198" y="1"/>
                  <a:pt x="198" y="1"/>
                </a:cubicBezTo>
                <a:cubicBezTo>
                  <a:pt x="117" y="1"/>
                  <a:pt x="117" y="1"/>
                  <a:pt x="117" y="1"/>
                </a:cubicBezTo>
                <a:cubicBezTo>
                  <a:pt x="116" y="1"/>
                  <a:pt x="116" y="1"/>
                  <a:pt x="116" y="1"/>
                </a:cubicBezTo>
                <a:cubicBezTo>
                  <a:pt x="34" y="1"/>
                  <a:pt x="34" y="1"/>
                  <a:pt x="34" y="1"/>
                </a:cubicBezTo>
                <a:cubicBezTo>
                  <a:pt x="34" y="1"/>
                  <a:pt x="27" y="0"/>
                  <a:pt x="24" y="10"/>
                </a:cubicBezTo>
                <a:cubicBezTo>
                  <a:pt x="22" y="21"/>
                  <a:pt x="2" y="124"/>
                  <a:pt x="1" y="159"/>
                </a:cubicBezTo>
                <a:cubicBezTo>
                  <a:pt x="0" y="194"/>
                  <a:pt x="1" y="241"/>
                  <a:pt x="43" y="263"/>
                </a:cubicBezTo>
                <a:cubicBezTo>
                  <a:pt x="85" y="285"/>
                  <a:pt x="100" y="286"/>
                  <a:pt x="101" y="300"/>
                </a:cubicBezTo>
                <a:cubicBezTo>
                  <a:pt x="102" y="314"/>
                  <a:pt x="101" y="451"/>
                  <a:pt x="96" y="464"/>
                </a:cubicBezTo>
                <a:cubicBezTo>
                  <a:pt x="90" y="478"/>
                  <a:pt x="90" y="485"/>
                  <a:pt x="52" y="496"/>
                </a:cubicBezTo>
                <a:cubicBezTo>
                  <a:pt x="14" y="508"/>
                  <a:pt x="9" y="513"/>
                  <a:pt x="9" y="517"/>
                </a:cubicBezTo>
                <a:cubicBezTo>
                  <a:pt x="9" y="520"/>
                  <a:pt x="30" y="520"/>
                  <a:pt x="50" y="520"/>
                </a:cubicBezTo>
                <a:cubicBezTo>
                  <a:pt x="69" y="520"/>
                  <a:pt x="116" y="520"/>
                  <a:pt x="116" y="520"/>
                </a:cubicBezTo>
                <a:cubicBezTo>
                  <a:pt x="116" y="324"/>
                  <a:pt x="116" y="324"/>
                  <a:pt x="116" y="324"/>
                </a:cubicBezTo>
                <a:cubicBezTo>
                  <a:pt x="116" y="520"/>
                  <a:pt x="116" y="520"/>
                  <a:pt x="116" y="520"/>
                </a:cubicBezTo>
                <a:cubicBezTo>
                  <a:pt x="116" y="520"/>
                  <a:pt x="163" y="520"/>
                  <a:pt x="183" y="520"/>
                </a:cubicBezTo>
                <a:cubicBezTo>
                  <a:pt x="202" y="520"/>
                  <a:pt x="223" y="520"/>
                  <a:pt x="223" y="517"/>
                </a:cubicBezTo>
                <a:cubicBezTo>
                  <a:pt x="223" y="513"/>
                  <a:pt x="218" y="508"/>
                  <a:pt x="180" y="49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21"/>
          <p:cNvSpPr>
            <a:spLocks/>
          </p:cNvSpPr>
          <p:nvPr/>
        </p:nvSpPr>
        <p:spPr bwMode="auto">
          <a:xfrm>
            <a:off x="1265882" y="1668749"/>
            <a:ext cx="617042" cy="379224"/>
          </a:xfrm>
          <a:custGeom>
            <a:avLst/>
            <a:gdLst/>
            <a:ahLst/>
            <a:cxnLst>
              <a:cxn ang="0">
                <a:pos x="351" y="137"/>
              </a:cxn>
              <a:cxn ang="0">
                <a:pos x="353" y="125"/>
              </a:cxn>
              <a:cxn ang="0">
                <a:pos x="326" y="89"/>
              </a:cxn>
              <a:cxn ang="0">
                <a:pos x="318" y="82"/>
              </a:cxn>
              <a:cxn ang="0">
                <a:pos x="302" y="67"/>
              </a:cxn>
              <a:cxn ang="0">
                <a:pos x="296" y="67"/>
              </a:cxn>
              <a:cxn ang="0">
                <a:pos x="230" y="23"/>
              </a:cxn>
              <a:cxn ang="0">
                <a:pos x="104" y="4"/>
              </a:cxn>
              <a:cxn ang="0">
                <a:pos x="35" y="13"/>
              </a:cxn>
              <a:cxn ang="0">
                <a:pos x="34" y="17"/>
              </a:cxn>
              <a:cxn ang="0">
                <a:pos x="36" y="21"/>
              </a:cxn>
              <a:cxn ang="0">
                <a:pos x="20" y="56"/>
              </a:cxn>
              <a:cxn ang="0">
                <a:pos x="12" y="87"/>
              </a:cxn>
              <a:cxn ang="0">
                <a:pos x="15" y="113"/>
              </a:cxn>
              <a:cxn ang="0">
                <a:pos x="8" y="134"/>
              </a:cxn>
              <a:cxn ang="0">
                <a:pos x="0" y="171"/>
              </a:cxn>
              <a:cxn ang="0">
                <a:pos x="5" y="178"/>
              </a:cxn>
              <a:cxn ang="0">
                <a:pos x="53" y="225"/>
              </a:cxn>
              <a:cxn ang="0">
                <a:pos x="98" y="193"/>
              </a:cxn>
              <a:cxn ang="0">
                <a:pos x="260" y="197"/>
              </a:cxn>
              <a:cxn ang="0">
                <a:pos x="261" y="193"/>
              </a:cxn>
              <a:cxn ang="0">
                <a:pos x="269" y="193"/>
              </a:cxn>
              <a:cxn ang="0">
                <a:pos x="311" y="223"/>
              </a:cxn>
              <a:cxn ang="0">
                <a:pos x="352" y="194"/>
              </a:cxn>
              <a:cxn ang="0">
                <a:pos x="360" y="195"/>
              </a:cxn>
              <a:cxn ang="0">
                <a:pos x="351" y="137"/>
              </a:cxn>
            </a:cxnLst>
            <a:rect l="0" t="0" r="r" b="b"/>
            <a:pathLst>
              <a:path w="366" h="225">
                <a:moveTo>
                  <a:pt x="351" y="137"/>
                </a:moveTo>
                <a:cubicBezTo>
                  <a:pt x="348" y="128"/>
                  <a:pt x="355" y="131"/>
                  <a:pt x="353" y="125"/>
                </a:cubicBezTo>
                <a:cubicBezTo>
                  <a:pt x="351" y="118"/>
                  <a:pt x="329" y="90"/>
                  <a:pt x="326" y="89"/>
                </a:cubicBezTo>
                <a:cubicBezTo>
                  <a:pt x="323" y="89"/>
                  <a:pt x="320" y="85"/>
                  <a:pt x="318" y="82"/>
                </a:cubicBezTo>
                <a:cubicBezTo>
                  <a:pt x="317" y="79"/>
                  <a:pt x="304" y="68"/>
                  <a:pt x="302" y="67"/>
                </a:cubicBezTo>
                <a:cubicBezTo>
                  <a:pt x="299" y="66"/>
                  <a:pt x="296" y="67"/>
                  <a:pt x="296" y="67"/>
                </a:cubicBezTo>
                <a:cubicBezTo>
                  <a:pt x="296" y="67"/>
                  <a:pt x="264" y="47"/>
                  <a:pt x="230" y="23"/>
                </a:cubicBezTo>
                <a:cubicBezTo>
                  <a:pt x="196" y="0"/>
                  <a:pt x="143" y="3"/>
                  <a:pt x="104" y="4"/>
                </a:cubicBezTo>
                <a:cubicBezTo>
                  <a:pt x="66" y="6"/>
                  <a:pt x="35" y="13"/>
                  <a:pt x="35" y="13"/>
                </a:cubicBezTo>
                <a:cubicBezTo>
                  <a:pt x="30" y="14"/>
                  <a:pt x="33" y="17"/>
                  <a:pt x="34" y="17"/>
                </a:cubicBezTo>
                <a:cubicBezTo>
                  <a:pt x="35" y="18"/>
                  <a:pt x="35" y="19"/>
                  <a:pt x="36" y="21"/>
                </a:cubicBezTo>
                <a:cubicBezTo>
                  <a:pt x="36" y="23"/>
                  <a:pt x="24" y="37"/>
                  <a:pt x="20" y="56"/>
                </a:cubicBezTo>
                <a:cubicBezTo>
                  <a:pt x="17" y="75"/>
                  <a:pt x="12" y="62"/>
                  <a:pt x="12" y="87"/>
                </a:cubicBezTo>
                <a:cubicBezTo>
                  <a:pt x="11" y="111"/>
                  <a:pt x="14" y="108"/>
                  <a:pt x="15" y="113"/>
                </a:cubicBezTo>
                <a:cubicBezTo>
                  <a:pt x="15" y="118"/>
                  <a:pt x="14" y="128"/>
                  <a:pt x="8" y="134"/>
                </a:cubicBezTo>
                <a:cubicBezTo>
                  <a:pt x="1" y="140"/>
                  <a:pt x="0" y="167"/>
                  <a:pt x="0" y="171"/>
                </a:cubicBezTo>
                <a:cubicBezTo>
                  <a:pt x="0" y="173"/>
                  <a:pt x="3" y="176"/>
                  <a:pt x="5" y="178"/>
                </a:cubicBezTo>
                <a:cubicBezTo>
                  <a:pt x="5" y="204"/>
                  <a:pt x="26" y="225"/>
                  <a:pt x="53" y="225"/>
                </a:cubicBezTo>
                <a:cubicBezTo>
                  <a:pt x="74" y="225"/>
                  <a:pt x="92" y="212"/>
                  <a:pt x="98" y="193"/>
                </a:cubicBezTo>
                <a:cubicBezTo>
                  <a:pt x="260" y="197"/>
                  <a:pt x="260" y="197"/>
                  <a:pt x="260" y="197"/>
                </a:cubicBezTo>
                <a:cubicBezTo>
                  <a:pt x="261" y="193"/>
                  <a:pt x="261" y="193"/>
                  <a:pt x="261" y="193"/>
                </a:cubicBezTo>
                <a:cubicBezTo>
                  <a:pt x="261" y="193"/>
                  <a:pt x="264" y="193"/>
                  <a:pt x="269" y="193"/>
                </a:cubicBezTo>
                <a:cubicBezTo>
                  <a:pt x="275" y="210"/>
                  <a:pt x="291" y="223"/>
                  <a:pt x="311" y="223"/>
                </a:cubicBezTo>
                <a:cubicBezTo>
                  <a:pt x="330" y="223"/>
                  <a:pt x="346" y="211"/>
                  <a:pt x="352" y="194"/>
                </a:cubicBezTo>
                <a:cubicBezTo>
                  <a:pt x="356" y="197"/>
                  <a:pt x="360" y="195"/>
                  <a:pt x="360" y="195"/>
                </a:cubicBezTo>
                <a:cubicBezTo>
                  <a:pt x="366" y="155"/>
                  <a:pt x="354" y="145"/>
                  <a:pt x="351" y="13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26"/>
          <p:cNvSpPr>
            <a:spLocks noEditPoints="1"/>
          </p:cNvSpPr>
          <p:nvPr/>
        </p:nvSpPr>
        <p:spPr bwMode="auto">
          <a:xfrm>
            <a:off x="1116203" y="5511998"/>
            <a:ext cx="280878" cy="475274"/>
          </a:xfrm>
          <a:custGeom>
            <a:avLst/>
            <a:gdLst/>
            <a:ahLst/>
            <a:cxnLst>
              <a:cxn ang="0">
                <a:pos x="143" y="0"/>
              </a:cxn>
              <a:cxn ang="0">
                <a:pos x="12" y="0"/>
              </a:cxn>
              <a:cxn ang="0">
                <a:pos x="0" y="14"/>
              </a:cxn>
              <a:cxn ang="0">
                <a:pos x="0" y="248"/>
              </a:cxn>
              <a:cxn ang="0">
                <a:pos x="12" y="263"/>
              </a:cxn>
              <a:cxn ang="0">
                <a:pos x="143" y="263"/>
              </a:cxn>
              <a:cxn ang="0">
                <a:pos x="155" y="248"/>
              </a:cxn>
              <a:cxn ang="0">
                <a:pos x="155" y="14"/>
              </a:cxn>
              <a:cxn ang="0">
                <a:pos x="143" y="0"/>
              </a:cxn>
              <a:cxn ang="0">
                <a:pos x="55" y="9"/>
              </a:cxn>
              <a:cxn ang="0">
                <a:pos x="100" y="9"/>
              </a:cxn>
              <a:cxn ang="0">
                <a:pos x="103" y="12"/>
              </a:cxn>
              <a:cxn ang="0">
                <a:pos x="100" y="14"/>
              </a:cxn>
              <a:cxn ang="0">
                <a:pos x="55" y="14"/>
              </a:cxn>
              <a:cxn ang="0">
                <a:pos x="52" y="12"/>
              </a:cxn>
              <a:cxn ang="0">
                <a:pos x="55" y="9"/>
              </a:cxn>
              <a:cxn ang="0">
                <a:pos x="77" y="252"/>
              </a:cxn>
              <a:cxn ang="0">
                <a:pos x="64" y="238"/>
              </a:cxn>
              <a:cxn ang="0">
                <a:pos x="77" y="224"/>
              </a:cxn>
              <a:cxn ang="0">
                <a:pos x="91" y="238"/>
              </a:cxn>
              <a:cxn ang="0">
                <a:pos x="77" y="252"/>
              </a:cxn>
              <a:cxn ang="0">
                <a:pos x="147" y="206"/>
              </a:cxn>
              <a:cxn ang="0">
                <a:pos x="136" y="219"/>
              </a:cxn>
              <a:cxn ang="0">
                <a:pos x="18" y="219"/>
              </a:cxn>
              <a:cxn ang="0">
                <a:pos x="8" y="206"/>
              </a:cxn>
              <a:cxn ang="0">
                <a:pos x="8" y="41"/>
              </a:cxn>
              <a:cxn ang="0">
                <a:pos x="18" y="28"/>
              </a:cxn>
              <a:cxn ang="0">
                <a:pos x="136" y="28"/>
              </a:cxn>
              <a:cxn ang="0">
                <a:pos x="147" y="41"/>
              </a:cxn>
              <a:cxn ang="0">
                <a:pos x="147" y="206"/>
              </a:cxn>
            </a:cxnLst>
            <a:rect l="0" t="0" r="r" b="b"/>
            <a:pathLst>
              <a:path w="155" h="263">
                <a:moveTo>
                  <a:pt x="143" y="0"/>
                </a:moveTo>
                <a:cubicBezTo>
                  <a:pt x="12" y="0"/>
                  <a:pt x="12" y="0"/>
                  <a:pt x="12" y="0"/>
                </a:cubicBezTo>
                <a:cubicBezTo>
                  <a:pt x="5" y="0"/>
                  <a:pt x="0" y="6"/>
                  <a:pt x="0" y="14"/>
                </a:cubicBezTo>
                <a:cubicBezTo>
                  <a:pt x="0" y="248"/>
                  <a:pt x="0" y="248"/>
                  <a:pt x="0" y="248"/>
                </a:cubicBezTo>
                <a:cubicBezTo>
                  <a:pt x="0" y="256"/>
                  <a:pt x="5" y="263"/>
                  <a:pt x="12" y="263"/>
                </a:cubicBezTo>
                <a:cubicBezTo>
                  <a:pt x="143" y="263"/>
                  <a:pt x="143" y="263"/>
                  <a:pt x="143" y="263"/>
                </a:cubicBezTo>
                <a:cubicBezTo>
                  <a:pt x="150" y="263"/>
                  <a:pt x="155" y="256"/>
                  <a:pt x="155" y="248"/>
                </a:cubicBezTo>
                <a:cubicBezTo>
                  <a:pt x="155" y="14"/>
                  <a:pt x="155" y="14"/>
                  <a:pt x="155" y="14"/>
                </a:cubicBezTo>
                <a:cubicBezTo>
                  <a:pt x="155" y="6"/>
                  <a:pt x="150" y="0"/>
                  <a:pt x="143" y="0"/>
                </a:cubicBezTo>
                <a:close/>
                <a:moveTo>
                  <a:pt x="55" y="9"/>
                </a:moveTo>
                <a:cubicBezTo>
                  <a:pt x="100" y="9"/>
                  <a:pt x="100" y="9"/>
                  <a:pt x="100" y="9"/>
                </a:cubicBezTo>
                <a:cubicBezTo>
                  <a:pt x="102" y="9"/>
                  <a:pt x="103" y="10"/>
                  <a:pt x="103" y="12"/>
                </a:cubicBezTo>
                <a:cubicBezTo>
                  <a:pt x="103" y="13"/>
                  <a:pt x="102" y="14"/>
                  <a:pt x="100" y="14"/>
                </a:cubicBezTo>
                <a:cubicBezTo>
                  <a:pt x="55" y="14"/>
                  <a:pt x="55" y="14"/>
                  <a:pt x="55" y="14"/>
                </a:cubicBezTo>
                <a:cubicBezTo>
                  <a:pt x="53" y="14"/>
                  <a:pt x="52" y="13"/>
                  <a:pt x="52" y="12"/>
                </a:cubicBezTo>
                <a:cubicBezTo>
                  <a:pt x="52" y="10"/>
                  <a:pt x="53" y="9"/>
                  <a:pt x="55" y="9"/>
                </a:cubicBezTo>
                <a:close/>
                <a:moveTo>
                  <a:pt x="77" y="252"/>
                </a:moveTo>
                <a:cubicBezTo>
                  <a:pt x="70" y="252"/>
                  <a:pt x="64" y="246"/>
                  <a:pt x="64" y="238"/>
                </a:cubicBezTo>
                <a:cubicBezTo>
                  <a:pt x="64" y="230"/>
                  <a:pt x="70" y="224"/>
                  <a:pt x="77" y="224"/>
                </a:cubicBezTo>
                <a:cubicBezTo>
                  <a:pt x="85" y="224"/>
                  <a:pt x="91" y="230"/>
                  <a:pt x="91" y="238"/>
                </a:cubicBezTo>
                <a:cubicBezTo>
                  <a:pt x="91" y="246"/>
                  <a:pt x="85" y="252"/>
                  <a:pt x="77" y="252"/>
                </a:cubicBezTo>
                <a:close/>
                <a:moveTo>
                  <a:pt x="147" y="206"/>
                </a:moveTo>
                <a:cubicBezTo>
                  <a:pt x="147" y="213"/>
                  <a:pt x="142" y="219"/>
                  <a:pt x="136" y="219"/>
                </a:cubicBezTo>
                <a:cubicBezTo>
                  <a:pt x="18" y="219"/>
                  <a:pt x="18" y="219"/>
                  <a:pt x="18" y="219"/>
                </a:cubicBezTo>
                <a:cubicBezTo>
                  <a:pt x="12" y="219"/>
                  <a:pt x="8" y="213"/>
                  <a:pt x="8" y="206"/>
                </a:cubicBezTo>
                <a:cubicBezTo>
                  <a:pt x="8" y="41"/>
                  <a:pt x="8" y="41"/>
                  <a:pt x="8" y="41"/>
                </a:cubicBezTo>
                <a:cubicBezTo>
                  <a:pt x="8" y="34"/>
                  <a:pt x="12" y="28"/>
                  <a:pt x="18" y="28"/>
                </a:cubicBezTo>
                <a:cubicBezTo>
                  <a:pt x="136" y="28"/>
                  <a:pt x="136" y="28"/>
                  <a:pt x="136" y="28"/>
                </a:cubicBezTo>
                <a:cubicBezTo>
                  <a:pt x="142" y="28"/>
                  <a:pt x="147" y="34"/>
                  <a:pt x="147" y="41"/>
                </a:cubicBezTo>
                <a:lnTo>
                  <a:pt x="147" y="20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31"/>
          <p:cNvSpPr>
            <a:spLocks noEditPoints="1"/>
          </p:cNvSpPr>
          <p:nvPr/>
        </p:nvSpPr>
        <p:spPr bwMode="auto">
          <a:xfrm>
            <a:off x="1603512" y="5783057"/>
            <a:ext cx="289129" cy="538125"/>
          </a:xfrm>
          <a:custGeom>
            <a:avLst/>
            <a:gdLst/>
            <a:ahLst/>
            <a:cxnLst>
              <a:cxn ang="0">
                <a:pos x="697" y="710"/>
              </a:cxn>
              <a:cxn ang="0">
                <a:pos x="582" y="565"/>
              </a:cxn>
              <a:cxn ang="0">
                <a:pos x="571" y="365"/>
              </a:cxn>
              <a:cxn ang="0">
                <a:pos x="571" y="365"/>
              </a:cxn>
              <a:cxn ang="0">
                <a:pos x="322" y="339"/>
              </a:cxn>
              <a:cxn ang="0">
                <a:pos x="290" y="339"/>
              </a:cxn>
              <a:cxn ang="0">
                <a:pos x="287" y="298"/>
              </a:cxn>
              <a:cxn ang="0">
                <a:pos x="319" y="300"/>
              </a:cxn>
              <a:cxn ang="0">
                <a:pos x="384" y="282"/>
              </a:cxn>
              <a:cxn ang="0">
                <a:pos x="428" y="242"/>
              </a:cxn>
              <a:cxn ang="0">
                <a:pos x="350" y="199"/>
              </a:cxn>
              <a:cxn ang="0">
                <a:pos x="270" y="228"/>
              </a:cxn>
              <a:cxn ang="0">
                <a:pos x="274" y="295"/>
              </a:cxn>
              <a:cxn ang="0">
                <a:pos x="276" y="339"/>
              </a:cxn>
              <a:cxn ang="0">
                <a:pos x="253" y="340"/>
              </a:cxn>
              <a:cxn ang="0">
                <a:pos x="249" y="97"/>
              </a:cxn>
              <a:cxn ang="0">
                <a:pos x="250" y="30"/>
              </a:cxn>
              <a:cxn ang="0">
                <a:pos x="169" y="5"/>
              </a:cxn>
              <a:cxn ang="0">
                <a:pos x="93" y="52"/>
              </a:cxn>
              <a:cxn ang="0">
                <a:pos x="139" y="89"/>
              </a:cxn>
              <a:cxn ang="0">
                <a:pos x="204" y="104"/>
              </a:cxn>
              <a:cxn ang="0">
                <a:pos x="236" y="100"/>
              </a:cxn>
              <a:cxn ang="0">
                <a:pos x="234" y="340"/>
              </a:cxn>
              <a:cxn ang="0">
                <a:pos x="221" y="341"/>
              </a:cxn>
              <a:cxn ang="0">
                <a:pos x="209" y="168"/>
              </a:cxn>
              <a:cxn ang="0">
                <a:pos x="114" y="98"/>
              </a:cxn>
              <a:cxn ang="0">
                <a:pos x="23" y="160"/>
              </a:cxn>
              <a:cxn ang="0">
                <a:pos x="114" y="188"/>
              </a:cxn>
              <a:cxn ang="0">
                <a:pos x="198" y="177"/>
              </a:cxn>
              <a:cxn ang="0">
                <a:pos x="206" y="342"/>
              </a:cxn>
              <a:cxn ang="0">
                <a:pos x="73" y="365"/>
              </a:cxn>
              <a:cxn ang="0">
                <a:pos x="73" y="366"/>
              </a:cxn>
              <a:cxn ang="0">
                <a:pos x="73" y="366"/>
              </a:cxn>
              <a:cxn ang="0">
                <a:pos x="98" y="874"/>
              </a:cxn>
              <a:cxn ang="0">
                <a:pos x="88" y="1278"/>
              </a:cxn>
              <a:cxn ang="0">
                <a:pos x="63" y="1439"/>
              </a:cxn>
              <a:cxn ang="0">
                <a:pos x="149" y="1604"/>
              </a:cxn>
              <a:cxn ang="0">
                <a:pos x="354" y="1609"/>
              </a:cxn>
              <a:cxn ang="0">
                <a:pos x="577" y="1547"/>
              </a:cxn>
              <a:cxn ang="0">
                <a:pos x="667" y="1474"/>
              </a:cxn>
              <a:cxn ang="0">
                <a:pos x="687" y="1313"/>
              </a:cxn>
              <a:cxn ang="0">
                <a:pos x="818" y="1264"/>
              </a:cxn>
              <a:cxn ang="0">
                <a:pos x="697" y="710"/>
              </a:cxn>
              <a:cxn ang="0">
                <a:pos x="756" y="1227"/>
              </a:cxn>
              <a:cxn ang="0">
                <a:pos x="689" y="1284"/>
              </a:cxn>
              <a:cxn ang="0">
                <a:pos x="669" y="807"/>
              </a:cxn>
              <a:cxn ang="0">
                <a:pos x="589" y="704"/>
              </a:cxn>
              <a:cxn ang="0">
                <a:pos x="583" y="592"/>
              </a:cxn>
              <a:cxn ang="0">
                <a:pos x="674" y="685"/>
              </a:cxn>
              <a:cxn ang="0">
                <a:pos x="756" y="1227"/>
              </a:cxn>
            </a:cxnLst>
            <a:rect l="0" t="0" r="r" b="b"/>
            <a:pathLst>
              <a:path w="822" h="1625">
                <a:moveTo>
                  <a:pt x="697" y="710"/>
                </a:moveTo>
                <a:cubicBezTo>
                  <a:pt x="697" y="631"/>
                  <a:pt x="628" y="586"/>
                  <a:pt x="582" y="565"/>
                </a:cubicBezTo>
                <a:cubicBezTo>
                  <a:pt x="571" y="365"/>
                  <a:pt x="571" y="365"/>
                  <a:pt x="571" y="365"/>
                </a:cubicBezTo>
                <a:cubicBezTo>
                  <a:pt x="571" y="365"/>
                  <a:pt x="571" y="365"/>
                  <a:pt x="571" y="365"/>
                </a:cubicBezTo>
                <a:cubicBezTo>
                  <a:pt x="570" y="350"/>
                  <a:pt x="459" y="339"/>
                  <a:pt x="322" y="339"/>
                </a:cubicBezTo>
                <a:cubicBezTo>
                  <a:pt x="311" y="339"/>
                  <a:pt x="300" y="339"/>
                  <a:pt x="290" y="339"/>
                </a:cubicBezTo>
                <a:cubicBezTo>
                  <a:pt x="289" y="321"/>
                  <a:pt x="288" y="307"/>
                  <a:pt x="287" y="298"/>
                </a:cubicBezTo>
                <a:cubicBezTo>
                  <a:pt x="319" y="300"/>
                  <a:pt x="319" y="300"/>
                  <a:pt x="319" y="300"/>
                </a:cubicBezTo>
                <a:cubicBezTo>
                  <a:pt x="319" y="300"/>
                  <a:pt x="354" y="295"/>
                  <a:pt x="384" y="282"/>
                </a:cubicBezTo>
                <a:cubicBezTo>
                  <a:pt x="408" y="271"/>
                  <a:pt x="429" y="251"/>
                  <a:pt x="428" y="242"/>
                </a:cubicBezTo>
                <a:cubicBezTo>
                  <a:pt x="426" y="221"/>
                  <a:pt x="397" y="201"/>
                  <a:pt x="350" y="199"/>
                </a:cubicBezTo>
                <a:cubicBezTo>
                  <a:pt x="303" y="197"/>
                  <a:pt x="284" y="202"/>
                  <a:pt x="270" y="228"/>
                </a:cubicBezTo>
                <a:cubicBezTo>
                  <a:pt x="259" y="250"/>
                  <a:pt x="271" y="285"/>
                  <a:pt x="274" y="295"/>
                </a:cubicBezTo>
                <a:cubicBezTo>
                  <a:pt x="275" y="305"/>
                  <a:pt x="275" y="320"/>
                  <a:pt x="276" y="339"/>
                </a:cubicBezTo>
                <a:cubicBezTo>
                  <a:pt x="268" y="339"/>
                  <a:pt x="260" y="339"/>
                  <a:pt x="253" y="340"/>
                </a:cubicBezTo>
                <a:cubicBezTo>
                  <a:pt x="251" y="222"/>
                  <a:pt x="250" y="131"/>
                  <a:pt x="249" y="97"/>
                </a:cubicBezTo>
                <a:cubicBezTo>
                  <a:pt x="252" y="87"/>
                  <a:pt x="263" y="51"/>
                  <a:pt x="250" y="30"/>
                </a:cubicBezTo>
                <a:cubicBezTo>
                  <a:pt x="235" y="4"/>
                  <a:pt x="215" y="0"/>
                  <a:pt x="169" y="5"/>
                </a:cubicBezTo>
                <a:cubicBezTo>
                  <a:pt x="122" y="10"/>
                  <a:pt x="94" y="31"/>
                  <a:pt x="93" y="52"/>
                </a:cubicBezTo>
                <a:cubicBezTo>
                  <a:pt x="92" y="61"/>
                  <a:pt x="114" y="80"/>
                  <a:pt x="139" y="89"/>
                </a:cubicBezTo>
                <a:cubicBezTo>
                  <a:pt x="170" y="101"/>
                  <a:pt x="204" y="104"/>
                  <a:pt x="204" y="104"/>
                </a:cubicBezTo>
                <a:cubicBezTo>
                  <a:pt x="236" y="100"/>
                  <a:pt x="236" y="100"/>
                  <a:pt x="236" y="100"/>
                </a:cubicBezTo>
                <a:cubicBezTo>
                  <a:pt x="236" y="133"/>
                  <a:pt x="235" y="223"/>
                  <a:pt x="234" y="340"/>
                </a:cubicBezTo>
                <a:cubicBezTo>
                  <a:pt x="230" y="340"/>
                  <a:pt x="225" y="341"/>
                  <a:pt x="221" y="341"/>
                </a:cubicBezTo>
                <a:cubicBezTo>
                  <a:pt x="215" y="256"/>
                  <a:pt x="211" y="193"/>
                  <a:pt x="209" y="168"/>
                </a:cubicBezTo>
                <a:cubicBezTo>
                  <a:pt x="211" y="154"/>
                  <a:pt x="212" y="108"/>
                  <a:pt x="114" y="98"/>
                </a:cubicBezTo>
                <a:cubicBezTo>
                  <a:pt x="0" y="87"/>
                  <a:pt x="23" y="160"/>
                  <a:pt x="23" y="160"/>
                </a:cubicBezTo>
                <a:cubicBezTo>
                  <a:pt x="23" y="160"/>
                  <a:pt x="41" y="188"/>
                  <a:pt x="114" y="188"/>
                </a:cubicBezTo>
                <a:cubicBezTo>
                  <a:pt x="160" y="188"/>
                  <a:pt x="186" y="182"/>
                  <a:pt x="198" y="177"/>
                </a:cubicBezTo>
                <a:cubicBezTo>
                  <a:pt x="199" y="206"/>
                  <a:pt x="202" y="265"/>
                  <a:pt x="206" y="342"/>
                </a:cubicBezTo>
                <a:cubicBezTo>
                  <a:pt x="127" y="346"/>
                  <a:pt x="73" y="355"/>
                  <a:pt x="73" y="365"/>
                </a:cubicBezTo>
                <a:cubicBezTo>
                  <a:pt x="73" y="365"/>
                  <a:pt x="73" y="366"/>
                  <a:pt x="73" y="366"/>
                </a:cubicBezTo>
                <a:cubicBezTo>
                  <a:pt x="73" y="366"/>
                  <a:pt x="73" y="366"/>
                  <a:pt x="73" y="366"/>
                </a:cubicBezTo>
                <a:cubicBezTo>
                  <a:pt x="73" y="366"/>
                  <a:pt x="67" y="595"/>
                  <a:pt x="98" y="874"/>
                </a:cubicBezTo>
                <a:cubicBezTo>
                  <a:pt x="130" y="1153"/>
                  <a:pt x="88" y="1278"/>
                  <a:pt x="88" y="1278"/>
                </a:cubicBezTo>
                <a:cubicBezTo>
                  <a:pt x="88" y="1278"/>
                  <a:pt x="35" y="1367"/>
                  <a:pt x="63" y="1439"/>
                </a:cubicBezTo>
                <a:cubicBezTo>
                  <a:pt x="91" y="1511"/>
                  <a:pt x="149" y="1604"/>
                  <a:pt x="149" y="1604"/>
                </a:cubicBezTo>
                <a:cubicBezTo>
                  <a:pt x="149" y="1604"/>
                  <a:pt x="211" y="1625"/>
                  <a:pt x="354" y="1609"/>
                </a:cubicBezTo>
                <a:cubicBezTo>
                  <a:pt x="496" y="1593"/>
                  <a:pt x="577" y="1547"/>
                  <a:pt x="577" y="1547"/>
                </a:cubicBezTo>
                <a:cubicBezTo>
                  <a:pt x="577" y="1547"/>
                  <a:pt x="648" y="1512"/>
                  <a:pt x="667" y="1474"/>
                </a:cubicBezTo>
                <a:cubicBezTo>
                  <a:pt x="673" y="1461"/>
                  <a:pt x="681" y="1397"/>
                  <a:pt x="687" y="1313"/>
                </a:cubicBezTo>
                <a:cubicBezTo>
                  <a:pt x="725" y="1313"/>
                  <a:pt x="815" y="1307"/>
                  <a:pt x="818" y="1264"/>
                </a:cubicBezTo>
                <a:cubicBezTo>
                  <a:pt x="822" y="1209"/>
                  <a:pt x="697" y="828"/>
                  <a:pt x="697" y="710"/>
                </a:cubicBezTo>
                <a:close/>
                <a:moveTo>
                  <a:pt x="756" y="1227"/>
                </a:moveTo>
                <a:cubicBezTo>
                  <a:pt x="754" y="1260"/>
                  <a:pt x="720" y="1275"/>
                  <a:pt x="689" y="1284"/>
                </a:cubicBezTo>
                <a:cubicBezTo>
                  <a:pt x="699" y="1108"/>
                  <a:pt x="701" y="868"/>
                  <a:pt x="669" y="807"/>
                </a:cubicBezTo>
                <a:cubicBezTo>
                  <a:pt x="620" y="712"/>
                  <a:pt x="589" y="704"/>
                  <a:pt x="589" y="704"/>
                </a:cubicBezTo>
                <a:cubicBezTo>
                  <a:pt x="583" y="592"/>
                  <a:pt x="583" y="592"/>
                  <a:pt x="583" y="592"/>
                </a:cubicBezTo>
                <a:cubicBezTo>
                  <a:pt x="624" y="600"/>
                  <a:pt x="674" y="617"/>
                  <a:pt x="674" y="685"/>
                </a:cubicBezTo>
                <a:cubicBezTo>
                  <a:pt x="674" y="795"/>
                  <a:pt x="760" y="1176"/>
                  <a:pt x="756" y="122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38"/>
          <p:cNvSpPr>
            <a:spLocks noEditPoints="1"/>
          </p:cNvSpPr>
          <p:nvPr/>
        </p:nvSpPr>
        <p:spPr bwMode="auto">
          <a:xfrm flipH="1">
            <a:off x="860444" y="2159041"/>
            <a:ext cx="438710" cy="501259"/>
          </a:xfrm>
          <a:custGeom>
            <a:avLst/>
            <a:gdLst/>
            <a:ahLst/>
            <a:cxnLst>
              <a:cxn ang="0">
                <a:pos x="93" y="158"/>
              </a:cxn>
              <a:cxn ang="0">
                <a:pos x="93" y="160"/>
              </a:cxn>
              <a:cxn ang="0">
                <a:pos x="93" y="163"/>
              </a:cxn>
              <a:cxn ang="0">
                <a:pos x="93" y="167"/>
              </a:cxn>
              <a:cxn ang="0">
                <a:pos x="93" y="169"/>
              </a:cxn>
              <a:cxn ang="0">
                <a:pos x="89" y="171"/>
              </a:cxn>
              <a:cxn ang="0">
                <a:pos x="88" y="168"/>
              </a:cxn>
              <a:cxn ang="0">
                <a:pos x="88" y="165"/>
              </a:cxn>
              <a:cxn ang="0">
                <a:pos x="89" y="162"/>
              </a:cxn>
              <a:cxn ang="0">
                <a:pos x="88" y="159"/>
              </a:cxn>
              <a:cxn ang="0">
                <a:pos x="89" y="157"/>
              </a:cxn>
              <a:cxn ang="0">
                <a:pos x="92" y="175"/>
              </a:cxn>
              <a:cxn ang="0">
                <a:pos x="95" y="188"/>
              </a:cxn>
              <a:cxn ang="0">
                <a:pos x="84" y="223"/>
              </a:cxn>
              <a:cxn ang="0">
                <a:pos x="76" y="244"/>
              </a:cxn>
              <a:cxn ang="0">
                <a:pos x="71" y="217"/>
              </a:cxn>
              <a:cxn ang="0">
                <a:pos x="67" y="182"/>
              </a:cxn>
              <a:cxn ang="0">
                <a:pos x="74" y="173"/>
              </a:cxn>
              <a:cxn ang="0">
                <a:pos x="73" y="157"/>
              </a:cxn>
              <a:cxn ang="0">
                <a:pos x="73" y="160"/>
              </a:cxn>
              <a:cxn ang="0">
                <a:pos x="73" y="164"/>
              </a:cxn>
              <a:cxn ang="0">
                <a:pos x="73" y="166"/>
              </a:cxn>
              <a:cxn ang="0">
                <a:pos x="73" y="169"/>
              </a:cxn>
              <a:cxn ang="0">
                <a:pos x="69" y="171"/>
              </a:cxn>
              <a:cxn ang="0">
                <a:pos x="69" y="167"/>
              </a:cxn>
              <a:cxn ang="0">
                <a:pos x="69" y="165"/>
              </a:cxn>
              <a:cxn ang="0">
                <a:pos x="69" y="161"/>
              </a:cxn>
              <a:cxn ang="0">
                <a:pos x="69" y="158"/>
              </a:cxn>
              <a:cxn ang="0">
                <a:pos x="68" y="155"/>
              </a:cxn>
              <a:cxn ang="0">
                <a:pos x="67" y="133"/>
              </a:cxn>
              <a:cxn ang="0">
                <a:pos x="64" y="82"/>
              </a:cxn>
              <a:cxn ang="0">
                <a:pos x="52" y="63"/>
              </a:cxn>
              <a:cxn ang="0">
                <a:pos x="30" y="54"/>
              </a:cxn>
              <a:cxn ang="0">
                <a:pos x="2" y="36"/>
              </a:cxn>
              <a:cxn ang="0">
                <a:pos x="48" y="30"/>
              </a:cxn>
              <a:cxn ang="0">
                <a:pos x="61" y="2"/>
              </a:cxn>
              <a:cxn ang="0">
                <a:pos x="73" y="1"/>
              </a:cxn>
              <a:cxn ang="0">
                <a:pos x="82" y="1"/>
              </a:cxn>
              <a:cxn ang="0">
                <a:pos x="93" y="0"/>
              </a:cxn>
              <a:cxn ang="0">
                <a:pos x="108" y="2"/>
              </a:cxn>
              <a:cxn ang="0">
                <a:pos x="115" y="34"/>
              </a:cxn>
              <a:cxn ang="0">
                <a:pos x="161" y="45"/>
              </a:cxn>
              <a:cxn ang="0">
                <a:pos x="123" y="57"/>
              </a:cxn>
              <a:cxn ang="0">
                <a:pos x="130" y="67"/>
              </a:cxn>
              <a:cxn ang="0">
                <a:pos x="208" y="123"/>
              </a:cxn>
              <a:cxn ang="0">
                <a:pos x="107" y="133"/>
              </a:cxn>
              <a:cxn ang="0">
                <a:pos x="120" y="69"/>
              </a:cxn>
              <a:cxn ang="0">
                <a:pos x="115" y="57"/>
              </a:cxn>
              <a:cxn ang="0">
                <a:pos x="107" y="74"/>
              </a:cxn>
              <a:cxn ang="0">
                <a:pos x="97" y="94"/>
              </a:cxn>
              <a:cxn ang="0">
                <a:pos x="95" y="139"/>
              </a:cxn>
              <a:cxn ang="0">
                <a:pos x="93" y="157"/>
              </a:cxn>
            </a:cxnLst>
            <a:rect l="0" t="0" r="r" b="b"/>
            <a:pathLst>
              <a:path w="214" h="244">
                <a:moveTo>
                  <a:pt x="140" y="86"/>
                </a:moveTo>
                <a:cubicBezTo>
                  <a:pt x="120" y="94"/>
                  <a:pt x="109" y="118"/>
                  <a:pt x="112" y="132"/>
                </a:cubicBezTo>
                <a:cubicBezTo>
                  <a:pt x="115" y="147"/>
                  <a:pt x="136" y="156"/>
                  <a:pt x="149" y="127"/>
                </a:cubicBezTo>
                <a:cubicBezTo>
                  <a:pt x="156" y="113"/>
                  <a:pt x="150" y="98"/>
                  <a:pt x="140" y="86"/>
                </a:cubicBezTo>
                <a:close/>
                <a:moveTo>
                  <a:pt x="93" y="158"/>
                </a:moveTo>
                <a:cubicBezTo>
                  <a:pt x="93" y="158"/>
                  <a:pt x="93" y="158"/>
                  <a:pt x="93" y="158"/>
                </a:cubicBezTo>
                <a:cubicBezTo>
                  <a:pt x="92" y="158"/>
                  <a:pt x="92" y="159"/>
                  <a:pt x="93" y="158"/>
                </a:cubicBezTo>
                <a:cubicBezTo>
                  <a:pt x="94" y="158"/>
                  <a:pt x="94" y="159"/>
                  <a:pt x="93" y="160"/>
                </a:cubicBezTo>
                <a:cubicBezTo>
                  <a:pt x="93" y="160"/>
                  <a:pt x="93" y="160"/>
                  <a:pt x="93" y="160"/>
                </a:cubicBezTo>
                <a:cubicBezTo>
                  <a:pt x="92" y="160"/>
                  <a:pt x="92" y="160"/>
                  <a:pt x="93" y="160"/>
                </a:cubicBezTo>
                <a:cubicBezTo>
                  <a:pt x="94" y="160"/>
                  <a:pt x="94" y="161"/>
                  <a:pt x="93" y="161"/>
                </a:cubicBezTo>
                <a:cubicBezTo>
                  <a:pt x="93" y="161"/>
                  <a:pt x="93" y="161"/>
                  <a:pt x="93" y="161"/>
                </a:cubicBezTo>
                <a:cubicBezTo>
                  <a:pt x="92" y="162"/>
                  <a:pt x="92" y="162"/>
                  <a:pt x="93" y="162"/>
                </a:cubicBezTo>
                <a:cubicBezTo>
                  <a:pt x="94" y="162"/>
                  <a:pt x="94" y="163"/>
                  <a:pt x="93" y="163"/>
                </a:cubicBezTo>
                <a:cubicBezTo>
                  <a:pt x="93" y="163"/>
                  <a:pt x="93" y="163"/>
                  <a:pt x="93" y="163"/>
                </a:cubicBezTo>
                <a:cubicBezTo>
                  <a:pt x="92" y="164"/>
                  <a:pt x="92" y="164"/>
                  <a:pt x="93" y="164"/>
                </a:cubicBezTo>
                <a:cubicBezTo>
                  <a:pt x="94" y="164"/>
                  <a:pt x="94" y="165"/>
                  <a:pt x="93" y="165"/>
                </a:cubicBezTo>
                <a:cubicBezTo>
                  <a:pt x="93" y="165"/>
                  <a:pt x="93" y="165"/>
                  <a:pt x="93" y="165"/>
                </a:cubicBezTo>
                <a:cubicBezTo>
                  <a:pt x="92" y="165"/>
                  <a:pt x="92" y="166"/>
                  <a:pt x="93" y="166"/>
                </a:cubicBezTo>
                <a:cubicBezTo>
                  <a:pt x="94" y="165"/>
                  <a:pt x="94" y="166"/>
                  <a:pt x="93" y="167"/>
                </a:cubicBezTo>
                <a:cubicBezTo>
                  <a:pt x="93" y="167"/>
                  <a:pt x="93" y="167"/>
                  <a:pt x="93" y="167"/>
                </a:cubicBezTo>
                <a:cubicBezTo>
                  <a:pt x="92" y="167"/>
                  <a:pt x="92" y="168"/>
                  <a:pt x="93" y="167"/>
                </a:cubicBezTo>
                <a:cubicBezTo>
                  <a:pt x="94" y="167"/>
                  <a:pt x="94" y="168"/>
                  <a:pt x="93" y="169"/>
                </a:cubicBezTo>
                <a:cubicBezTo>
                  <a:pt x="93" y="169"/>
                  <a:pt x="93" y="169"/>
                  <a:pt x="93" y="169"/>
                </a:cubicBezTo>
                <a:cubicBezTo>
                  <a:pt x="92" y="169"/>
                  <a:pt x="92" y="169"/>
                  <a:pt x="93" y="169"/>
                </a:cubicBezTo>
                <a:cubicBezTo>
                  <a:pt x="94" y="169"/>
                  <a:pt x="94" y="170"/>
                  <a:pt x="93" y="170"/>
                </a:cubicBezTo>
                <a:cubicBezTo>
                  <a:pt x="93" y="171"/>
                  <a:pt x="93" y="171"/>
                  <a:pt x="92" y="171"/>
                </a:cubicBezTo>
                <a:cubicBezTo>
                  <a:pt x="92" y="171"/>
                  <a:pt x="92" y="171"/>
                  <a:pt x="92" y="171"/>
                </a:cubicBezTo>
                <a:cubicBezTo>
                  <a:pt x="92" y="171"/>
                  <a:pt x="92" y="171"/>
                  <a:pt x="92" y="171"/>
                </a:cubicBezTo>
                <a:cubicBezTo>
                  <a:pt x="89" y="171"/>
                  <a:pt x="89" y="171"/>
                  <a:pt x="89" y="171"/>
                </a:cubicBezTo>
                <a:cubicBezTo>
                  <a:pt x="89" y="171"/>
                  <a:pt x="88" y="171"/>
                  <a:pt x="88" y="171"/>
                </a:cubicBezTo>
                <a:cubicBezTo>
                  <a:pt x="88" y="171"/>
                  <a:pt x="88" y="170"/>
                  <a:pt x="88" y="170"/>
                </a:cubicBezTo>
                <a:cubicBezTo>
                  <a:pt x="88" y="170"/>
                  <a:pt x="89" y="170"/>
                  <a:pt x="89" y="169"/>
                </a:cubicBezTo>
                <a:cubicBezTo>
                  <a:pt x="89" y="169"/>
                  <a:pt x="89" y="169"/>
                  <a:pt x="88" y="169"/>
                </a:cubicBezTo>
                <a:cubicBezTo>
                  <a:pt x="88" y="169"/>
                  <a:pt x="88" y="168"/>
                  <a:pt x="88" y="168"/>
                </a:cubicBezTo>
                <a:cubicBezTo>
                  <a:pt x="88" y="168"/>
                  <a:pt x="89" y="168"/>
                  <a:pt x="89" y="168"/>
                </a:cubicBezTo>
                <a:cubicBezTo>
                  <a:pt x="89" y="167"/>
                  <a:pt x="89" y="167"/>
                  <a:pt x="88" y="167"/>
                </a:cubicBezTo>
                <a:cubicBezTo>
                  <a:pt x="88" y="167"/>
                  <a:pt x="88" y="166"/>
                  <a:pt x="88" y="166"/>
                </a:cubicBezTo>
                <a:cubicBezTo>
                  <a:pt x="88" y="166"/>
                  <a:pt x="89" y="166"/>
                  <a:pt x="89" y="166"/>
                </a:cubicBezTo>
                <a:cubicBezTo>
                  <a:pt x="89" y="166"/>
                  <a:pt x="89" y="165"/>
                  <a:pt x="88" y="165"/>
                </a:cubicBezTo>
                <a:cubicBezTo>
                  <a:pt x="88" y="165"/>
                  <a:pt x="88" y="164"/>
                  <a:pt x="88" y="164"/>
                </a:cubicBezTo>
                <a:cubicBezTo>
                  <a:pt x="88" y="164"/>
                  <a:pt x="89" y="164"/>
                  <a:pt x="89" y="164"/>
                </a:cubicBezTo>
                <a:cubicBezTo>
                  <a:pt x="89" y="164"/>
                  <a:pt x="89" y="164"/>
                  <a:pt x="88" y="164"/>
                </a:cubicBezTo>
                <a:cubicBezTo>
                  <a:pt x="88" y="163"/>
                  <a:pt x="88" y="162"/>
                  <a:pt x="88" y="163"/>
                </a:cubicBezTo>
                <a:cubicBezTo>
                  <a:pt x="88" y="163"/>
                  <a:pt x="89" y="162"/>
                  <a:pt x="89" y="162"/>
                </a:cubicBezTo>
                <a:cubicBezTo>
                  <a:pt x="89" y="162"/>
                  <a:pt x="89" y="162"/>
                  <a:pt x="88" y="162"/>
                </a:cubicBezTo>
                <a:cubicBezTo>
                  <a:pt x="88" y="162"/>
                  <a:pt x="88" y="161"/>
                  <a:pt x="88" y="161"/>
                </a:cubicBezTo>
                <a:cubicBezTo>
                  <a:pt x="88" y="161"/>
                  <a:pt x="89" y="161"/>
                  <a:pt x="89" y="160"/>
                </a:cubicBezTo>
                <a:cubicBezTo>
                  <a:pt x="89" y="160"/>
                  <a:pt x="89" y="160"/>
                  <a:pt x="88" y="160"/>
                </a:cubicBezTo>
                <a:cubicBezTo>
                  <a:pt x="88" y="160"/>
                  <a:pt x="88" y="159"/>
                  <a:pt x="88" y="159"/>
                </a:cubicBezTo>
                <a:cubicBezTo>
                  <a:pt x="88" y="159"/>
                  <a:pt x="89" y="159"/>
                  <a:pt x="89" y="159"/>
                </a:cubicBezTo>
                <a:cubicBezTo>
                  <a:pt x="89" y="158"/>
                  <a:pt x="89" y="158"/>
                  <a:pt x="88" y="158"/>
                </a:cubicBezTo>
                <a:cubicBezTo>
                  <a:pt x="88" y="158"/>
                  <a:pt x="88" y="157"/>
                  <a:pt x="88" y="157"/>
                </a:cubicBezTo>
                <a:cubicBezTo>
                  <a:pt x="88" y="157"/>
                  <a:pt x="89" y="157"/>
                  <a:pt x="89" y="157"/>
                </a:cubicBezTo>
                <a:cubicBezTo>
                  <a:pt x="89" y="157"/>
                  <a:pt x="89" y="157"/>
                  <a:pt x="89" y="157"/>
                </a:cubicBezTo>
                <a:cubicBezTo>
                  <a:pt x="88" y="157"/>
                  <a:pt x="87" y="157"/>
                  <a:pt x="87" y="157"/>
                </a:cubicBezTo>
                <a:cubicBezTo>
                  <a:pt x="87" y="171"/>
                  <a:pt x="87" y="171"/>
                  <a:pt x="87" y="171"/>
                </a:cubicBezTo>
                <a:cubicBezTo>
                  <a:pt x="87" y="171"/>
                  <a:pt x="88" y="171"/>
                  <a:pt x="88" y="173"/>
                </a:cubicBezTo>
                <a:cubicBezTo>
                  <a:pt x="88" y="173"/>
                  <a:pt x="89" y="173"/>
                  <a:pt x="90" y="174"/>
                </a:cubicBezTo>
                <a:cubicBezTo>
                  <a:pt x="90" y="174"/>
                  <a:pt x="92" y="175"/>
                  <a:pt x="92" y="175"/>
                </a:cubicBezTo>
                <a:cubicBezTo>
                  <a:pt x="92" y="175"/>
                  <a:pt x="93" y="176"/>
                  <a:pt x="93" y="177"/>
                </a:cubicBezTo>
                <a:cubicBezTo>
                  <a:pt x="93" y="178"/>
                  <a:pt x="93" y="180"/>
                  <a:pt x="93" y="180"/>
                </a:cubicBezTo>
                <a:cubicBezTo>
                  <a:pt x="95" y="182"/>
                  <a:pt x="95" y="182"/>
                  <a:pt x="95" y="182"/>
                </a:cubicBezTo>
                <a:cubicBezTo>
                  <a:pt x="95" y="182"/>
                  <a:pt x="96" y="182"/>
                  <a:pt x="96" y="183"/>
                </a:cubicBezTo>
                <a:cubicBezTo>
                  <a:pt x="95" y="185"/>
                  <a:pt x="95" y="188"/>
                  <a:pt x="95" y="188"/>
                </a:cubicBezTo>
                <a:cubicBezTo>
                  <a:pt x="95" y="188"/>
                  <a:pt x="95" y="188"/>
                  <a:pt x="95" y="188"/>
                </a:cubicBezTo>
                <a:cubicBezTo>
                  <a:pt x="91" y="216"/>
                  <a:pt x="91" y="216"/>
                  <a:pt x="91" y="216"/>
                </a:cubicBezTo>
                <a:cubicBezTo>
                  <a:pt x="91" y="216"/>
                  <a:pt x="91" y="216"/>
                  <a:pt x="90" y="217"/>
                </a:cubicBezTo>
                <a:cubicBezTo>
                  <a:pt x="90" y="217"/>
                  <a:pt x="88" y="217"/>
                  <a:pt x="84" y="217"/>
                </a:cubicBezTo>
                <a:cubicBezTo>
                  <a:pt x="84" y="223"/>
                  <a:pt x="84" y="223"/>
                  <a:pt x="84" y="223"/>
                </a:cubicBezTo>
                <a:cubicBezTo>
                  <a:pt x="89" y="223"/>
                  <a:pt x="89" y="223"/>
                  <a:pt x="89" y="223"/>
                </a:cubicBezTo>
                <a:cubicBezTo>
                  <a:pt x="89" y="223"/>
                  <a:pt x="92" y="224"/>
                  <a:pt x="91" y="226"/>
                </a:cubicBezTo>
                <a:cubicBezTo>
                  <a:pt x="90" y="228"/>
                  <a:pt x="86" y="244"/>
                  <a:pt x="86" y="244"/>
                </a:cubicBezTo>
                <a:cubicBezTo>
                  <a:pt x="81" y="244"/>
                  <a:pt x="81" y="244"/>
                  <a:pt x="81" y="244"/>
                </a:cubicBezTo>
                <a:cubicBezTo>
                  <a:pt x="76" y="244"/>
                  <a:pt x="76" y="244"/>
                  <a:pt x="76" y="244"/>
                </a:cubicBezTo>
                <a:cubicBezTo>
                  <a:pt x="76" y="244"/>
                  <a:pt x="72" y="228"/>
                  <a:pt x="71" y="226"/>
                </a:cubicBezTo>
                <a:cubicBezTo>
                  <a:pt x="70" y="224"/>
                  <a:pt x="73" y="223"/>
                  <a:pt x="73" y="223"/>
                </a:cubicBezTo>
                <a:cubicBezTo>
                  <a:pt x="78" y="223"/>
                  <a:pt x="78" y="223"/>
                  <a:pt x="78" y="223"/>
                </a:cubicBezTo>
                <a:cubicBezTo>
                  <a:pt x="78" y="217"/>
                  <a:pt x="78" y="217"/>
                  <a:pt x="78" y="217"/>
                </a:cubicBezTo>
                <a:cubicBezTo>
                  <a:pt x="74" y="217"/>
                  <a:pt x="72" y="217"/>
                  <a:pt x="71" y="217"/>
                </a:cubicBezTo>
                <a:cubicBezTo>
                  <a:pt x="71" y="216"/>
                  <a:pt x="70" y="216"/>
                  <a:pt x="70" y="216"/>
                </a:cubicBezTo>
                <a:cubicBezTo>
                  <a:pt x="67" y="188"/>
                  <a:pt x="67" y="188"/>
                  <a:pt x="67" y="188"/>
                </a:cubicBezTo>
                <a:cubicBezTo>
                  <a:pt x="67" y="188"/>
                  <a:pt x="67" y="188"/>
                  <a:pt x="67" y="188"/>
                </a:cubicBezTo>
                <a:cubicBezTo>
                  <a:pt x="67" y="188"/>
                  <a:pt x="66" y="185"/>
                  <a:pt x="66" y="183"/>
                </a:cubicBezTo>
                <a:cubicBezTo>
                  <a:pt x="66" y="182"/>
                  <a:pt x="67" y="182"/>
                  <a:pt x="67" y="182"/>
                </a:cubicBezTo>
                <a:cubicBezTo>
                  <a:pt x="68" y="180"/>
                  <a:pt x="68" y="180"/>
                  <a:pt x="68" y="180"/>
                </a:cubicBezTo>
                <a:cubicBezTo>
                  <a:pt x="68" y="180"/>
                  <a:pt x="68" y="178"/>
                  <a:pt x="68" y="177"/>
                </a:cubicBezTo>
                <a:cubicBezTo>
                  <a:pt x="68" y="176"/>
                  <a:pt x="69" y="175"/>
                  <a:pt x="69" y="175"/>
                </a:cubicBezTo>
                <a:cubicBezTo>
                  <a:pt x="69" y="175"/>
                  <a:pt x="71" y="174"/>
                  <a:pt x="72" y="174"/>
                </a:cubicBezTo>
                <a:cubicBezTo>
                  <a:pt x="73" y="173"/>
                  <a:pt x="74" y="173"/>
                  <a:pt x="74" y="173"/>
                </a:cubicBezTo>
                <a:cubicBezTo>
                  <a:pt x="74" y="171"/>
                  <a:pt x="75" y="171"/>
                  <a:pt x="75" y="171"/>
                </a:cubicBezTo>
                <a:cubicBezTo>
                  <a:pt x="75" y="157"/>
                  <a:pt x="75" y="157"/>
                  <a:pt x="75" y="157"/>
                </a:cubicBezTo>
                <a:cubicBezTo>
                  <a:pt x="74" y="157"/>
                  <a:pt x="73" y="157"/>
                  <a:pt x="73" y="157"/>
                </a:cubicBezTo>
                <a:cubicBezTo>
                  <a:pt x="73" y="157"/>
                  <a:pt x="73" y="157"/>
                  <a:pt x="73" y="157"/>
                </a:cubicBezTo>
                <a:cubicBezTo>
                  <a:pt x="73" y="157"/>
                  <a:pt x="73" y="157"/>
                  <a:pt x="73" y="157"/>
                </a:cubicBezTo>
                <a:cubicBezTo>
                  <a:pt x="74" y="157"/>
                  <a:pt x="74" y="158"/>
                  <a:pt x="73" y="158"/>
                </a:cubicBezTo>
                <a:cubicBezTo>
                  <a:pt x="73" y="158"/>
                  <a:pt x="73" y="158"/>
                  <a:pt x="73" y="159"/>
                </a:cubicBezTo>
                <a:cubicBezTo>
                  <a:pt x="73" y="159"/>
                  <a:pt x="73" y="159"/>
                  <a:pt x="73" y="159"/>
                </a:cubicBezTo>
                <a:cubicBezTo>
                  <a:pt x="74" y="159"/>
                  <a:pt x="74" y="160"/>
                  <a:pt x="73" y="160"/>
                </a:cubicBezTo>
                <a:cubicBezTo>
                  <a:pt x="73" y="160"/>
                  <a:pt x="73" y="160"/>
                  <a:pt x="73" y="160"/>
                </a:cubicBezTo>
                <a:cubicBezTo>
                  <a:pt x="73" y="161"/>
                  <a:pt x="73" y="161"/>
                  <a:pt x="73" y="161"/>
                </a:cubicBezTo>
                <a:cubicBezTo>
                  <a:pt x="74" y="161"/>
                  <a:pt x="74" y="162"/>
                  <a:pt x="73" y="162"/>
                </a:cubicBezTo>
                <a:cubicBezTo>
                  <a:pt x="73" y="162"/>
                  <a:pt x="73" y="162"/>
                  <a:pt x="73" y="162"/>
                </a:cubicBezTo>
                <a:cubicBezTo>
                  <a:pt x="73" y="162"/>
                  <a:pt x="73" y="163"/>
                  <a:pt x="73" y="163"/>
                </a:cubicBezTo>
                <a:cubicBezTo>
                  <a:pt x="74" y="162"/>
                  <a:pt x="74" y="163"/>
                  <a:pt x="73" y="164"/>
                </a:cubicBezTo>
                <a:cubicBezTo>
                  <a:pt x="73" y="164"/>
                  <a:pt x="73" y="164"/>
                  <a:pt x="73" y="164"/>
                </a:cubicBezTo>
                <a:cubicBezTo>
                  <a:pt x="73" y="164"/>
                  <a:pt x="73" y="164"/>
                  <a:pt x="73" y="164"/>
                </a:cubicBezTo>
                <a:cubicBezTo>
                  <a:pt x="74" y="164"/>
                  <a:pt x="74" y="165"/>
                  <a:pt x="73" y="165"/>
                </a:cubicBezTo>
                <a:cubicBezTo>
                  <a:pt x="73" y="165"/>
                  <a:pt x="73" y="166"/>
                  <a:pt x="73" y="166"/>
                </a:cubicBezTo>
                <a:cubicBezTo>
                  <a:pt x="73" y="166"/>
                  <a:pt x="73" y="166"/>
                  <a:pt x="73" y="166"/>
                </a:cubicBezTo>
                <a:cubicBezTo>
                  <a:pt x="74" y="166"/>
                  <a:pt x="74" y="167"/>
                  <a:pt x="73" y="167"/>
                </a:cubicBezTo>
                <a:cubicBezTo>
                  <a:pt x="73" y="167"/>
                  <a:pt x="73" y="167"/>
                  <a:pt x="73" y="168"/>
                </a:cubicBezTo>
                <a:cubicBezTo>
                  <a:pt x="73" y="168"/>
                  <a:pt x="73" y="168"/>
                  <a:pt x="73" y="168"/>
                </a:cubicBezTo>
                <a:cubicBezTo>
                  <a:pt x="74" y="168"/>
                  <a:pt x="74" y="169"/>
                  <a:pt x="73" y="169"/>
                </a:cubicBezTo>
                <a:cubicBezTo>
                  <a:pt x="73" y="169"/>
                  <a:pt x="73" y="169"/>
                  <a:pt x="73" y="169"/>
                </a:cubicBezTo>
                <a:cubicBezTo>
                  <a:pt x="73" y="170"/>
                  <a:pt x="73" y="170"/>
                  <a:pt x="73" y="170"/>
                </a:cubicBezTo>
                <a:cubicBezTo>
                  <a:pt x="74" y="170"/>
                  <a:pt x="74" y="171"/>
                  <a:pt x="73" y="171"/>
                </a:cubicBezTo>
                <a:cubicBezTo>
                  <a:pt x="73" y="171"/>
                  <a:pt x="73" y="171"/>
                  <a:pt x="73" y="171"/>
                </a:cubicBezTo>
                <a:cubicBezTo>
                  <a:pt x="69" y="171"/>
                  <a:pt x="69" y="171"/>
                  <a:pt x="69" y="171"/>
                </a:cubicBezTo>
                <a:cubicBezTo>
                  <a:pt x="69" y="171"/>
                  <a:pt x="69" y="171"/>
                  <a:pt x="69" y="171"/>
                </a:cubicBezTo>
                <a:cubicBezTo>
                  <a:pt x="69" y="171"/>
                  <a:pt x="69" y="171"/>
                  <a:pt x="69" y="170"/>
                </a:cubicBezTo>
                <a:cubicBezTo>
                  <a:pt x="68" y="170"/>
                  <a:pt x="68" y="169"/>
                  <a:pt x="69" y="169"/>
                </a:cubicBezTo>
                <a:cubicBezTo>
                  <a:pt x="70" y="169"/>
                  <a:pt x="69" y="169"/>
                  <a:pt x="69" y="169"/>
                </a:cubicBezTo>
                <a:cubicBezTo>
                  <a:pt x="69" y="169"/>
                  <a:pt x="69" y="169"/>
                  <a:pt x="69" y="169"/>
                </a:cubicBezTo>
                <a:cubicBezTo>
                  <a:pt x="68" y="168"/>
                  <a:pt x="68" y="167"/>
                  <a:pt x="69" y="167"/>
                </a:cubicBezTo>
                <a:cubicBezTo>
                  <a:pt x="70" y="168"/>
                  <a:pt x="69" y="167"/>
                  <a:pt x="69" y="167"/>
                </a:cubicBezTo>
                <a:cubicBezTo>
                  <a:pt x="69" y="167"/>
                  <a:pt x="69" y="167"/>
                  <a:pt x="69" y="167"/>
                </a:cubicBezTo>
                <a:cubicBezTo>
                  <a:pt x="68" y="166"/>
                  <a:pt x="68" y="165"/>
                  <a:pt x="69" y="166"/>
                </a:cubicBezTo>
                <a:cubicBezTo>
                  <a:pt x="70" y="166"/>
                  <a:pt x="69" y="165"/>
                  <a:pt x="69" y="165"/>
                </a:cubicBezTo>
                <a:cubicBezTo>
                  <a:pt x="69" y="165"/>
                  <a:pt x="69" y="165"/>
                  <a:pt x="69" y="165"/>
                </a:cubicBezTo>
                <a:cubicBezTo>
                  <a:pt x="68" y="165"/>
                  <a:pt x="68" y="164"/>
                  <a:pt x="69" y="164"/>
                </a:cubicBezTo>
                <a:cubicBezTo>
                  <a:pt x="70" y="164"/>
                  <a:pt x="69" y="164"/>
                  <a:pt x="69" y="163"/>
                </a:cubicBezTo>
                <a:cubicBezTo>
                  <a:pt x="69" y="163"/>
                  <a:pt x="69" y="163"/>
                  <a:pt x="69" y="163"/>
                </a:cubicBezTo>
                <a:cubicBezTo>
                  <a:pt x="68" y="163"/>
                  <a:pt x="68" y="162"/>
                  <a:pt x="69" y="162"/>
                </a:cubicBezTo>
                <a:cubicBezTo>
                  <a:pt x="70" y="162"/>
                  <a:pt x="69" y="162"/>
                  <a:pt x="69" y="161"/>
                </a:cubicBezTo>
                <a:cubicBezTo>
                  <a:pt x="69" y="161"/>
                  <a:pt x="69" y="161"/>
                  <a:pt x="69" y="161"/>
                </a:cubicBezTo>
                <a:cubicBezTo>
                  <a:pt x="68" y="161"/>
                  <a:pt x="68" y="160"/>
                  <a:pt x="69" y="160"/>
                </a:cubicBezTo>
                <a:cubicBezTo>
                  <a:pt x="70" y="160"/>
                  <a:pt x="69" y="160"/>
                  <a:pt x="69" y="160"/>
                </a:cubicBezTo>
                <a:cubicBezTo>
                  <a:pt x="69" y="160"/>
                  <a:pt x="69" y="160"/>
                  <a:pt x="69" y="160"/>
                </a:cubicBezTo>
                <a:cubicBezTo>
                  <a:pt x="68" y="159"/>
                  <a:pt x="68" y="158"/>
                  <a:pt x="69" y="158"/>
                </a:cubicBezTo>
                <a:cubicBezTo>
                  <a:pt x="70" y="159"/>
                  <a:pt x="69" y="158"/>
                  <a:pt x="69" y="158"/>
                </a:cubicBezTo>
                <a:cubicBezTo>
                  <a:pt x="69" y="158"/>
                  <a:pt x="69" y="158"/>
                  <a:pt x="69" y="158"/>
                </a:cubicBezTo>
                <a:cubicBezTo>
                  <a:pt x="68" y="157"/>
                  <a:pt x="68" y="156"/>
                  <a:pt x="69" y="157"/>
                </a:cubicBezTo>
                <a:cubicBezTo>
                  <a:pt x="70" y="157"/>
                  <a:pt x="69" y="156"/>
                  <a:pt x="69" y="155"/>
                </a:cubicBezTo>
                <a:cubicBezTo>
                  <a:pt x="68" y="155"/>
                  <a:pt x="68" y="155"/>
                  <a:pt x="68" y="155"/>
                </a:cubicBezTo>
                <a:cubicBezTo>
                  <a:pt x="68" y="151"/>
                  <a:pt x="68" y="151"/>
                  <a:pt x="68" y="151"/>
                </a:cubicBezTo>
                <a:cubicBezTo>
                  <a:pt x="67" y="150"/>
                  <a:pt x="67" y="149"/>
                  <a:pt x="67" y="149"/>
                </a:cubicBezTo>
                <a:cubicBezTo>
                  <a:pt x="67" y="149"/>
                  <a:pt x="66" y="140"/>
                  <a:pt x="66" y="139"/>
                </a:cubicBezTo>
                <a:cubicBezTo>
                  <a:pt x="66" y="138"/>
                  <a:pt x="67" y="138"/>
                  <a:pt x="67" y="138"/>
                </a:cubicBezTo>
                <a:cubicBezTo>
                  <a:pt x="67" y="133"/>
                  <a:pt x="67" y="133"/>
                  <a:pt x="67" y="133"/>
                </a:cubicBezTo>
                <a:cubicBezTo>
                  <a:pt x="66" y="133"/>
                  <a:pt x="66" y="131"/>
                  <a:pt x="66" y="131"/>
                </a:cubicBezTo>
                <a:cubicBezTo>
                  <a:pt x="66" y="96"/>
                  <a:pt x="66" y="96"/>
                  <a:pt x="66" y="96"/>
                </a:cubicBezTo>
                <a:cubicBezTo>
                  <a:pt x="64" y="96"/>
                  <a:pt x="64" y="94"/>
                  <a:pt x="64" y="94"/>
                </a:cubicBezTo>
                <a:cubicBezTo>
                  <a:pt x="64" y="94"/>
                  <a:pt x="64" y="86"/>
                  <a:pt x="64" y="84"/>
                </a:cubicBezTo>
                <a:cubicBezTo>
                  <a:pt x="64" y="83"/>
                  <a:pt x="64" y="82"/>
                  <a:pt x="64" y="82"/>
                </a:cubicBezTo>
                <a:cubicBezTo>
                  <a:pt x="64" y="82"/>
                  <a:pt x="60" y="76"/>
                  <a:pt x="59" y="75"/>
                </a:cubicBezTo>
                <a:cubicBezTo>
                  <a:pt x="59" y="74"/>
                  <a:pt x="58" y="74"/>
                  <a:pt x="58" y="74"/>
                </a:cubicBezTo>
                <a:cubicBezTo>
                  <a:pt x="55" y="74"/>
                  <a:pt x="55" y="74"/>
                  <a:pt x="55" y="74"/>
                </a:cubicBezTo>
                <a:cubicBezTo>
                  <a:pt x="53" y="74"/>
                  <a:pt x="53" y="72"/>
                  <a:pt x="53" y="72"/>
                </a:cubicBezTo>
                <a:cubicBezTo>
                  <a:pt x="52" y="63"/>
                  <a:pt x="52" y="63"/>
                  <a:pt x="52" y="63"/>
                </a:cubicBezTo>
                <a:cubicBezTo>
                  <a:pt x="49" y="63"/>
                  <a:pt x="49" y="63"/>
                  <a:pt x="49" y="63"/>
                </a:cubicBezTo>
                <a:cubicBezTo>
                  <a:pt x="48" y="63"/>
                  <a:pt x="48" y="61"/>
                  <a:pt x="48" y="61"/>
                </a:cubicBezTo>
                <a:cubicBezTo>
                  <a:pt x="47" y="57"/>
                  <a:pt x="47" y="57"/>
                  <a:pt x="47" y="57"/>
                </a:cubicBezTo>
                <a:cubicBezTo>
                  <a:pt x="33" y="57"/>
                  <a:pt x="33" y="57"/>
                  <a:pt x="33" y="57"/>
                </a:cubicBezTo>
                <a:cubicBezTo>
                  <a:pt x="30" y="57"/>
                  <a:pt x="30" y="54"/>
                  <a:pt x="30" y="54"/>
                </a:cubicBezTo>
                <a:cubicBezTo>
                  <a:pt x="29" y="49"/>
                  <a:pt x="29" y="49"/>
                  <a:pt x="29" y="49"/>
                </a:cubicBezTo>
                <a:cubicBezTo>
                  <a:pt x="4" y="48"/>
                  <a:pt x="4" y="48"/>
                  <a:pt x="4" y="48"/>
                </a:cubicBezTo>
                <a:cubicBezTo>
                  <a:pt x="1" y="48"/>
                  <a:pt x="1" y="45"/>
                  <a:pt x="1" y="45"/>
                </a:cubicBezTo>
                <a:cubicBezTo>
                  <a:pt x="1" y="45"/>
                  <a:pt x="0" y="39"/>
                  <a:pt x="0" y="38"/>
                </a:cubicBezTo>
                <a:cubicBezTo>
                  <a:pt x="0" y="36"/>
                  <a:pt x="2" y="36"/>
                  <a:pt x="2" y="36"/>
                </a:cubicBezTo>
                <a:cubicBezTo>
                  <a:pt x="29" y="36"/>
                  <a:pt x="29" y="36"/>
                  <a:pt x="29" y="36"/>
                </a:cubicBezTo>
                <a:cubicBezTo>
                  <a:pt x="29" y="35"/>
                  <a:pt x="32" y="35"/>
                  <a:pt x="32" y="35"/>
                </a:cubicBezTo>
                <a:cubicBezTo>
                  <a:pt x="47" y="34"/>
                  <a:pt x="47" y="34"/>
                  <a:pt x="47" y="34"/>
                </a:cubicBezTo>
                <a:cubicBezTo>
                  <a:pt x="47" y="30"/>
                  <a:pt x="47" y="30"/>
                  <a:pt x="47" y="30"/>
                </a:cubicBezTo>
                <a:cubicBezTo>
                  <a:pt x="48" y="30"/>
                  <a:pt x="48" y="30"/>
                  <a:pt x="48" y="30"/>
                </a:cubicBezTo>
                <a:cubicBezTo>
                  <a:pt x="48" y="9"/>
                  <a:pt x="48" y="9"/>
                  <a:pt x="48" y="9"/>
                </a:cubicBezTo>
                <a:cubicBezTo>
                  <a:pt x="48" y="9"/>
                  <a:pt x="49" y="8"/>
                  <a:pt x="49" y="8"/>
                </a:cubicBezTo>
                <a:cubicBezTo>
                  <a:pt x="49" y="2"/>
                  <a:pt x="54" y="2"/>
                  <a:pt x="54" y="2"/>
                </a:cubicBezTo>
                <a:cubicBezTo>
                  <a:pt x="60" y="1"/>
                  <a:pt x="60" y="1"/>
                  <a:pt x="60" y="1"/>
                </a:cubicBezTo>
                <a:cubicBezTo>
                  <a:pt x="61" y="1"/>
                  <a:pt x="61" y="2"/>
                  <a:pt x="61" y="2"/>
                </a:cubicBezTo>
                <a:cubicBezTo>
                  <a:pt x="64" y="2"/>
                  <a:pt x="64" y="2"/>
                  <a:pt x="64" y="2"/>
                </a:cubicBezTo>
                <a:cubicBezTo>
                  <a:pt x="64" y="0"/>
                  <a:pt x="65" y="0"/>
                  <a:pt x="65" y="0"/>
                </a:cubicBezTo>
                <a:cubicBezTo>
                  <a:pt x="65" y="0"/>
                  <a:pt x="68" y="0"/>
                  <a:pt x="69" y="0"/>
                </a:cubicBezTo>
                <a:cubicBezTo>
                  <a:pt x="70" y="0"/>
                  <a:pt x="70" y="1"/>
                  <a:pt x="70" y="1"/>
                </a:cubicBezTo>
                <a:cubicBezTo>
                  <a:pt x="73" y="1"/>
                  <a:pt x="73" y="1"/>
                  <a:pt x="73" y="1"/>
                </a:cubicBezTo>
                <a:cubicBezTo>
                  <a:pt x="73" y="0"/>
                  <a:pt x="74" y="0"/>
                  <a:pt x="74" y="0"/>
                </a:cubicBezTo>
                <a:cubicBezTo>
                  <a:pt x="74" y="0"/>
                  <a:pt x="77" y="0"/>
                  <a:pt x="78" y="0"/>
                </a:cubicBezTo>
                <a:cubicBezTo>
                  <a:pt x="80" y="0"/>
                  <a:pt x="79" y="1"/>
                  <a:pt x="79" y="1"/>
                </a:cubicBezTo>
                <a:cubicBezTo>
                  <a:pt x="81" y="1"/>
                  <a:pt x="81" y="1"/>
                  <a:pt x="81" y="1"/>
                </a:cubicBezTo>
                <a:cubicBezTo>
                  <a:pt x="82" y="1"/>
                  <a:pt x="82" y="1"/>
                  <a:pt x="82" y="1"/>
                </a:cubicBezTo>
                <a:cubicBezTo>
                  <a:pt x="82" y="1"/>
                  <a:pt x="82" y="0"/>
                  <a:pt x="83" y="0"/>
                </a:cubicBezTo>
                <a:cubicBezTo>
                  <a:pt x="84" y="0"/>
                  <a:pt x="87" y="0"/>
                  <a:pt x="87" y="0"/>
                </a:cubicBezTo>
                <a:cubicBezTo>
                  <a:pt x="87" y="0"/>
                  <a:pt x="89" y="0"/>
                  <a:pt x="89" y="1"/>
                </a:cubicBezTo>
                <a:cubicBezTo>
                  <a:pt x="92" y="1"/>
                  <a:pt x="92" y="1"/>
                  <a:pt x="92" y="1"/>
                </a:cubicBezTo>
                <a:cubicBezTo>
                  <a:pt x="92" y="1"/>
                  <a:pt x="92" y="0"/>
                  <a:pt x="93" y="0"/>
                </a:cubicBezTo>
                <a:cubicBezTo>
                  <a:pt x="93" y="0"/>
                  <a:pt x="97" y="0"/>
                  <a:pt x="97" y="0"/>
                </a:cubicBezTo>
                <a:cubicBezTo>
                  <a:pt x="97" y="0"/>
                  <a:pt x="98" y="0"/>
                  <a:pt x="98" y="2"/>
                </a:cubicBezTo>
                <a:cubicBezTo>
                  <a:pt x="100" y="2"/>
                  <a:pt x="100" y="2"/>
                  <a:pt x="100" y="2"/>
                </a:cubicBezTo>
                <a:cubicBezTo>
                  <a:pt x="100" y="2"/>
                  <a:pt x="100" y="1"/>
                  <a:pt x="102" y="1"/>
                </a:cubicBezTo>
                <a:cubicBezTo>
                  <a:pt x="108" y="2"/>
                  <a:pt x="108" y="2"/>
                  <a:pt x="108" y="2"/>
                </a:cubicBezTo>
                <a:cubicBezTo>
                  <a:pt x="108" y="2"/>
                  <a:pt x="113" y="2"/>
                  <a:pt x="113" y="8"/>
                </a:cubicBezTo>
                <a:cubicBezTo>
                  <a:pt x="113" y="8"/>
                  <a:pt x="114" y="9"/>
                  <a:pt x="114" y="9"/>
                </a:cubicBezTo>
                <a:cubicBezTo>
                  <a:pt x="114" y="30"/>
                  <a:pt x="114" y="30"/>
                  <a:pt x="114" y="30"/>
                </a:cubicBezTo>
                <a:cubicBezTo>
                  <a:pt x="115" y="30"/>
                  <a:pt x="115" y="30"/>
                  <a:pt x="115" y="30"/>
                </a:cubicBezTo>
                <a:cubicBezTo>
                  <a:pt x="115" y="34"/>
                  <a:pt x="115" y="34"/>
                  <a:pt x="115" y="34"/>
                </a:cubicBezTo>
                <a:cubicBezTo>
                  <a:pt x="130" y="35"/>
                  <a:pt x="130" y="35"/>
                  <a:pt x="130" y="35"/>
                </a:cubicBezTo>
                <a:cubicBezTo>
                  <a:pt x="130" y="35"/>
                  <a:pt x="132" y="35"/>
                  <a:pt x="132" y="36"/>
                </a:cubicBezTo>
                <a:cubicBezTo>
                  <a:pt x="159" y="36"/>
                  <a:pt x="159" y="36"/>
                  <a:pt x="159" y="36"/>
                </a:cubicBezTo>
                <a:cubicBezTo>
                  <a:pt x="159" y="36"/>
                  <a:pt x="162" y="36"/>
                  <a:pt x="162" y="38"/>
                </a:cubicBezTo>
                <a:cubicBezTo>
                  <a:pt x="162" y="39"/>
                  <a:pt x="161" y="45"/>
                  <a:pt x="161" y="45"/>
                </a:cubicBezTo>
                <a:cubicBezTo>
                  <a:pt x="161" y="45"/>
                  <a:pt x="161" y="48"/>
                  <a:pt x="158" y="48"/>
                </a:cubicBezTo>
                <a:cubicBezTo>
                  <a:pt x="133" y="49"/>
                  <a:pt x="133" y="49"/>
                  <a:pt x="133" y="49"/>
                </a:cubicBezTo>
                <a:cubicBezTo>
                  <a:pt x="132" y="54"/>
                  <a:pt x="132" y="54"/>
                  <a:pt x="132" y="54"/>
                </a:cubicBezTo>
                <a:cubicBezTo>
                  <a:pt x="132" y="54"/>
                  <a:pt x="132" y="57"/>
                  <a:pt x="129" y="57"/>
                </a:cubicBezTo>
                <a:cubicBezTo>
                  <a:pt x="123" y="57"/>
                  <a:pt x="123" y="57"/>
                  <a:pt x="123" y="57"/>
                </a:cubicBezTo>
                <a:cubicBezTo>
                  <a:pt x="123" y="59"/>
                  <a:pt x="123" y="59"/>
                  <a:pt x="123" y="59"/>
                </a:cubicBezTo>
                <a:cubicBezTo>
                  <a:pt x="123" y="59"/>
                  <a:pt x="123" y="61"/>
                  <a:pt x="124" y="62"/>
                </a:cubicBezTo>
                <a:cubicBezTo>
                  <a:pt x="125" y="63"/>
                  <a:pt x="125" y="63"/>
                  <a:pt x="125" y="63"/>
                </a:cubicBezTo>
                <a:cubicBezTo>
                  <a:pt x="127" y="63"/>
                  <a:pt x="127" y="63"/>
                  <a:pt x="127" y="63"/>
                </a:cubicBezTo>
                <a:cubicBezTo>
                  <a:pt x="130" y="67"/>
                  <a:pt x="130" y="67"/>
                  <a:pt x="130" y="67"/>
                </a:cubicBezTo>
                <a:cubicBezTo>
                  <a:pt x="130" y="67"/>
                  <a:pt x="131" y="69"/>
                  <a:pt x="130" y="70"/>
                </a:cubicBezTo>
                <a:cubicBezTo>
                  <a:pt x="134" y="73"/>
                  <a:pt x="138" y="76"/>
                  <a:pt x="142" y="81"/>
                </a:cubicBezTo>
                <a:cubicBezTo>
                  <a:pt x="146" y="80"/>
                  <a:pt x="150" y="79"/>
                  <a:pt x="154" y="79"/>
                </a:cubicBezTo>
                <a:cubicBezTo>
                  <a:pt x="177" y="79"/>
                  <a:pt x="201" y="102"/>
                  <a:pt x="212" y="121"/>
                </a:cubicBezTo>
                <a:cubicBezTo>
                  <a:pt x="214" y="123"/>
                  <a:pt x="210" y="126"/>
                  <a:pt x="208" y="123"/>
                </a:cubicBezTo>
                <a:cubicBezTo>
                  <a:pt x="208" y="123"/>
                  <a:pt x="207" y="121"/>
                  <a:pt x="204" y="117"/>
                </a:cubicBezTo>
                <a:cubicBezTo>
                  <a:pt x="192" y="102"/>
                  <a:pt x="174" y="84"/>
                  <a:pt x="154" y="84"/>
                </a:cubicBezTo>
                <a:cubicBezTo>
                  <a:pt x="151" y="84"/>
                  <a:pt x="148" y="84"/>
                  <a:pt x="145" y="85"/>
                </a:cubicBezTo>
                <a:cubicBezTo>
                  <a:pt x="155" y="98"/>
                  <a:pt x="161" y="114"/>
                  <a:pt x="154" y="129"/>
                </a:cubicBezTo>
                <a:cubicBezTo>
                  <a:pt x="139" y="162"/>
                  <a:pt x="111" y="154"/>
                  <a:pt x="107" y="133"/>
                </a:cubicBezTo>
                <a:cubicBezTo>
                  <a:pt x="104" y="117"/>
                  <a:pt x="115" y="92"/>
                  <a:pt x="137" y="83"/>
                </a:cubicBezTo>
                <a:cubicBezTo>
                  <a:pt x="133" y="79"/>
                  <a:pt x="130" y="76"/>
                  <a:pt x="126" y="73"/>
                </a:cubicBezTo>
                <a:cubicBezTo>
                  <a:pt x="125" y="73"/>
                  <a:pt x="125" y="73"/>
                  <a:pt x="125" y="73"/>
                </a:cubicBezTo>
                <a:cubicBezTo>
                  <a:pt x="125" y="73"/>
                  <a:pt x="124" y="74"/>
                  <a:pt x="123" y="73"/>
                </a:cubicBezTo>
                <a:cubicBezTo>
                  <a:pt x="120" y="69"/>
                  <a:pt x="120" y="69"/>
                  <a:pt x="120" y="69"/>
                </a:cubicBezTo>
                <a:cubicBezTo>
                  <a:pt x="120" y="67"/>
                  <a:pt x="120" y="67"/>
                  <a:pt x="120" y="67"/>
                </a:cubicBezTo>
                <a:cubicBezTo>
                  <a:pt x="118" y="66"/>
                  <a:pt x="118" y="66"/>
                  <a:pt x="118" y="66"/>
                </a:cubicBezTo>
                <a:cubicBezTo>
                  <a:pt x="118" y="66"/>
                  <a:pt x="117" y="64"/>
                  <a:pt x="117" y="62"/>
                </a:cubicBezTo>
                <a:cubicBezTo>
                  <a:pt x="117" y="57"/>
                  <a:pt x="117" y="57"/>
                  <a:pt x="117" y="57"/>
                </a:cubicBezTo>
                <a:cubicBezTo>
                  <a:pt x="115" y="57"/>
                  <a:pt x="115" y="57"/>
                  <a:pt x="115" y="57"/>
                </a:cubicBezTo>
                <a:cubicBezTo>
                  <a:pt x="114" y="61"/>
                  <a:pt x="114" y="61"/>
                  <a:pt x="114" y="61"/>
                </a:cubicBezTo>
                <a:cubicBezTo>
                  <a:pt x="114" y="61"/>
                  <a:pt x="114" y="63"/>
                  <a:pt x="113" y="63"/>
                </a:cubicBezTo>
                <a:cubicBezTo>
                  <a:pt x="110" y="63"/>
                  <a:pt x="110" y="63"/>
                  <a:pt x="110" y="63"/>
                </a:cubicBezTo>
                <a:cubicBezTo>
                  <a:pt x="109" y="72"/>
                  <a:pt x="109" y="72"/>
                  <a:pt x="109" y="72"/>
                </a:cubicBezTo>
                <a:cubicBezTo>
                  <a:pt x="109" y="72"/>
                  <a:pt x="109" y="74"/>
                  <a:pt x="107" y="74"/>
                </a:cubicBezTo>
                <a:cubicBezTo>
                  <a:pt x="104" y="74"/>
                  <a:pt x="104" y="74"/>
                  <a:pt x="104" y="74"/>
                </a:cubicBezTo>
                <a:cubicBezTo>
                  <a:pt x="104" y="74"/>
                  <a:pt x="103" y="74"/>
                  <a:pt x="102" y="75"/>
                </a:cubicBezTo>
                <a:cubicBezTo>
                  <a:pt x="102" y="76"/>
                  <a:pt x="98" y="82"/>
                  <a:pt x="98" y="82"/>
                </a:cubicBezTo>
                <a:cubicBezTo>
                  <a:pt x="98" y="82"/>
                  <a:pt x="97" y="83"/>
                  <a:pt x="97" y="84"/>
                </a:cubicBezTo>
                <a:cubicBezTo>
                  <a:pt x="97" y="86"/>
                  <a:pt x="97" y="94"/>
                  <a:pt x="97" y="94"/>
                </a:cubicBezTo>
                <a:cubicBezTo>
                  <a:pt x="97" y="94"/>
                  <a:pt x="97" y="96"/>
                  <a:pt x="96" y="96"/>
                </a:cubicBezTo>
                <a:cubicBezTo>
                  <a:pt x="96" y="131"/>
                  <a:pt x="96" y="131"/>
                  <a:pt x="96" y="131"/>
                </a:cubicBezTo>
                <a:cubicBezTo>
                  <a:pt x="96" y="131"/>
                  <a:pt x="96" y="133"/>
                  <a:pt x="95" y="133"/>
                </a:cubicBezTo>
                <a:cubicBezTo>
                  <a:pt x="95" y="138"/>
                  <a:pt x="95" y="138"/>
                  <a:pt x="95" y="138"/>
                </a:cubicBezTo>
                <a:cubicBezTo>
                  <a:pt x="95" y="138"/>
                  <a:pt x="95" y="138"/>
                  <a:pt x="95" y="139"/>
                </a:cubicBezTo>
                <a:cubicBezTo>
                  <a:pt x="95" y="140"/>
                  <a:pt x="95" y="149"/>
                  <a:pt x="95" y="149"/>
                </a:cubicBezTo>
                <a:cubicBezTo>
                  <a:pt x="95" y="149"/>
                  <a:pt x="95" y="150"/>
                  <a:pt x="94" y="151"/>
                </a:cubicBezTo>
                <a:cubicBezTo>
                  <a:pt x="93" y="155"/>
                  <a:pt x="93" y="155"/>
                  <a:pt x="93" y="155"/>
                </a:cubicBezTo>
                <a:cubicBezTo>
                  <a:pt x="93" y="155"/>
                  <a:pt x="93" y="155"/>
                  <a:pt x="93" y="155"/>
                </a:cubicBezTo>
                <a:cubicBezTo>
                  <a:pt x="92" y="156"/>
                  <a:pt x="92" y="157"/>
                  <a:pt x="93" y="157"/>
                </a:cubicBezTo>
                <a:cubicBezTo>
                  <a:pt x="94" y="156"/>
                  <a:pt x="94" y="157"/>
                  <a:pt x="93" y="15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9221" name="Group 5"/>
          <p:cNvGrpSpPr>
            <a:grpSpLocks noChangeAspect="1"/>
          </p:cNvGrpSpPr>
          <p:nvPr/>
        </p:nvGrpSpPr>
        <p:grpSpPr bwMode="auto">
          <a:xfrm rot="1800000">
            <a:off x="619788" y="4018639"/>
            <a:ext cx="345814" cy="640642"/>
            <a:chOff x="2724" y="1872"/>
            <a:chExt cx="312" cy="578"/>
          </a:xfrm>
          <a:solidFill>
            <a:schemeClr val="tx1"/>
          </a:solidFill>
        </p:grpSpPr>
        <p:sp>
          <p:nvSpPr>
            <p:cNvPr id="9222" name="Freeform 6"/>
            <p:cNvSpPr>
              <a:spLocks noEditPoints="1"/>
            </p:cNvSpPr>
            <p:nvPr/>
          </p:nvSpPr>
          <p:spPr bwMode="auto">
            <a:xfrm>
              <a:off x="2724" y="1872"/>
              <a:ext cx="137" cy="578"/>
            </a:xfrm>
            <a:custGeom>
              <a:avLst/>
              <a:gdLst/>
              <a:ahLst/>
              <a:cxnLst>
                <a:cxn ang="0">
                  <a:pos x="57" y="81"/>
                </a:cxn>
                <a:cxn ang="0">
                  <a:pos x="51" y="35"/>
                </a:cxn>
                <a:cxn ang="0">
                  <a:pos x="34" y="3"/>
                </a:cxn>
                <a:cxn ang="0">
                  <a:pos x="26" y="4"/>
                </a:cxn>
                <a:cxn ang="0">
                  <a:pos x="9" y="35"/>
                </a:cxn>
                <a:cxn ang="0">
                  <a:pos x="2" y="81"/>
                </a:cxn>
                <a:cxn ang="0">
                  <a:pos x="1" y="110"/>
                </a:cxn>
                <a:cxn ang="0">
                  <a:pos x="10" y="120"/>
                </a:cxn>
                <a:cxn ang="0">
                  <a:pos x="21" y="123"/>
                </a:cxn>
                <a:cxn ang="0">
                  <a:pos x="22" y="127"/>
                </a:cxn>
                <a:cxn ang="0">
                  <a:pos x="22" y="141"/>
                </a:cxn>
                <a:cxn ang="0">
                  <a:pos x="21" y="143"/>
                </a:cxn>
                <a:cxn ang="0">
                  <a:pos x="21" y="145"/>
                </a:cxn>
                <a:cxn ang="0">
                  <a:pos x="20" y="147"/>
                </a:cxn>
                <a:cxn ang="0">
                  <a:pos x="19" y="177"/>
                </a:cxn>
                <a:cxn ang="0">
                  <a:pos x="19" y="207"/>
                </a:cxn>
                <a:cxn ang="0">
                  <a:pos x="16" y="218"/>
                </a:cxn>
                <a:cxn ang="0">
                  <a:pos x="17" y="234"/>
                </a:cxn>
                <a:cxn ang="0">
                  <a:pos x="28" y="244"/>
                </a:cxn>
                <a:cxn ang="0">
                  <a:pos x="39" y="234"/>
                </a:cxn>
                <a:cxn ang="0">
                  <a:pos x="40" y="218"/>
                </a:cxn>
                <a:cxn ang="0">
                  <a:pos x="39" y="208"/>
                </a:cxn>
                <a:cxn ang="0">
                  <a:pos x="39" y="177"/>
                </a:cxn>
                <a:cxn ang="0">
                  <a:pos x="39" y="147"/>
                </a:cxn>
                <a:cxn ang="0">
                  <a:pos x="38" y="146"/>
                </a:cxn>
                <a:cxn ang="0">
                  <a:pos x="38" y="143"/>
                </a:cxn>
                <a:cxn ang="0">
                  <a:pos x="36" y="141"/>
                </a:cxn>
                <a:cxn ang="0">
                  <a:pos x="36" y="127"/>
                </a:cxn>
                <a:cxn ang="0">
                  <a:pos x="38" y="124"/>
                </a:cxn>
                <a:cxn ang="0">
                  <a:pos x="49" y="120"/>
                </a:cxn>
                <a:cxn ang="0">
                  <a:pos x="58" y="110"/>
                </a:cxn>
                <a:cxn ang="0">
                  <a:pos x="57" y="81"/>
                </a:cxn>
                <a:cxn ang="0">
                  <a:pos x="29" y="233"/>
                </a:cxn>
                <a:cxn ang="0">
                  <a:pos x="28" y="235"/>
                </a:cxn>
                <a:cxn ang="0">
                  <a:pos x="27" y="233"/>
                </a:cxn>
                <a:cxn ang="0">
                  <a:pos x="26" y="226"/>
                </a:cxn>
                <a:cxn ang="0">
                  <a:pos x="28" y="222"/>
                </a:cxn>
                <a:cxn ang="0">
                  <a:pos x="31" y="225"/>
                </a:cxn>
                <a:cxn ang="0">
                  <a:pos x="29" y="233"/>
                </a:cxn>
              </a:cxnLst>
              <a:rect l="0" t="0" r="r" b="b"/>
              <a:pathLst>
                <a:path w="58" h="245">
                  <a:moveTo>
                    <a:pt x="57" y="81"/>
                  </a:moveTo>
                  <a:cubicBezTo>
                    <a:pt x="56" y="71"/>
                    <a:pt x="54" y="48"/>
                    <a:pt x="51" y="35"/>
                  </a:cubicBezTo>
                  <a:cubicBezTo>
                    <a:pt x="48" y="25"/>
                    <a:pt x="41" y="11"/>
                    <a:pt x="34" y="3"/>
                  </a:cubicBezTo>
                  <a:cubicBezTo>
                    <a:pt x="31" y="0"/>
                    <a:pt x="28" y="0"/>
                    <a:pt x="26" y="4"/>
                  </a:cubicBezTo>
                  <a:cubicBezTo>
                    <a:pt x="17" y="14"/>
                    <a:pt x="12" y="24"/>
                    <a:pt x="9" y="35"/>
                  </a:cubicBezTo>
                  <a:cubicBezTo>
                    <a:pt x="5" y="48"/>
                    <a:pt x="3" y="71"/>
                    <a:pt x="2" y="81"/>
                  </a:cubicBezTo>
                  <a:cubicBezTo>
                    <a:pt x="2" y="91"/>
                    <a:pt x="0" y="105"/>
                    <a:pt x="1" y="110"/>
                  </a:cubicBezTo>
                  <a:cubicBezTo>
                    <a:pt x="1" y="116"/>
                    <a:pt x="5" y="118"/>
                    <a:pt x="10" y="120"/>
                  </a:cubicBezTo>
                  <a:cubicBezTo>
                    <a:pt x="14" y="122"/>
                    <a:pt x="20" y="122"/>
                    <a:pt x="21" y="123"/>
                  </a:cubicBezTo>
                  <a:cubicBezTo>
                    <a:pt x="21" y="124"/>
                    <a:pt x="22" y="126"/>
                    <a:pt x="22" y="127"/>
                  </a:cubicBezTo>
                  <a:cubicBezTo>
                    <a:pt x="22" y="128"/>
                    <a:pt x="22" y="141"/>
                    <a:pt x="22" y="141"/>
                  </a:cubicBezTo>
                  <a:cubicBezTo>
                    <a:pt x="22" y="141"/>
                    <a:pt x="21" y="141"/>
                    <a:pt x="21" y="143"/>
                  </a:cubicBezTo>
                  <a:cubicBezTo>
                    <a:pt x="21" y="144"/>
                    <a:pt x="21" y="145"/>
                    <a:pt x="21" y="145"/>
                  </a:cubicBezTo>
                  <a:cubicBezTo>
                    <a:pt x="21" y="145"/>
                    <a:pt x="20" y="146"/>
                    <a:pt x="20" y="147"/>
                  </a:cubicBezTo>
                  <a:cubicBezTo>
                    <a:pt x="20" y="148"/>
                    <a:pt x="19" y="168"/>
                    <a:pt x="19" y="177"/>
                  </a:cubicBezTo>
                  <a:cubicBezTo>
                    <a:pt x="19" y="207"/>
                    <a:pt x="19" y="207"/>
                    <a:pt x="19" y="207"/>
                  </a:cubicBezTo>
                  <a:cubicBezTo>
                    <a:pt x="19" y="209"/>
                    <a:pt x="16" y="216"/>
                    <a:pt x="16" y="218"/>
                  </a:cubicBezTo>
                  <a:cubicBezTo>
                    <a:pt x="16" y="224"/>
                    <a:pt x="16" y="230"/>
                    <a:pt x="17" y="234"/>
                  </a:cubicBezTo>
                  <a:cubicBezTo>
                    <a:pt x="18" y="237"/>
                    <a:pt x="22" y="244"/>
                    <a:pt x="28" y="244"/>
                  </a:cubicBezTo>
                  <a:cubicBezTo>
                    <a:pt x="34" y="245"/>
                    <a:pt x="38" y="237"/>
                    <a:pt x="39" y="234"/>
                  </a:cubicBezTo>
                  <a:cubicBezTo>
                    <a:pt x="40" y="230"/>
                    <a:pt x="40" y="223"/>
                    <a:pt x="40" y="218"/>
                  </a:cubicBezTo>
                  <a:cubicBezTo>
                    <a:pt x="40" y="215"/>
                    <a:pt x="39" y="211"/>
                    <a:pt x="39" y="208"/>
                  </a:cubicBezTo>
                  <a:cubicBezTo>
                    <a:pt x="39" y="177"/>
                    <a:pt x="39" y="177"/>
                    <a:pt x="39" y="177"/>
                  </a:cubicBezTo>
                  <a:cubicBezTo>
                    <a:pt x="39" y="168"/>
                    <a:pt x="39" y="149"/>
                    <a:pt x="39" y="147"/>
                  </a:cubicBezTo>
                  <a:cubicBezTo>
                    <a:pt x="39" y="146"/>
                    <a:pt x="38" y="146"/>
                    <a:pt x="38" y="146"/>
                  </a:cubicBezTo>
                  <a:cubicBezTo>
                    <a:pt x="38" y="146"/>
                    <a:pt x="38" y="144"/>
                    <a:pt x="38" y="143"/>
                  </a:cubicBezTo>
                  <a:cubicBezTo>
                    <a:pt x="38" y="141"/>
                    <a:pt x="36" y="141"/>
                    <a:pt x="36" y="141"/>
                  </a:cubicBezTo>
                  <a:cubicBezTo>
                    <a:pt x="36" y="141"/>
                    <a:pt x="36" y="129"/>
                    <a:pt x="36" y="127"/>
                  </a:cubicBezTo>
                  <a:cubicBezTo>
                    <a:pt x="36" y="126"/>
                    <a:pt x="37" y="124"/>
                    <a:pt x="38" y="124"/>
                  </a:cubicBezTo>
                  <a:cubicBezTo>
                    <a:pt x="39" y="122"/>
                    <a:pt x="44" y="122"/>
                    <a:pt x="49" y="120"/>
                  </a:cubicBezTo>
                  <a:cubicBezTo>
                    <a:pt x="53" y="118"/>
                    <a:pt x="58" y="116"/>
                    <a:pt x="58" y="110"/>
                  </a:cubicBezTo>
                  <a:cubicBezTo>
                    <a:pt x="58" y="105"/>
                    <a:pt x="57" y="91"/>
                    <a:pt x="57" y="81"/>
                  </a:cubicBezTo>
                  <a:close/>
                  <a:moveTo>
                    <a:pt x="29" y="233"/>
                  </a:moveTo>
                  <a:cubicBezTo>
                    <a:pt x="29" y="234"/>
                    <a:pt x="28" y="235"/>
                    <a:pt x="28" y="235"/>
                  </a:cubicBezTo>
                  <a:cubicBezTo>
                    <a:pt x="27" y="235"/>
                    <a:pt x="27" y="234"/>
                    <a:pt x="27" y="233"/>
                  </a:cubicBezTo>
                  <a:cubicBezTo>
                    <a:pt x="26" y="232"/>
                    <a:pt x="26" y="228"/>
                    <a:pt x="26" y="226"/>
                  </a:cubicBezTo>
                  <a:cubicBezTo>
                    <a:pt x="26" y="223"/>
                    <a:pt x="27" y="222"/>
                    <a:pt x="28" y="222"/>
                  </a:cubicBezTo>
                  <a:cubicBezTo>
                    <a:pt x="29" y="222"/>
                    <a:pt x="31" y="223"/>
                    <a:pt x="31" y="225"/>
                  </a:cubicBezTo>
                  <a:cubicBezTo>
                    <a:pt x="31" y="228"/>
                    <a:pt x="30" y="232"/>
                    <a:pt x="29" y="2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23" name="Freeform 7"/>
            <p:cNvSpPr>
              <a:spLocks noEditPoints="1"/>
            </p:cNvSpPr>
            <p:nvPr/>
          </p:nvSpPr>
          <p:spPr bwMode="auto">
            <a:xfrm>
              <a:off x="2878" y="1876"/>
              <a:ext cx="158" cy="572"/>
            </a:xfrm>
            <a:custGeom>
              <a:avLst/>
              <a:gdLst/>
              <a:ahLst/>
              <a:cxnLst>
                <a:cxn ang="0">
                  <a:pos x="36" y="214"/>
                </a:cxn>
                <a:cxn ang="0">
                  <a:pos x="32" y="219"/>
                </a:cxn>
                <a:cxn ang="0">
                  <a:pos x="33" y="228"/>
                </a:cxn>
                <a:cxn ang="0">
                  <a:pos x="36" y="233"/>
                </a:cxn>
                <a:cxn ang="0">
                  <a:pos x="39" y="229"/>
                </a:cxn>
                <a:cxn ang="0">
                  <a:pos x="40" y="220"/>
                </a:cxn>
                <a:cxn ang="0">
                  <a:pos x="36" y="214"/>
                </a:cxn>
                <a:cxn ang="0">
                  <a:pos x="43" y="121"/>
                </a:cxn>
                <a:cxn ang="0">
                  <a:pos x="44" y="123"/>
                </a:cxn>
                <a:cxn ang="0">
                  <a:pos x="44" y="127"/>
                </a:cxn>
                <a:cxn ang="0">
                  <a:pos x="46" y="130"/>
                </a:cxn>
                <a:cxn ang="0">
                  <a:pos x="47" y="178"/>
                </a:cxn>
                <a:cxn ang="0">
                  <a:pos x="47" y="199"/>
                </a:cxn>
                <a:cxn ang="0">
                  <a:pos x="49" y="210"/>
                </a:cxn>
                <a:cxn ang="0">
                  <a:pos x="49" y="225"/>
                </a:cxn>
                <a:cxn ang="0">
                  <a:pos x="36" y="242"/>
                </a:cxn>
                <a:cxn ang="0">
                  <a:pos x="22" y="225"/>
                </a:cxn>
                <a:cxn ang="0">
                  <a:pos x="22" y="210"/>
                </a:cxn>
                <a:cxn ang="0">
                  <a:pos x="23" y="201"/>
                </a:cxn>
                <a:cxn ang="0">
                  <a:pos x="23" y="179"/>
                </a:cxn>
                <a:cxn ang="0">
                  <a:pos x="23" y="130"/>
                </a:cxn>
                <a:cxn ang="0">
                  <a:pos x="24" y="128"/>
                </a:cxn>
                <a:cxn ang="0">
                  <a:pos x="24" y="123"/>
                </a:cxn>
                <a:cxn ang="0">
                  <a:pos x="26" y="121"/>
                </a:cxn>
                <a:cxn ang="0">
                  <a:pos x="26" y="98"/>
                </a:cxn>
                <a:cxn ang="0">
                  <a:pos x="24" y="93"/>
                </a:cxn>
                <a:cxn ang="0">
                  <a:pos x="13" y="77"/>
                </a:cxn>
                <a:cxn ang="0">
                  <a:pos x="1" y="19"/>
                </a:cxn>
                <a:cxn ang="0">
                  <a:pos x="3" y="8"/>
                </a:cxn>
                <a:cxn ang="0">
                  <a:pos x="8" y="1"/>
                </a:cxn>
                <a:cxn ang="0">
                  <a:pos x="12" y="1"/>
                </a:cxn>
                <a:cxn ang="0">
                  <a:pos x="13" y="6"/>
                </a:cxn>
                <a:cxn ang="0">
                  <a:pos x="10" y="13"/>
                </a:cxn>
                <a:cxn ang="0">
                  <a:pos x="10" y="20"/>
                </a:cxn>
                <a:cxn ang="0">
                  <a:pos x="18" y="61"/>
                </a:cxn>
                <a:cxn ang="0">
                  <a:pos x="25" y="70"/>
                </a:cxn>
                <a:cxn ang="0">
                  <a:pos x="30" y="60"/>
                </a:cxn>
                <a:cxn ang="0">
                  <a:pos x="30" y="15"/>
                </a:cxn>
                <a:cxn ang="0">
                  <a:pos x="31" y="7"/>
                </a:cxn>
                <a:cxn ang="0">
                  <a:pos x="34" y="1"/>
                </a:cxn>
                <a:cxn ang="0">
                  <a:pos x="39" y="1"/>
                </a:cxn>
                <a:cxn ang="0">
                  <a:pos x="40" y="6"/>
                </a:cxn>
                <a:cxn ang="0">
                  <a:pos x="38" y="10"/>
                </a:cxn>
                <a:cxn ang="0">
                  <a:pos x="38" y="15"/>
                </a:cxn>
                <a:cxn ang="0">
                  <a:pos x="39" y="62"/>
                </a:cxn>
                <a:cxn ang="0">
                  <a:pos x="44" y="70"/>
                </a:cxn>
                <a:cxn ang="0">
                  <a:pos x="51" y="62"/>
                </a:cxn>
                <a:cxn ang="0">
                  <a:pos x="58" y="17"/>
                </a:cxn>
                <a:cxn ang="0">
                  <a:pos x="59" y="7"/>
                </a:cxn>
                <a:cxn ang="0">
                  <a:pos x="60" y="1"/>
                </a:cxn>
                <a:cxn ang="0">
                  <a:pos x="65" y="1"/>
                </a:cxn>
                <a:cxn ang="0">
                  <a:pos x="67" y="6"/>
                </a:cxn>
                <a:cxn ang="0">
                  <a:pos x="66" y="22"/>
                </a:cxn>
                <a:cxn ang="0">
                  <a:pos x="59" y="66"/>
                </a:cxn>
                <a:cxn ang="0">
                  <a:pos x="55" y="83"/>
                </a:cxn>
                <a:cxn ang="0">
                  <a:pos x="45" y="93"/>
                </a:cxn>
                <a:cxn ang="0">
                  <a:pos x="43" y="98"/>
                </a:cxn>
                <a:cxn ang="0">
                  <a:pos x="43" y="121"/>
                </a:cxn>
              </a:cxnLst>
              <a:rect l="0" t="0" r="r" b="b"/>
              <a:pathLst>
                <a:path w="67" h="242">
                  <a:moveTo>
                    <a:pt x="36" y="214"/>
                  </a:moveTo>
                  <a:cubicBezTo>
                    <a:pt x="33" y="214"/>
                    <a:pt x="32" y="216"/>
                    <a:pt x="32" y="219"/>
                  </a:cubicBezTo>
                  <a:cubicBezTo>
                    <a:pt x="32" y="222"/>
                    <a:pt x="33" y="227"/>
                    <a:pt x="33" y="228"/>
                  </a:cubicBezTo>
                  <a:cubicBezTo>
                    <a:pt x="34" y="230"/>
                    <a:pt x="35" y="233"/>
                    <a:pt x="36" y="233"/>
                  </a:cubicBezTo>
                  <a:cubicBezTo>
                    <a:pt x="37" y="233"/>
                    <a:pt x="39" y="230"/>
                    <a:pt x="39" y="229"/>
                  </a:cubicBezTo>
                  <a:cubicBezTo>
                    <a:pt x="39" y="228"/>
                    <a:pt x="40" y="224"/>
                    <a:pt x="40" y="220"/>
                  </a:cubicBezTo>
                  <a:cubicBezTo>
                    <a:pt x="40" y="216"/>
                    <a:pt x="38" y="214"/>
                    <a:pt x="36" y="214"/>
                  </a:cubicBezTo>
                  <a:close/>
                  <a:moveTo>
                    <a:pt x="43" y="121"/>
                  </a:moveTo>
                  <a:cubicBezTo>
                    <a:pt x="43" y="121"/>
                    <a:pt x="44" y="121"/>
                    <a:pt x="44" y="123"/>
                  </a:cubicBezTo>
                  <a:cubicBezTo>
                    <a:pt x="44" y="124"/>
                    <a:pt x="44" y="127"/>
                    <a:pt x="44" y="127"/>
                  </a:cubicBezTo>
                  <a:cubicBezTo>
                    <a:pt x="44" y="127"/>
                    <a:pt x="45" y="128"/>
                    <a:pt x="46" y="130"/>
                  </a:cubicBezTo>
                  <a:cubicBezTo>
                    <a:pt x="46" y="131"/>
                    <a:pt x="47" y="168"/>
                    <a:pt x="47" y="178"/>
                  </a:cubicBezTo>
                  <a:cubicBezTo>
                    <a:pt x="47" y="188"/>
                    <a:pt x="47" y="196"/>
                    <a:pt x="47" y="199"/>
                  </a:cubicBezTo>
                  <a:cubicBezTo>
                    <a:pt x="47" y="201"/>
                    <a:pt x="49" y="207"/>
                    <a:pt x="49" y="210"/>
                  </a:cubicBezTo>
                  <a:cubicBezTo>
                    <a:pt x="49" y="212"/>
                    <a:pt x="49" y="222"/>
                    <a:pt x="49" y="225"/>
                  </a:cubicBezTo>
                  <a:cubicBezTo>
                    <a:pt x="49" y="228"/>
                    <a:pt x="47" y="242"/>
                    <a:pt x="36" y="242"/>
                  </a:cubicBezTo>
                  <a:cubicBezTo>
                    <a:pt x="25" y="241"/>
                    <a:pt x="23" y="228"/>
                    <a:pt x="22" y="225"/>
                  </a:cubicBezTo>
                  <a:cubicBezTo>
                    <a:pt x="22" y="222"/>
                    <a:pt x="22" y="213"/>
                    <a:pt x="22" y="210"/>
                  </a:cubicBezTo>
                  <a:cubicBezTo>
                    <a:pt x="22" y="208"/>
                    <a:pt x="23" y="203"/>
                    <a:pt x="23" y="201"/>
                  </a:cubicBezTo>
                  <a:cubicBezTo>
                    <a:pt x="23" y="200"/>
                    <a:pt x="23" y="189"/>
                    <a:pt x="23" y="179"/>
                  </a:cubicBezTo>
                  <a:cubicBezTo>
                    <a:pt x="23" y="169"/>
                    <a:pt x="23" y="131"/>
                    <a:pt x="23" y="130"/>
                  </a:cubicBezTo>
                  <a:cubicBezTo>
                    <a:pt x="23" y="128"/>
                    <a:pt x="24" y="128"/>
                    <a:pt x="24" y="128"/>
                  </a:cubicBezTo>
                  <a:cubicBezTo>
                    <a:pt x="24" y="128"/>
                    <a:pt x="24" y="125"/>
                    <a:pt x="24" y="123"/>
                  </a:cubicBezTo>
                  <a:cubicBezTo>
                    <a:pt x="24" y="122"/>
                    <a:pt x="26" y="121"/>
                    <a:pt x="26" y="121"/>
                  </a:cubicBezTo>
                  <a:cubicBezTo>
                    <a:pt x="26" y="121"/>
                    <a:pt x="26" y="102"/>
                    <a:pt x="26" y="98"/>
                  </a:cubicBezTo>
                  <a:cubicBezTo>
                    <a:pt x="26" y="94"/>
                    <a:pt x="25" y="93"/>
                    <a:pt x="24" y="93"/>
                  </a:cubicBezTo>
                  <a:cubicBezTo>
                    <a:pt x="24" y="92"/>
                    <a:pt x="16" y="88"/>
                    <a:pt x="13" y="77"/>
                  </a:cubicBezTo>
                  <a:cubicBezTo>
                    <a:pt x="11" y="72"/>
                    <a:pt x="2" y="24"/>
                    <a:pt x="1" y="19"/>
                  </a:cubicBezTo>
                  <a:cubicBezTo>
                    <a:pt x="0" y="14"/>
                    <a:pt x="1" y="10"/>
                    <a:pt x="3" y="8"/>
                  </a:cubicBezTo>
                  <a:cubicBezTo>
                    <a:pt x="4" y="6"/>
                    <a:pt x="7" y="3"/>
                    <a:pt x="8" y="1"/>
                  </a:cubicBezTo>
                  <a:cubicBezTo>
                    <a:pt x="9" y="0"/>
                    <a:pt x="11" y="0"/>
                    <a:pt x="12" y="1"/>
                  </a:cubicBezTo>
                  <a:cubicBezTo>
                    <a:pt x="13" y="2"/>
                    <a:pt x="13" y="4"/>
                    <a:pt x="13" y="6"/>
                  </a:cubicBezTo>
                  <a:cubicBezTo>
                    <a:pt x="13" y="8"/>
                    <a:pt x="11" y="11"/>
                    <a:pt x="10" y="13"/>
                  </a:cubicBezTo>
                  <a:cubicBezTo>
                    <a:pt x="10" y="15"/>
                    <a:pt x="10" y="17"/>
                    <a:pt x="10" y="20"/>
                  </a:cubicBezTo>
                  <a:cubicBezTo>
                    <a:pt x="10" y="23"/>
                    <a:pt x="17" y="58"/>
                    <a:pt x="18" y="61"/>
                  </a:cubicBezTo>
                  <a:cubicBezTo>
                    <a:pt x="19" y="65"/>
                    <a:pt x="19" y="70"/>
                    <a:pt x="25" y="70"/>
                  </a:cubicBezTo>
                  <a:cubicBezTo>
                    <a:pt x="30" y="70"/>
                    <a:pt x="30" y="65"/>
                    <a:pt x="30" y="60"/>
                  </a:cubicBezTo>
                  <a:cubicBezTo>
                    <a:pt x="30" y="58"/>
                    <a:pt x="30" y="18"/>
                    <a:pt x="30" y="15"/>
                  </a:cubicBezTo>
                  <a:cubicBezTo>
                    <a:pt x="30" y="12"/>
                    <a:pt x="30" y="9"/>
                    <a:pt x="31" y="7"/>
                  </a:cubicBezTo>
                  <a:cubicBezTo>
                    <a:pt x="31" y="6"/>
                    <a:pt x="33" y="2"/>
                    <a:pt x="34" y="1"/>
                  </a:cubicBezTo>
                  <a:cubicBezTo>
                    <a:pt x="35" y="0"/>
                    <a:pt x="38" y="0"/>
                    <a:pt x="39" y="1"/>
                  </a:cubicBezTo>
                  <a:cubicBezTo>
                    <a:pt x="39" y="2"/>
                    <a:pt x="40" y="5"/>
                    <a:pt x="40" y="6"/>
                  </a:cubicBezTo>
                  <a:cubicBezTo>
                    <a:pt x="40" y="8"/>
                    <a:pt x="39" y="9"/>
                    <a:pt x="38" y="10"/>
                  </a:cubicBezTo>
                  <a:cubicBezTo>
                    <a:pt x="38" y="11"/>
                    <a:pt x="38" y="13"/>
                    <a:pt x="38" y="15"/>
                  </a:cubicBezTo>
                  <a:cubicBezTo>
                    <a:pt x="38" y="17"/>
                    <a:pt x="39" y="58"/>
                    <a:pt x="39" y="62"/>
                  </a:cubicBezTo>
                  <a:cubicBezTo>
                    <a:pt x="39" y="66"/>
                    <a:pt x="40" y="70"/>
                    <a:pt x="44" y="70"/>
                  </a:cubicBezTo>
                  <a:cubicBezTo>
                    <a:pt x="49" y="70"/>
                    <a:pt x="50" y="65"/>
                    <a:pt x="51" y="62"/>
                  </a:cubicBezTo>
                  <a:cubicBezTo>
                    <a:pt x="51" y="59"/>
                    <a:pt x="58" y="18"/>
                    <a:pt x="58" y="17"/>
                  </a:cubicBezTo>
                  <a:cubicBezTo>
                    <a:pt x="58" y="17"/>
                    <a:pt x="58" y="9"/>
                    <a:pt x="59" y="7"/>
                  </a:cubicBezTo>
                  <a:cubicBezTo>
                    <a:pt x="59" y="5"/>
                    <a:pt x="60" y="2"/>
                    <a:pt x="60" y="1"/>
                  </a:cubicBezTo>
                  <a:cubicBezTo>
                    <a:pt x="61" y="0"/>
                    <a:pt x="64" y="0"/>
                    <a:pt x="65" y="1"/>
                  </a:cubicBezTo>
                  <a:cubicBezTo>
                    <a:pt x="65" y="2"/>
                    <a:pt x="66" y="3"/>
                    <a:pt x="67" y="6"/>
                  </a:cubicBezTo>
                  <a:cubicBezTo>
                    <a:pt x="67" y="9"/>
                    <a:pt x="67" y="17"/>
                    <a:pt x="66" y="22"/>
                  </a:cubicBezTo>
                  <a:cubicBezTo>
                    <a:pt x="65" y="28"/>
                    <a:pt x="60" y="58"/>
                    <a:pt x="59" y="66"/>
                  </a:cubicBezTo>
                  <a:cubicBezTo>
                    <a:pt x="57" y="74"/>
                    <a:pt x="56" y="78"/>
                    <a:pt x="55" y="83"/>
                  </a:cubicBezTo>
                  <a:cubicBezTo>
                    <a:pt x="53" y="88"/>
                    <a:pt x="46" y="92"/>
                    <a:pt x="45" y="93"/>
                  </a:cubicBezTo>
                  <a:cubicBezTo>
                    <a:pt x="44" y="94"/>
                    <a:pt x="43" y="96"/>
                    <a:pt x="43" y="98"/>
                  </a:cubicBezTo>
                  <a:cubicBezTo>
                    <a:pt x="43" y="100"/>
                    <a:pt x="43" y="121"/>
                    <a:pt x="43" y="1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9228" name="Freeform 12"/>
          <p:cNvSpPr>
            <a:spLocks noEditPoints="1"/>
          </p:cNvSpPr>
          <p:nvPr/>
        </p:nvSpPr>
        <p:spPr bwMode="auto">
          <a:xfrm>
            <a:off x="618688" y="4778054"/>
            <a:ext cx="706195" cy="640693"/>
          </a:xfrm>
          <a:custGeom>
            <a:avLst/>
            <a:gdLst/>
            <a:ahLst/>
            <a:cxnLst>
              <a:cxn ang="0">
                <a:pos x="277" y="185"/>
              </a:cxn>
              <a:cxn ang="0">
                <a:pos x="274" y="201"/>
              </a:cxn>
              <a:cxn ang="0">
                <a:pos x="326" y="216"/>
              </a:cxn>
              <a:cxn ang="0">
                <a:pos x="364" y="246"/>
              </a:cxn>
              <a:cxn ang="0">
                <a:pos x="374" y="294"/>
              </a:cxn>
              <a:cxn ang="0">
                <a:pos x="310" y="339"/>
              </a:cxn>
              <a:cxn ang="0">
                <a:pos x="310" y="339"/>
              </a:cxn>
              <a:cxn ang="0">
                <a:pos x="294" y="337"/>
              </a:cxn>
              <a:cxn ang="0">
                <a:pos x="293" y="336"/>
              </a:cxn>
              <a:cxn ang="0">
                <a:pos x="99" y="260"/>
              </a:cxn>
              <a:cxn ang="0">
                <a:pos x="70" y="233"/>
              </a:cxn>
              <a:cxn ang="0">
                <a:pos x="69" y="224"/>
              </a:cxn>
              <a:cxn ang="0">
                <a:pos x="0" y="239"/>
              </a:cxn>
              <a:cxn ang="0">
                <a:pos x="334" y="398"/>
              </a:cxn>
              <a:cxn ang="0">
                <a:pos x="438" y="216"/>
              </a:cxn>
              <a:cxn ang="0">
                <a:pos x="277" y="185"/>
              </a:cxn>
              <a:cxn ang="0">
                <a:pos x="103" y="249"/>
              </a:cxn>
              <a:cxn ang="0">
                <a:pos x="297" y="325"/>
              </a:cxn>
              <a:cxn ang="0">
                <a:pos x="362" y="291"/>
              </a:cxn>
              <a:cxn ang="0">
                <a:pos x="322" y="228"/>
              </a:cxn>
              <a:cxn ang="0">
                <a:pos x="259" y="209"/>
              </a:cxn>
              <a:cxn ang="0">
                <a:pos x="302" y="26"/>
              </a:cxn>
              <a:cxn ang="0">
                <a:pos x="299" y="3"/>
              </a:cxn>
              <a:cxn ang="0">
                <a:pos x="284" y="21"/>
              </a:cxn>
              <a:cxn ang="0">
                <a:pos x="220" y="198"/>
              </a:cxn>
              <a:cxn ang="0">
                <a:pos x="153" y="178"/>
              </a:cxn>
              <a:cxn ang="0">
                <a:pos x="85" y="198"/>
              </a:cxn>
              <a:cxn ang="0">
                <a:pos x="103" y="249"/>
              </a:cxn>
            </a:cxnLst>
            <a:rect l="0" t="0" r="r" b="b"/>
            <a:pathLst>
              <a:path w="438" h="398">
                <a:moveTo>
                  <a:pt x="277" y="185"/>
                </a:moveTo>
                <a:cubicBezTo>
                  <a:pt x="274" y="201"/>
                  <a:pt x="274" y="201"/>
                  <a:pt x="274" y="201"/>
                </a:cubicBezTo>
                <a:cubicBezTo>
                  <a:pt x="326" y="216"/>
                  <a:pt x="326" y="216"/>
                  <a:pt x="326" y="216"/>
                </a:cubicBezTo>
                <a:cubicBezTo>
                  <a:pt x="341" y="221"/>
                  <a:pt x="355" y="231"/>
                  <a:pt x="364" y="246"/>
                </a:cubicBezTo>
                <a:cubicBezTo>
                  <a:pt x="375" y="261"/>
                  <a:pt x="378" y="279"/>
                  <a:pt x="374" y="294"/>
                </a:cubicBezTo>
                <a:cubicBezTo>
                  <a:pt x="366" y="320"/>
                  <a:pt x="339" y="339"/>
                  <a:pt x="310" y="339"/>
                </a:cubicBezTo>
                <a:cubicBezTo>
                  <a:pt x="310" y="339"/>
                  <a:pt x="310" y="339"/>
                  <a:pt x="310" y="339"/>
                </a:cubicBezTo>
                <a:cubicBezTo>
                  <a:pt x="304" y="339"/>
                  <a:pt x="299" y="338"/>
                  <a:pt x="294" y="337"/>
                </a:cubicBezTo>
                <a:cubicBezTo>
                  <a:pt x="293" y="336"/>
                  <a:pt x="293" y="336"/>
                  <a:pt x="293" y="336"/>
                </a:cubicBezTo>
                <a:cubicBezTo>
                  <a:pt x="99" y="260"/>
                  <a:pt x="99" y="260"/>
                  <a:pt x="99" y="260"/>
                </a:cubicBezTo>
                <a:cubicBezTo>
                  <a:pt x="83" y="256"/>
                  <a:pt x="74" y="246"/>
                  <a:pt x="70" y="233"/>
                </a:cubicBezTo>
                <a:cubicBezTo>
                  <a:pt x="69" y="230"/>
                  <a:pt x="69" y="228"/>
                  <a:pt x="69" y="224"/>
                </a:cubicBezTo>
                <a:cubicBezTo>
                  <a:pt x="0" y="239"/>
                  <a:pt x="0" y="239"/>
                  <a:pt x="0" y="239"/>
                </a:cubicBezTo>
                <a:cubicBezTo>
                  <a:pt x="334" y="398"/>
                  <a:pt x="334" y="398"/>
                  <a:pt x="334" y="398"/>
                </a:cubicBezTo>
                <a:cubicBezTo>
                  <a:pt x="438" y="216"/>
                  <a:pt x="438" y="216"/>
                  <a:pt x="438" y="216"/>
                </a:cubicBezTo>
                <a:lnTo>
                  <a:pt x="277" y="185"/>
                </a:lnTo>
                <a:close/>
                <a:moveTo>
                  <a:pt x="103" y="249"/>
                </a:moveTo>
                <a:cubicBezTo>
                  <a:pt x="297" y="325"/>
                  <a:pt x="297" y="325"/>
                  <a:pt x="297" y="325"/>
                </a:cubicBezTo>
                <a:cubicBezTo>
                  <a:pt x="322" y="332"/>
                  <a:pt x="355" y="316"/>
                  <a:pt x="362" y="291"/>
                </a:cubicBezTo>
                <a:cubicBezTo>
                  <a:pt x="370" y="266"/>
                  <a:pt x="347" y="235"/>
                  <a:pt x="322" y="228"/>
                </a:cubicBezTo>
                <a:cubicBezTo>
                  <a:pt x="259" y="209"/>
                  <a:pt x="259" y="209"/>
                  <a:pt x="259" y="209"/>
                </a:cubicBezTo>
                <a:cubicBezTo>
                  <a:pt x="302" y="26"/>
                  <a:pt x="302" y="26"/>
                  <a:pt x="302" y="26"/>
                </a:cubicBezTo>
                <a:cubicBezTo>
                  <a:pt x="305" y="15"/>
                  <a:pt x="310" y="6"/>
                  <a:pt x="299" y="3"/>
                </a:cubicBezTo>
                <a:cubicBezTo>
                  <a:pt x="288" y="0"/>
                  <a:pt x="287" y="10"/>
                  <a:pt x="284" y="21"/>
                </a:cubicBezTo>
                <a:cubicBezTo>
                  <a:pt x="220" y="198"/>
                  <a:pt x="220" y="198"/>
                  <a:pt x="220" y="198"/>
                </a:cubicBezTo>
                <a:cubicBezTo>
                  <a:pt x="153" y="178"/>
                  <a:pt x="153" y="178"/>
                  <a:pt x="153" y="178"/>
                </a:cubicBezTo>
                <a:cubicBezTo>
                  <a:pt x="126" y="169"/>
                  <a:pt x="92" y="173"/>
                  <a:pt x="85" y="198"/>
                </a:cubicBezTo>
                <a:cubicBezTo>
                  <a:pt x="77" y="223"/>
                  <a:pt x="78" y="242"/>
                  <a:pt x="103" y="2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22" name="Straight Connector 21"/>
          <p:cNvCxnSpPr/>
          <p:nvPr/>
        </p:nvCxnSpPr>
        <p:spPr>
          <a:xfrm flipH="1" flipV="1">
            <a:off x="1748195" y="2140354"/>
            <a:ext cx="2061501" cy="1834748"/>
          </a:xfrm>
          <a:prstGeom prst="line">
            <a:avLst/>
          </a:prstGeom>
          <a:ln w="28575">
            <a:solidFill>
              <a:schemeClr val="tx1"/>
            </a:solidFill>
            <a:tailEnd type="oval"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339978" y="2562179"/>
            <a:ext cx="2469719" cy="1412925"/>
          </a:xfrm>
          <a:prstGeom prst="line">
            <a:avLst/>
          </a:prstGeom>
          <a:ln w="28575">
            <a:solidFill>
              <a:schemeClr val="tx1"/>
            </a:solidFill>
            <a:tailEnd type="oval"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116203" y="3058843"/>
            <a:ext cx="2693493" cy="916259"/>
          </a:xfrm>
          <a:prstGeom prst="line">
            <a:avLst/>
          </a:prstGeom>
          <a:ln w="28575">
            <a:solidFill>
              <a:schemeClr val="tx1"/>
            </a:solidFill>
            <a:tailEnd type="oval"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84135" y="3616741"/>
            <a:ext cx="2925560" cy="358361"/>
          </a:xfrm>
          <a:prstGeom prst="line">
            <a:avLst/>
          </a:prstGeom>
          <a:ln w="28575">
            <a:solidFill>
              <a:schemeClr val="tx1"/>
            </a:solidFill>
            <a:tailEnd type="oval"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863857" y="3975101"/>
            <a:ext cx="1945839" cy="1900444"/>
          </a:xfrm>
          <a:prstGeom prst="line">
            <a:avLst/>
          </a:prstGeom>
          <a:ln w="28575">
            <a:solidFill>
              <a:schemeClr val="tx1"/>
            </a:solidFill>
            <a:tailEnd type="oval"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421622" y="3975101"/>
            <a:ext cx="2388076" cy="1499030"/>
          </a:xfrm>
          <a:prstGeom prst="line">
            <a:avLst/>
          </a:prstGeom>
          <a:ln w="28575">
            <a:solidFill>
              <a:schemeClr val="tx1"/>
            </a:solidFill>
            <a:tailEnd type="oval"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217512" y="3975101"/>
            <a:ext cx="2592183" cy="975151"/>
          </a:xfrm>
          <a:prstGeom prst="line">
            <a:avLst/>
          </a:prstGeom>
          <a:ln w="28575">
            <a:solidFill>
              <a:schemeClr val="tx1"/>
            </a:solidFill>
            <a:tailEnd type="oval"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116203" y="3975101"/>
            <a:ext cx="2693493" cy="356021"/>
          </a:xfrm>
          <a:prstGeom prst="line">
            <a:avLst/>
          </a:prstGeom>
          <a:ln w="28575">
            <a:solidFill>
              <a:schemeClr val="tx1"/>
            </a:solidFill>
            <a:tailEnd type="oval"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cxnSp>
      <p:sp>
        <p:nvSpPr>
          <p:cNvPr id="9234" name="Line 18"/>
          <p:cNvSpPr>
            <a:spLocks noChangeShapeType="1"/>
          </p:cNvSpPr>
          <p:nvPr/>
        </p:nvSpPr>
        <p:spPr bwMode="auto">
          <a:xfrm flipV="1">
            <a:off x="3806639" y="1858361"/>
            <a:ext cx="2136962" cy="2119798"/>
          </a:xfrm>
          <a:prstGeom prst="line">
            <a:avLst/>
          </a:prstGeom>
          <a:ln w="28575">
            <a:solidFill>
              <a:srgbClr val="939905"/>
            </a:solidFill>
            <a:tailEnd type="arrow"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p>
        </p:txBody>
      </p:sp>
      <p:sp>
        <p:nvSpPr>
          <p:cNvPr id="9235" name="Line 19"/>
          <p:cNvSpPr>
            <a:spLocks noChangeShapeType="1"/>
          </p:cNvSpPr>
          <p:nvPr/>
        </p:nvSpPr>
        <p:spPr bwMode="auto">
          <a:xfrm flipV="1">
            <a:off x="3809698" y="2579461"/>
            <a:ext cx="2608973" cy="1297432"/>
          </a:xfrm>
          <a:prstGeom prst="line">
            <a:avLst/>
          </a:prstGeom>
          <a:ln w="28575">
            <a:solidFill>
              <a:srgbClr val="939905"/>
            </a:solidFill>
            <a:tailEnd type="arrow"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p>
        </p:txBody>
      </p:sp>
      <p:sp>
        <p:nvSpPr>
          <p:cNvPr id="9236" name="Line 20"/>
          <p:cNvSpPr>
            <a:spLocks noChangeShapeType="1"/>
          </p:cNvSpPr>
          <p:nvPr/>
        </p:nvSpPr>
        <p:spPr bwMode="auto">
          <a:xfrm flipV="1">
            <a:off x="3920536" y="3250467"/>
            <a:ext cx="2767561" cy="670207"/>
          </a:xfrm>
          <a:prstGeom prst="line">
            <a:avLst/>
          </a:prstGeom>
          <a:ln w="28575">
            <a:solidFill>
              <a:srgbClr val="939905"/>
            </a:solidFill>
            <a:tailEnd type="arrow"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p>
        </p:txBody>
      </p:sp>
      <p:sp>
        <p:nvSpPr>
          <p:cNvPr id="9237" name="Line 21"/>
          <p:cNvSpPr>
            <a:spLocks noChangeShapeType="1"/>
          </p:cNvSpPr>
          <p:nvPr/>
        </p:nvSpPr>
        <p:spPr bwMode="auto">
          <a:xfrm>
            <a:off x="3809698" y="4200059"/>
            <a:ext cx="2848502" cy="426331"/>
          </a:xfrm>
          <a:prstGeom prst="line">
            <a:avLst/>
          </a:prstGeom>
          <a:ln w="28575">
            <a:solidFill>
              <a:srgbClr val="939905"/>
            </a:solidFill>
            <a:tailEnd type="arrow"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p>
        </p:txBody>
      </p:sp>
      <p:sp>
        <p:nvSpPr>
          <p:cNvPr id="9238" name="Line 22"/>
          <p:cNvSpPr>
            <a:spLocks noChangeShapeType="1"/>
          </p:cNvSpPr>
          <p:nvPr/>
        </p:nvSpPr>
        <p:spPr bwMode="auto">
          <a:xfrm>
            <a:off x="3920536" y="4200059"/>
            <a:ext cx="2484062" cy="1207016"/>
          </a:xfrm>
          <a:prstGeom prst="line">
            <a:avLst/>
          </a:prstGeom>
          <a:ln w="28575">
            <a:solidFill>
              <a:srgbClr val="939905"/>
            </a:solidFill>
            <a:tailEnd type="arrow"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p>
        </p:txBody>
      </p:sp>
      <p:sp>
        <p:nvSpPr>
          <p:cNvPr id="9239" name="Line 23"/>
          <p:cNvSpPr>
            <a:spLocks noChangeShapeType="1"/>
          </p:cNvSpPr>
          <p:nvPr/>
        </p:nvSpPr>
        <p:spPr bwMode="auto">
          <a:xfrm>
            <a:off x="3735534" y="4105089"/>
            <a:ext cx="2208067" cy="1947029"/>
          </a:xfrm>
          <a:prstGeom prst="line">
            <a:avLst/>
          </a:prstGeom>
          <a:ln w="28575">
            <a:solidFill>
              <a:srgbClr val="939905"/>
            </a:solidFill>
            <a:tailEnd type="arrow" w="sm" len="sm"/>
          </a:ln>
          <a:effectLst>
            <a:outerShdw blurRad="38100" dist="12700" dir="5400000" algn="t" rotWithShape="0">
              <a:prstClr val="black">
                <a:alpha val="22000"/>
              </a:prst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p>
        </p:txBody>
      </p:sp>
      <p:sp>
        <p:nvSpPr>
          <p:cNvPr id="4" name="Oval 3"/>
          <p:cNvSpPr/>
          <p:nvPr/>
        </p:nvSpPr>
        <p:spPr>
          <a:xfrm>
            <a:off x="3024955" y="3190361"/>
            <a:ext cx="1569480" cy="1569480"/>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outerShdw blurRad="63500" algn="ctr" rotWithShape="0">
              <a:schemeClr val="accent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p:cNvSpPr txBox="1"/>
          <p:nvPr/>
        </p:nvSpPr>
        <p:spPr>
          <a:xfrm>
            <a:off x="2932841" y="3444601"/>
            <a:ext cx="1753714" cy="923330"/>
          </a:xfrm>
          <a:prstGeom prst="rect">
            <a:avLst/>
          </a:prstGeom>
          <a:noFill/>
        </p:spPr>
        <p:txBody>
          <a:bodyPr wrap="square" rtlCol="0">
            <a:spAutoFit/>
            <a:scene3d>
              <a:camera prst="orthographicFront"/>
              <a:lightRig rig="threePt" dir="t"/>
            </a:scene3d>
            <a:sp3d extrusionH="57150">
              <a:bevelT w="12700" h="12700" prst="softRound"/>
            </a:sp3d>
          </a:bodyPr>
          <a:lstStyle/>
          <a:p>
            <a:pPr algn="ctr">
              <a:spcBef>
                <a:spcPct val="0"/>
              </a:spcBef>
              <a:defRPr/>
            </a:pPr>
            <a:r>
              <a:rPr lang="sv-SE" b="1" dirty="0">
                <a:gradFill>
                  <a:gsLst>
                    <a:gs pos="0">
                      <a:srgbClr val="FFFFFF"/>
                    </a:gs>
                    <a:gs pos="50000">
                      <a:schemeClr val="accent1">
                        <a:lumMod val="20000"/>
                        <a:lumOff val="80000"/>
                      </a:schemeClr>
                    </a:gs>
                    <a:gs pos="100000">
                      <a:srgbClr val="EBEDEC"/>
                    </a:gs>
                  </a:gsLst>
                  <a:lin ang="5400000" scaled="0"/>
                </a:gradFill>
                <a:effectLst>
                  <a:outerShdw blurRad="63500" sx="99000" sy="99000" algn="ctr" rotWithShape="0">
                    <a:prstClr val="black">
                      <a:alpha val="18000"/>
                    </a:prstClr>
                  </a:outerShdw>
                </a:effectLst>
                <a:latin typeface="+mj-lt"/>
                <a:ea typeface="+mj-ea"/>
                <a:cs typeface="+mj-cs"/>
              </a:rPr>
              <a:t>r</a:t>
            </a:r>
            <a:r>
              <a:rPr lang="sv-SE" b="1" dirty="0" smtClean="0">
                <a:gradFill>
                  <a:gsLst>
                    <a:gs pos="0">
                      <a:srgbClr val="FFFFFF"/>
                    </a:gs>
                    <a:gs pos="50000">
                      <a:schemeClr val="accent1">
                        <a:lumMod val="20000"/>
                        <a:lumOff val="80000"/>
                      </a:schemeClr>
                    </a:gs>
                    <a:gs pos="100000">
                      <a:srgbClr val="EBEDEC"/>
                    </a:gs>
                  </a:gsLst>
                  <a:lin ang="5400000" scaled="0"/>
                </a:gradFill>
                <a:effectLst>
                  <a:outerShdw blurRad="63500" sx="99000" sy="99000" algn="ctr" rotWithShape="0">
                    <a:prstClr val="black">
                      <a:alpha val="18000"/>
                    </a:prstClr>
                  </a:outerShdw>
                </a:effectLst>
                <a:latin typeface="+mj-lt"/>
                <a:ea typeface="+mj-ea"/>
                <a:cs typeface="+mj-cs"/>
              </a:rPr>
              <a:t>esource</a:t>
            </a:r>
          </a:p>
          <a:p>
            <a:pPr algn="ctr">
              <a:spcBef>
                <a:spcPct val="0"/>
              </a:spcBef>
              <a:defRPr/>
            </a:pPr>
            <a:r>
              <a:rPr lang="sv-SE" b="1" dirty="0">
                <a:gradFill>
                  <a:gsLst>
                    <a:gs pos="0">
                      <a:srgbClr val="FFFFFF"/>
                    </a:gs>
                    <a:gs pos="50000">
                      <a:schemeClr val="accent1">
                        <a:lumMod val="20000"/>
                        <a:lumOff val="80000"/>
                      </a:schemeClr>
                    </a:gs>
                    <a:gs pos="100000">
                      <a:srgbClr val="EBEDEC"/>
                    </a:gs>
                  </a:gsLst>
                  <a:lin ang="5400000" scaled="0"/>
                </a:gradFill>
                <a:effectLst>
                  <a:outerShdw blurRad="63500" sx="99000" sy="99000" algn="ctr" rotWithShape="0">
                    <a:prstClr val="black">
                      <a:alpha val="18000"/>
                    </a:prstClr>
                  </a:outerShdw>
                </a:effectLst>
                <a:latin typeface="+mj-lt"/>
                <a:ea typeface="+mj-ea"/>
                <a:cs typeface="+mj-cs"/>
              </a:rPr>
              <a:t>e</a:t>
            </a:r>
            <a:r>
              <a:rPr lang="sv-SE" b="1" dirty="0" smtClean="0">
                <a:gradFill>
                  <a:gsLst>
                    <a:gs pos="0">
                      <a:srgbClr val="FFFFFF"/>
                    </a:gs>
                    <a:gs pos="50000">
                      <a:schemeClr val="accent1">
                        <a:lumMod val="20000"/>
                        <a:lumOff val="80000"/>
                      </a:schemeClr>
                    </a:gs>
                    <a:gs pos="100000">
                      <a:srgbClr val="EBEDEC"/>
                    </a:gs>
                  </a:gsLst>
                  <a:lin ang="5400000" scaled="0"/>
                </a:gradFill>
                <a:effectLst>
                  <a:outerShdw blurRad="63500" sx="99000" sy="99000" algn="ctr" rotWithShape="0">
                    <a:prstClr val="black">
                      <a:alpha val="18000"/>
                    </a:prstClr>
                  </a:outerShdw>
                </a:effectLst>
                <a:latin typeface="+mj-lt"/>
                <a:ea typeface="+mj-ea"/>
                <a:cs typeface="+mj-cs"/>
              </a:rPr>
              <a:t>fficient</a:t>
            </a:r>
            <a:endParaRPr lang="sv-SE" b="1" dirty="0" smtClean="0">
              <a:gradFill>
                <a:gsLst>
                  <a:gs pos="0">
                    <a:srgbClr val="FFFFFF"/>
                  </a:gs>
                  <a:gs pos="50000">
                    <a:schemeClr val="accent1">
                      <a:lumMod val="20000"/>
                      <a:lumOff val="80000"/>
                    </a:schemeClr>
                  </a:gs>
                  <a:gs pos="100000">
                    <a:srgbClr val="EBEDEC"/>
                  </a:gs>
                </a:gsLst>
                <a:lin ang="5400000" scaled="0"/>
              </a:gradFill>
              <a:effectLst>
                <a:outerShdw blurRad="63500" sx="99000" sy="99000" algn="ctr" rotWithShape="0">
                  <a:prstClr val="black">
                    <a:alpha val="18000"/>
                  </a:prstClr>
                </a:outerShdw>
              </a:effectLst>
              <a:latin typeface="+mj-lt"/>
              <a:ea typeface="+mj-ea"/>
              <a:cs typeface="+mj-cs"/>
            </a:endParaRPr>
          </a:p>
          <a:p>
            <a:pPr algn="ctr">
              <a:spcBef>
                <a:spcPct val="0"/>
              </a:spcBef>
              <a:defRPr/>
            </a:pPr>
            <a:r>
              <a:rPr lang="sv-SE" b="1" dirty="0" smtClean="0">
                <a:gradFill>
                  <a:gsLst>
                    <a:gs pos="0">
                      <a:srgbClr val="FFFFFF"/>
                    </a:gs>
                    <a:gs pos="50000">
                      <a:schemeClr val="accent1">
                        <a:lumMod val="20000"/>
                        <a:lumOff val="80000"/>
                      </a:schemeClr>
                    </a:gs>
                    <a:gs pos="100000">
                      <a:srgbClr val="EBEDEC"/>
                    </a:gs>
                  </a:gsLst>
                  <a:lin ang="5400000" scaled="0"/>
                </a:gradFill>
                <a:effectLst>
                  <a:outerShdw blurRad="63500" sx="99000" sy="99000" algn="ctr" rotWithShape="0">
                    <a:prstClr val="black">
                      <a:alpha val="18000"/>
                    </a:prstClr>
                  </a:outerShdw>
                </a:effectLst>
                <a:latin typeface="+mj-lt"/>
                <a:ea typeface="+mj-ea"/>
                <a:cs typeface="+mj-cs"/>
              </a:rPr>
              <a:t>procurement</a:t>
            </a:r>
          </a:p>
        </p:txBody>
      </p:sp>
      <p:sp>
        <p:nvSpPr>
          <p:cNvPr id="9244" name="Freeform 28"/>
          <p:cNvSpPr>
            <a:spLocks noEditPoints="1"/>
          </p:cNvSpPr>
          <p:nvPr/>
        </p:nvSpPr>
        <p:spPr bwMode="auto">
          <a:xfrm>
            <a:off x="7022381" y="3825705"/>
            <a:ext cx="475935" cy="412061"/>
          </a:xfrm>
          <a:custGeom>
            <a:avLst/>
            <a:gdLst/>
            <a:ahLst/>
            <a:cxnLst>
              <a:cxn ang="0">
                <a:pos x="253" y="205"/>
              </a:cxn>
              <a:cxn ang="0">
                <a:pos x="141" y="11"/>
              </a:cxn>
              <a:cxn ang="0">
                <a:pos x="119" y="11"/>
              </a:cxn>
              <a:cxn ang="0">
                <a:pos x="7" y="205"/>
              </a:cxn>
              <a:cxn ang="0">
                <a:pos x="18" y="224"/>
              </a:cxn>
              <a:cxn ang="0">
                <a:pos x="242" y="224"/>
              </a:cxn>
              <a:cxn ang="0">
                <a:pos x="253" y="205"/>
              </a:cxn>
              <a:cxn ang="0">
                <a:pos x="130" y="210"/>
              </a:cxn>
              <a:cxn ang="0">
                <a:pos x="112" y="185"/>
              </a:cxn>
              <a:cxn ang="0">
                <a:pos x="130" y="160"/>
              </a:cxn>
              <a:cxn ang="0">
                <a:pos x="147" y="185"/>
              </a:cxn>
              <a:cxn ang="0">
                <a:pos x="130" y="210"/>
              </a:cxn>
              <a:cxn ang="0">
                <a:pos x="141" y="124"/>
              </a:cxn>
              <a:cxn ang="0">
                <a:pos x="130" y="143"/>
              </a:cxn>
              <a:cxn ang="0">
                <a:pos x="119" y="124"/>
              </a:cxn>
              <a:cxn ang="0">
                <a:pos x="111" y="80"/>
              </a:cxn>
              <a:cxn ang="0">
                <a:pos x="130" y="46"/>
              </a:cxn>
              <a:cxn ang="0">
                <a:pos x="149" y="80"/>
              </a:cxn>
              <a:cxn ang="0">
                <a:pos x="141" y="124"/>
              </a:cxn>
            </a:cxnLst>
            <a:rect l="0" t="0" r="r" b="b"/>
            <a:pathLst>
              <a:path w="259" h="224">
                <a:moveTo>
                  <a:pt x="253" y="205"/>
                </a:moveTo>
                <a:cubicBezTo>
                  <a:pt x="141" y="11"/>
                  <a:pt x="141" y="11"/>
                  <a:pt x="141" y="11"/>
                </a:cubicBezTo>
                <a:cubicBezTo>
                  <a:pt x="135" y="0"/>
                  <a:pt x="125" y="0"/>
                  <a:pt x="119" y="11"/>
                </a:cubicBezTo>
                <a:cubicBezTo>
                  <a:pt x="7" y="205"/>
                  <a:pt x="7" y="205"/>
                  <a:pt x="7" y="205"/>
                </a:cubicBezTo>
                <a:cubicBezTo>
                  <a:pt x="0" y="216"/>
                  <a:pt x="6" y="224"/>
                  <a:pt x="18" y="224"/>
                </a:cubicBezTo>
                <a:cubicBezTo>
                  <a:pt x="242" y="224"/>
                  <a:pt x="242" y="224"/>
                  <a:pt x="242" y="224"/>
                </a:cubicBezTo>
                <a:cubicBezTo>
                  <a:pt x="254" y="224"/>
                  <a:pt x="259" y="216"/>
                  <a:pt x="253" y="205"/>
                </a:cubicBezTo>
                <a:close/>
                <a:moveTo>
                  <a:pt x="130" y="210"/>
                </a:moveTo>
                <a:cubicBezTo>
                  <a:pt x="120" y="210"/>
                  <a:pt x="112" y="199"/>
                  <a:pt x="112" y="185"/>
                </a:cubicBezTo>
                <a:cubicBezTo>
                  <a:pt x="112" y="171"/>
                  <a:pt x="120" y="160"/>
                  <a:pt x="130" y="160"/>
                </a:cubicBezTo>
                <a:cubicBezTo>
                  <a:pt x="139" y="160"/>
                  <a:pt x="147" y="171"/>
                  <a:pt x="147" y="185"/>
                </a:cubicBezTo>
                <a:cubicBezTo>
                  <a:pt x="147" y="199"/>
                  <a:pt x="139" y="210"/>
                  <a:pt x="130" y="210"/>
                </a:cubicBezTo>
                <a:close/>
                <a:moveTo>
                  <a:pt x="141" y="124"/>
                </a:moveTo>
                <a:cubicBezTo>
                  <a:pt x="139" y="128"/>
                  <a:pt x="134" y="143"/>
                  <a:pt x="130" y="143"/>
                </a:cubicBezTo>
                <a:cubicBezTo>
                  <a:pt x="126" y="143"/>
                  <a:pt x="120" y="128"/>
                  <a:pt x="119" y="124"/>
                </a:cubicBezTo>
                <a:cubicBezTo>
                  <a:pt x="115" y="111"/>
                  <a:pt x="111" y="94"/>
                  <a:pt x="111" y="80"/>
                </a:cubicBezTo>
                <a:cubicBezTo>
                  <a:pt x="111" y="64"/>
                  <a:pt x="116" y="46"/>
                  <a:pt x="130" y="46"/>
                </a:cubicBezTo>
                <a:cubicBezTo>
                  <a:pt x="143" y="46"/>
                  <a:pt x="149" y="64"/>
                  <a:pt x="149" y="80"/>
                </a:cubicBezTo>
                <a:cubicBezTo>
                  <a:pt x="149" y="94"/>
                  <a:pt x="145" y="111"/>
                  <a:pt x="141" y="124"/>
                </a:cubicBezTo>
                <a:close/>
              </a:path>
            </a:pathLst>
          </a:custGeom>
          <a:solidFill>
            <a:srgbClr val="93990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49" name="Freeform 33"/>
          <p:cNvSpPr>
            <a:spLocks noEditPoints="1"/>
          </p:cNvSpPr>
          <p:nvPr/>
        </p:nvSpPr>
        <p:spPr bwMode="auto">
          <a:xfrm>
            <a:off x="6190271" y="1343483"/>
            <a:ext cx="456800" cy="488801"/>
          </a:xfrm>
          <a:custGeom>
            <a:avLst/>
            <a:gdLst/>
            <a:ahLst/>
            <a:cxnLst>
              <a:cxn ang="0">
                <a:pos x="308" y="127"/>
              </a:cxn>
              <a:cxn ang="0">
                <a:pos x="160" y="97"/>
              </a:cxn>
              <a:cxn ang="0">
                <a:pos x="161" y="56"/>
              </a:cxn>
              <a:cxn ang="0">
                <a:pos x="0" y="56"/>
              </a:cxn>
              <a:cxn ang="0">
                <a:pos x="2" y="97"/>
              </a:cxn>
              <a:cxn ang="0">
                <a:pos x="0" y="138"/>
              </a:cxn>
              <a:cxn ang="0">
                <a:pos x="0" y="197"/>
              </a:cxn>
              <a:cxn ang="0">
                <a:pos x="22" y="254"/>
              </a:cxn>
              <a:cxn ang="0">
                <a:pos x="22" y="298"/>
              </a:cxn>
              <a:cxn ang="0">
                <a:pos x="228" y="289"/>
              </a:cxn>
              <a:cxn ang="0">
                <a:pos x="308" y="222"/>
              </a:cxn>
              <a:cxn ang="0">
                <a:pos x="308" y="163"/>
              </a:cxn>
              <a:cxn ang="0">
                <a:pos x="228" y="227"/>
              </a:cxn>
              <a:cxn ang="0">
                <a:pos x="277" y="212"/>
              </a:cxn>
              <a:cxn ang="0">
                <a:pos x="169" y="250"/>
              </a:cxn>
              <a:cxn ang="0">
                <a:pos x="148" y="261"/>
              </a:cxn>
              <a:cxn ang="0">
                <a:pos x="44" y="256"/>
              </a:cxn>
              <a:cxn ang="0">
                <a:pos x="53" y="253"/>
              </a:cxn>
              <a:cxn ang="0">
                <a:pos x="151" y="253"/>
              </a:cxn>
              <a:cxn ang="0">
                <a:pos x="175" y="241"/>
              </a:cxn>
              <a:cxn ang="0">
                <a:pos x="8" y="175"/>
              </a:cxn>
              <a:cxn ang="0">
                <a:pos x="27" y="192"/>
              </a:cxn>
              <a:cxn ang="0">
                <a:pos x="26" y="150"/>
              </a:cxn>
              <a:cxn ang="0">
                <a:pos x="136" y="150"/>
              </a:cxn>
              <a:cxn ang="0">
                <a:pos x="139" y="156"/>
              </a:cxn>
              <a:cxn ang="0">
                <a:pos x="23" y="155"/>
              </a:cxn>
              <a:cxn ang="0">
                <a:pos x="26" y="114"/>
              </a:cxn>
              <a:cxn ang="0">
                <a:pos x="136" y="115"/>
              </a:cxn>
              <a:cxn ang="0">
                <a:pos x="133" y="123"/>
              </a:cxn>
              <a:cxn ang="0">
                <a:pos x="19" y="117"/>
              </a:cxn>
              <a:cxn ang="0">
                <a:pos x="32" y="81"/>
              </a:cxn>
              <a:cxn ang="0">
                <a:pos x="154" y="70"/>
              </a:cxn>
              <a:cxn ang="0">
                <a:pos x="81" y="96"/>
              </a:cxn>
              <a:cxn ang="0">
                <a:pos x="8" y="70"/>
              </a:cxn>
              <a:cxn ang="0">
                <a:pos x="50" y="183"/>
              </a:cxn>
              <a:cxn ang="0">
                <a:pos x="146" y="180"/>
              </a:cxn>
              <a:cxn ang="0">
                <a:pos x="155" y="184"/>
              </a:cxn>
              <a:cxn ang="0">
                <a:pos x="174" y="209"/>
              </a:cxn>
              <a:cxn ang="0">
                <a:pos x="165" y="219"/>
              </a:cxn>
              <a:cxn ang="0">
                <a:pos x="154" y="224"/>
              </a:cxn>
              <a:cxn ang="0">
                <a:pos x="103" y="233"/>
              </a:cxn>
              <a:cxn ang="0">
                <a:pos x="40" y="218"/>
              </a:cxn>
              <a:cxn ang="0">
                <a:pos x="228" y="192"/>
              </a:cxn>
              <a:cxn ang="0">
                <a:pos x="162" y="175"/>
              </a:cxn>
              <a:cxn ang="0">
                <a:pos x="161" y="169"/>
              </a:cxn>
              <a:cxn ang="0">
                <a:pos x="277" y="177"/>
              </a:cxn>
              <a:cxn ang="0">
                <a:pos x="286" y="180"/>
              </a:cxn>
              <a:cxn ang="0">
                <a:pos x="301" y="127"/>
              </a:cxn>
              <a:cxn ang="0">
                <a:pos x="228" y="157"/>
              </a:cxn>
              <a:cxn ang="0">
                <a:pos x="162" y="139"/>
              </a:cxn>
              <a:cxn ang="0">
                <a:pos x="161" y="115"/>
              </a:cxn>
              <a:cxn ang="0">
                <a:pos x="132" y="12"/>
              </a:cxn>
              <a:cxn ang="0">
                <a:pos x="133" y="53"/>
              </a:cxn>
              <a:cxn ang="0">
                <a:pos x="19" y="47"/>
              </a:cxn>
              <a:cxn ang="0">
                <a:pos x="22" y="218"/>
              </a:cxn>
              <a:cxn ang="0">
                <a:pos x="103" y="303"/>
              </a:cxn>
              <a:cxn ang="0">
                <a:pos x="171" y="279"/>
              </a:cxn>
              <a:cxn ang="0">
                <a:pos x="280" y="254"/>
              </a:cxn>
              <a:cxn ang="0">
                <a:pos x="228" y="254"/>
              </a:cxn>
            </a:cxnLst>
            <a:rect l="0" t="0" r="r" b="b"/>
            <a:pathLst>
              <a:path w="308" h="330">
                <a:moveTo>
                  <a:pt x="308" y="163"/>
                </a:moveTo>
                <a:cubicBezTo>
                  <a:pt x="308" y="161"/>
                  <a:pt x="308" y="159"/>
                  <a:pt x="307" y="157"/>
                </a:cubicBezTo>
                <a:cubicBezTo>
                  <a:pt x="308" y="155"/>
                  <a:pt x="308" y="153"/>
                  <a:pt x="308" y="151"/>
                </a:cubicBezTo>
                <a:cubicBezTo>
                  <a:pt x="308" y="127"/>
                  <a:pt x="308" y="127"/>
                  <a:pt x="308" y="127"/>
                </a:cubicBezTo>
                <a:cubicBezTo>
                  <a:pt x="308" y="110"/>
                  <a:pt x="272" y="95"/>
                  <a:pt x="227" y="95"/>
                </a:cubicBezTo>
                <a:cubicBezTo>
                  <a:pt x="200" y="95"/>
                  <a:pt x="176" y="101"/>
                  <a:pt x="162" y="109"/>
                </a:cubicBezTo>
                <a:cubicBezTo>
                  <a:pt x="162" y="103"/>
                  <a:pt x="162" y="103"/>
                  <a:pt x="162" y="103"/>
                </a:cubicBezTo>
                <a:cubicBezTo>
                  <a:pt x="161" y="101"/>
                  <a:pt x="161" y="99"/>
                  <a:pt x="160" y="97"/>
                </a:cubicBezTo>
                <a:cubicBezTo>
                  <a:pt x="161" y="95"/>
                  <a:pt x="161" y="93"/>
                  <a:pt x="161" y="91"/>
                </a:cubicBezTo>
                <a:cubicBezTo>
                  <a:pt x="162" y="67"/>
                  <a:pt x="162" y="67"/>
                  <a:pt x="162" y="67"/>
                </a:cubicBezTo>
                <a:cubicBezTo>
                  <a:pt x="161" y="65"/>
                  <a:pt x="161" y="64"/>
                  <a:pt x="160" y="62"/>
                </a:cubicBezTo>
                <a:cubicBezTo>
                  <a:pt x="161" y="60"/>
                  <a:pt x="161" y="58"/>
                  <a:pt x="161" y="56"/>
                </a:cubicBezTo>
                <a:cubicBezTo>
                  <a:pt x="162" y="32"/>
                  <a:pt x="162" y="32"/>
                  <a:pt x="162" y="32"/>
                </a:cubicBezTo>
                <a:cubicBezTo>
                  <a:pt x="161" y="14"/>
                  <a:pt x="125" y="0"/>
                  <a:pt x="81" y="0"/>
                </a:cubicBezTo>
                <a:cubicBezTo>
                  <a:pt x="36" y="0"/>
                  <a:pt x="0" y="14"/>
                  <a:pt x="0" y="32"/>
                </a:cubicBezTo>
                <a:cubicBezTo>
                  <a:pt x="0" y="56"/>
                  <a:pt x="0" y="56"/>
                  <a:pt x="0" y="56"/>
                </a:cubicBezTo>
                <a:cubicBezTo>
                  <a:pt x="0" y="58"/>
                  <a:pt x="1" y="60"/>
                  <a:pt x="2" y="61"/>
                </a:cubicBezTo>
                <a:cubicBezTo>
                  <a:pt x="1" y="63"/>
                  <a:pt x="0" y="65"/>
                  <a:pt x="0" y="67"/>
                </a:cubicBezTo>
                <a:cubicBezTo>
                  <a:pt x="0" y="91"/>
                  <a:pt x="0" y="91"/>
                  <a:pt x="0" y="91"/>
                </a:cubicBezTo>
                <a:cubicBezTo>
                  <a:pt x="0" y="93"/>
                  <a:pt x="1" y="95"/>
                  <a:pt x="2" y="97"/>
                </a:cubicBezTo>
                <a:cubicBezTo>
                  <a:pt x="1" y="99"/>
                  <a:pt x="0" y="101"/>
                  <a:pt x="0" y="103"/>
                </a:cubicBezTo>
                <a:cubicBezTo>
                  <a:pt x="0" y="126"/>
                  <a:pt x="0" y="126"/>
                  <a:pt x="0" y="126"/>
                </a:cubicBezTo>
                <a:cubicBezTo>
                  <a:pt x="0" y="128"/>
                  <a:pt x="1" y="130"/>
                  <a:pt x="2" y="132"/>
                </a:cubicBezTo>
                <a:cubicBezTo>
                  <a:pt x="1" y="134"/>
                  <a:pt x="0" y="136"/>
                  <a:pt x="0" y="138"/>
                </a:cubicBezTo>
                <a:cubicBezTo>
                  <a:pt x="0" y="162"/>
                  <a:pt x="0" y="162"/>
                  <a:pt x="0" y="162"/>
                </a:cubicBezTo>
                <a:cubicBezTo>
                  <a:pt x="0" y="163"/>
                  <a:pt x="1" y="165"/>
                  <a:pt x="2" y="167"/>
                </a:cubicBezTo>
                <a:cubicBezTo>
                  <a:pt x="1" y="169"/>
                  <a:pt x="0" y="171"/>
                  <a:pt x="0" y="173"/>
                </a:cubicBezTo>
                <a:cubicBezTo>
                  <a:pt x="0" y="197"/>
                  <a:pt x="0" y="197"/>
                  <a:pt x="0" y="197"/>
                </a:cubicBezTo>
                <a:cubicBezTo>
                  <a:pt x="0" y="199"/>
                  <a:pt x="1" y="201"/>
                  <a:pt x="2" y="202"/>
                </a:cubicBezTo>
                <a:cubicBezTo>
                  <a:pt x="1" y="204"/>
                  <a:pt x="0" y="206"/>
                  <a:pt x="0" y="208"/>
                </a:cubicBezTo>
                <a:cubicBezTo>
                  <a:pt x="0" y="232"/>
                  <a:pt x="0" y="232"/>
                  <a:pt x="0" y="232"/>
                </a:cubicBezTo>
                <a:cubicBezTo>
                  <a:pt x="1" y="240"/>
                  <a:pt x="9" y="248"/>
                  <a:pt x="22" y="254"/>
                </a:cubicBezTo>
                <a:cubicBezTo>
                  <a:pt x="22" y="262"/>
                  <a:pt x="22" y="262"/>
                  <a:pt x="22" y="262"/>
                </a:cubicBezTo>
                <a:cubicBezTo>
                  <a:pt x="22" y="264"/>
                  <a:pt x="22" y="266"/>
                  <a:pt x="23" y="268"/>
                </a:cubicBezTo>
                <a:cubicBezTo>
                  <a:pt x="22" y="270"/>
                  <a:pt x="22" y="272"/>
                  <a:pt x="22" y="274"/>
                </a:cubicBezTo>
                <a:cubicBezTo>
                  <a:pt x="22" y="298"/>
                  <a:pt x="22" y="298"/>
                  <a:pt x="22" y="298"/>
                </a:cubicBezTo>
                <a:cubicBezTo>
                  <a:pt x="22" y="315"/>
                  <a:pt x="58" y="330"/>
                  <a:pt x="103" y="330"/>
                </a:cubicBezTo>
                <a:cubicBezTo>
                  <a:pt x="147" y="330"/>
                  <a:pt x="183" y="315"/>
                  <a:pt x="183" y="298"/>
                </a:cubicBezTo>
                <a:cubicBezTo>
                  <a:pt x="183" y="283"/>
                  <a:pt x="183" y="283"/>
                  <a:pt x="183" y="283"/>
                </a:cubicBezTo>
                <a:cubicBezTo>
                  <a:pt x="196" y="287"/>
                  <a:pt x="211" y="289"/>
                  <a:pt x="228" y="289"/>
                </a:cubicBezTo>
                <a:cubicBezTo>
                  <a:pt x="273" y="289"/>
                  <a:pt x="308" y="275"/>
                  <a:pt x="308" y="257"/>
                </a:cubicBezTo>
                <a:cubicBezTo>
                  <a:pt x="308" y="233"/>
                  <a:pt x="308" y="233"/>
                  <a:pt x="308" y="233"/>
                </a:cubicBezTo>
                <a:cubicBezTo>
                  <a:pt x="308" y="231"/>
                  <a:pt x="308" y="229"/>
                  <a:pt x="307" y="227"/>
                </a:cubicBezTo>
                <a:cubicBezTo>
                  <a:pt x="308" y="226"/>
                  <a:pt x="308" y="224"/>
                  <a:pt x="308" y="222"/>
                </a:cubicBezTo>
                <a:cubicBezTo>
                  <a:pt x="308" y="198"/>
                  <a:pt x="308" y="198"/>
                  <a:pt x="308" y="198"/>
                </a:cubicBezTo>
                <a:cubicBezTo>
                  <a:pt x="308" y="196"/>
                  <a:pt x="308" y="194"/>
                  <a:pt x="307" y="192"/>
                </a:cubicBezTo>
                <a:cubicBezTo>
                  <a:pt x="308" y="190"/>
                  <a:pt x="308" y="188"/>
                  <a:pt x="308" y="186"/>
                </a:cubicBezTo>
                <a:lnTo>
                  <a:pt x="308" y="163"/>
                </a:lnTo>
                <a:close/>
                <a:moveTo>
                  <a:pt x="290" y="213"/>
                </a:moveTo>
                <a:cubicBezTo>
                  <a:pt x="289" y="214"/>
                  <a:pt x="287" y="215"/>
                  <a:pt x="286" y="216"/>
                </a:cubicBezTo>
                <a:cubicBezTo>
                  <a:pt x="284" y="217"/>
                  <a:pt x="282" y="218"/>
                  <a:pt x="280" y="219"/>
                </a:cubicBezTo>
                <a:cubicBezTo>
                  <a:pt x="266" y="224"/>
                  <a:pt x="248" y="227"/>
                  <a:pt x="228" y="227"/>
                </a:cubicBezTo>
                <a:cubicBezTo>
                  <a:pt x="211" y="227"/>
                  <a:pt x="195" y="225"/>
                  <a:pt x="183" y="221"/>
                </a:cubicBezTo>
                <a:cubicBezTo>
                  <a:pt x="183" y="213"/>
                  <a:pt x="183" y="213"/>
                  <a:pt x="183" y="213"/>
                </a:cubicBezTo>
                <a:cubicBezTo>
                  <a:pt x="196" y="216"/>
                  <a:pt x="211" y="219"/>
                  <a:pt x="228" y="219"/>
                </a:cubicBezTo>
                <a:cubicBezTo>
                  <a:pt x="247" y="219"/>
                  <a:pt x="263" y="216"/>
                  <a:pt x="277" y="212"/>
                </a:cubicBezTo>
                <a:cubicBezTo>
                  <a:pt x="279" y="211"/>
                  <a:pt x="281" y="211"/>
                  <a:pt x="283" y="210"/>
                </a:cubicBezTo>
                <a:cubicBezTo>
                  <a:pt x="290" y="207"/>
                  <a:pt x="296" y="204"/>
                  <a:pt x="300" y="200"/>
                </a:cubicBezTo>
                <a:cubicBezTo>
                  <a:pt x="299" y="205"/>
                  <a:pt x="296" y="209"/>
                  <a:pt x="290" y="213"/>
                </a:cubicBezTo>
                <a:close/>
                <a:moveTo>
                  <a:pt x="169" y="250"/>
                </a:moveTo>
                <a:cubicBezTo>
                  <a:pt x="168" y="252"/>
                  <a:pt x="166" y="253"/>
                  <a:pt x="165" y="254"/>
                </a:cubicBezTo>
                <a:cubicBezTo>
                  <a:pt x="163" y="255"/>
                  <a:pt x="162" y="256"/>
                  <a:pt x="160" y="257"/>
                </a:cubicBezTo>
                <a:cubicBezTo>
                  <a:pt x="158" y="258"/>
                  <a:pt x="156" y="258"/>
                  <a:pt x="154" y="259"/>
                </a:cubicBezTo>
                <a:cubicBezTo>
                  <a:pt x="152" y="260"/>
                  <a:pt x="150" y="261"/>
                  <a:pt x="148" y="261"/>
                </a:cubicBezTo>
                <a:cubicBezTo>
                  <a:pt x="136" y="265"/>
                  <a:pt x="120" y="268"/>
                  <a:pt x="103" y="268"/>
                </a:cubicBezTo>
                <a:cubicBezTo>
                  <a:pt x="88" y="268"/>
                  <a:pt x="74" y="266"/>
                  <a:pt x="63" y="263"/>
                </a:cubicBezTo>
                <a:cubicBezTo>
                  <a:pt x="59" y="262"/>
                  <a:pt x="55" y="261"/>
                  <a:pt x="51" y="259"/>
                </a:cubicBezTo>
                <a:cubicBezTo>
                  <a:pt x="49" y="258"/>
                  <a:pt x="46" y="257"/>
                  <a:pt x="44" y="256"/>
                </a:cubicBezTo>
                <a:cubicBezTo>
                  <a:pt x="43" y="256"/>
                  <a:pt x="41" y="255"/>
                  <a:pt x="40" y="254"/>
                </a:cubicBezTo>
                <a:cubicBezTo>
                  <a:pt x="34" y="250"/>
                  <a:pt x="31" y="246"/>
                  <a:pt x="30" y="241"/>
                </a:cubicBezTo>
                <a:cubicBezTo>
                  <a:pt x="34" y="245"/>
                  <a:pt x="40" y="248"/>
                  <a:pt x="47" y="251"/>
                </a:cubicBezTo>
                <a:cubicBezTo>
                  <a:pt x="49" y="251"/>
                  <a:pt x="51" y="252"/>
                  <a:pt x="53" y="253"/>
                </a:cubicBezTo>
                <a:cubicBezTo>
                  <a:pt x="67" y="257"/>
                  <a:pt x="84" y="259"/>
                  <a:pt x="103" y="259"/>
                </a:cubicBezTo>
                <a:cubicBezTo>
                  <a:pt x="112" y="259"/>
                  <a:pt x="122" y="259"/>
                  <a:pt x="130" y="257"/>
                </a:cubicBezTo>
                <a:cubicBezTo>
                  <a:pt x="136" y="256"/>
                  <a:pt x="142" y="255"/>
                  <a:pt x="147" y="254"/>
                </a:cubicBezTo>
                <a:cubicBezTo>
                  <a:pt x="149" y="254"/>
                  <a:pt x="150" y="253"/>
                  <a:pt x="151" y="253"/>
                </a:cubicBezTo>
                <a:cubicBezTo>
                  <a:pt x="153" y="252"/>
                  <a:pt x="155" y="251"/>
                  <a:pt x="157" y="251"/>
                </a:cubicBezTo>
                <a:cubicBezTo>
                  <a:pt x="160" y="250"/>
                  <a:pt x="162" y="249"/>
                  <a:pt x="165" y="248"/>
                </a:cubicBezTo>
                <a:cubicBezTo>
                  <a:pt x="167" y="247"/>
                  <a:pt x="169" y="245"/>
                  <a:pt x="171" y="244"/>
                </a:cubicBezTo>
                <a:cubicBezTo>
                  <a:pt x="172" y="243"/>
                  <a:pt x="174" y="242"/>
                  <a:pt x="175" y="241"/>
                </a:cubicBezTo>
                <a:cubicBezTo>
                  <a:pt x="174" y="243"/>
                  <a:pt x="174" y="244"/>
                  <a:pt x="173" y="245"/>
                </a:cubicBezTo>
                <a:cubicBezTo>
                  <a:pt x="172" y="247"/>
                  <a:pt x="171" y="249"/>
                  <a:pt x="169" y="250"/>
                </a:cubicBezTo>
                <a:close/>
                <a:moveTo>
                  <a:pt x="19" y="188"/>
                </a:moveTo>
                <a:cubicBezTo>
                  <a:pt x="13" y="184"/>
                  <a:pt x="9" y="180"/>
                  <a:pt x="8" y="175"/>
                </a:cubicBezTo>
                <a:cubicBezTo>
                  <a:pt x="13" y="179"/>
                  <a:pt x="19" y="182"/>
                  <a:pt x="26" y="185"/>
                </a:cubicBezTo>
                <a:cubicBezTo>
                  <a:pt x="28" y="186"/>
                  <a:pt x="30" y="186"/>
                  <a:pt x="32" y="187"/>
                </a:cubicBezTo>
                <a:cubicBezTo>
                  <a:pt x="32" y="187"/>
                  <a:pt x="32" y="187"/>
                  <a:pt x="33" y="187"/>
                </a:cubicBezTo>
                <a:cubicBezTo>
                  <a:pt x="30" y="189"/>
                  <a:pt x="28" y="191"/>
                  <a:pt x="27" y="192"/>
                </a:cubicBezTo>
                <a:cubicBezTo>
                  <a:pt x="25" y="192"/>
                  <a:pt x="24" y="191"/>
                  <a:pt x="23" y="191"/>
                </a:cubicBezTo>
                <a:cubicBezTo>
                  <a:pt x="21" y="190"/>
                  <a:pt x="20" y="189"/>
                  <a:pt x="19" y="188"/>
                </a:cubicBezTo>
                <a:close/>
                <a:moveTo>
                  <a:pt x="8" y="140"/>
                </a:moveTo>
                <a:cubicBezTo>
                  <a:pt x="13" y="144"/>
                  <a:pt x="19" y="147"/>
                  <a:pt x="26" y="150"/>
                </a:cubicBezTo>
                <a:cubicBezTo>
                  <a:pt x="28" y="150"/>
                  <a:pt x="30" y="151"/>
                  <a:pt x="32" y="152"/>
                </a:cubicBezTo>
                <a:cubicBezTo>
                  <a:pt x="45" y="156"/>
                  <a:pt x="63" y="158"/>
                  <a:pt x="81" y="158"/>
                </a:cubicBezTo>
                <a:cubicBezTo>
                  <a:pt x="100" y="158"/>
                  <a:pt x="117" y="156"/>
                  <a:pt x="130" y="152"/>
                </a:cubicBezTo>
                <a:cubicBezTo>
                  <a:pt x="132" y="151"/>
                  <a:pt x="134" y="150"/>
                  <a:pt x="136" y="150"/>
                </a:cubicBezTo>
                <a:cubicBezTo>
                  <a:pt x="140" y="148"/>
                  <a:pt x="144" y="146"/>
                  <a:pt x="147" y="145"/>
                </a:cubicBezTo>
                <a:cubicBezTo>
                  <a:pt x="147" y="150"/>
                  <a:pt x="147" y="150"/>
                  <a:pt x="147" y="150"/>
                </a:cubicBezTo>
                <a:cubicBezTo>
                  <a:pt x="146" y="151"/>
                  <a:pt x="145" y="152"/>
                  <a:pt x="143" y="153"/>
                </a:cubicBezTo>
                <a:cubicBezTo>
                  <a:pt x="142" y="154"/>
                  <a:pt x="141" y="155"/>
                  <a:pt x="139" y="156"/>
                </a:cubicBezTo>
                <a:cubicBezTo>
                  <a:pt x="137" y="157"/>
                  <a:pt x="135" y="158"/>
                  <a:pt x="133" y="158"/>
                </a:cubicBezTo>
                <a:cubicBezTo>
                  <a:pt x="120" y="164"/>
                  <a:pt x="101" y="167"/>
                  <a:pt x="81" y="167"/>
                </a:cubicBezTo>
                <a:cubicBezTo>
                  <a:pt x="61" y="167"/>
                  <a:pt x="43" y="164"/>
                  <a:pt x="30" y="158"/>
                </a:cubicBezTo>
                <a:cubicBezTo>
                  <a:pt x="27" y="157"/>
                  <a:pt x="25" y="156"/>
                  <a:pt x="23" y="155"/>
                </a:cubicBezTo>
                <a:cubicBezTo>
                  <a:pt x="21" y="155"/>
                  <a:pt x="20" y="154"/>
                  <a:pt x="19" y="153"/>
                </a:cubicBezTo>
                <a:cubicBezTo>
                  <a:pt x="13" y="149"/>
                  <a:pt x="9" y="145"/>
                  <a:pt x="8" y="140"/>
                </a:cubicBezTo>
                <a:close/>
                <a:moveTo>
                  <a:pt x="8" y="105"/>
                </a:moveTo>
                <a:cubicBezTo>
                  <a:pt x="13" y="108"/>
                  <a:pt x="19" y="112"/>
                  <a:pt x="26" y="114"/>
                </a:cubicBezTo>
                <a:cubicBezTo>
                  <a:pt x="28" y="115"/>
                  <a:pt x="30" y="116"/>
                  <a:pt x="32" y="116"/>
                </a:cubicBezTo>
                <a:cubicBezTo>
                  <a:pt x="45" y="121"/>
                  <a:pt x="63" y="123"/>
                  <a:pt x="81" y="123"/>
                </a:cubicBezTo>
                <a:cubicBezTo>
                  <a:pt x="100" y="123"/>
                  <a:pt x="117" y="121"/>
                  <a:pt x="130" y="117"/>
                </a:cubicBezTo>
                <a:cubicBezTo>
                  <a:pt x="132" y="116"/>
                  <a:pt x="134" y="115"/>
                  <a:pt x="136" y="115"/>
                </a:cubicBezTo>
                <a:cubicBezTo>
                  <a:pt x="143" y="112"/>
                  <a:pt x="149" y="109"/>
                  <a:pt x="154" y="105"/>
                </a:cubicBezTo>
                <a:cubicBezTo>
                  <a:pt x="153" y="110"/>
                  <a:pt x="149" y="114"/>
                  <a:pt x="143" y="118"/>
                </a:cubicBezTo>
                <a:cubicBezTo>
                  <a:pt x="142" y="119"/>
                  <a:pt x="141" y="119"/>
                  <a:pt x="139" y="120"/>
                </a:cubicBezTo>
                <a:cubicBezTo>
                  <a:pt x="137" y="121"/>
                  <a:pt x="135" y="122"/>
                  <a:pt x="133" y="123"/>
                </a:cubicBezTo>
                <a:cubicBezTo>
                  <a:pt x="120" y="128"/>
                  <a:pt x="101" y="132"/>
                  <a:pt x="81" y="132"/>
                </a:cubicBezTo>
                <a:cubicBezTo>
                  <a:pt x="61" y="132"/>
                  <a:pt x="43" y="128"/>
                  <a:pt x="30" y="123"/>
                </a:cubicBezTo>
                <a:cubicBezTo>
                  <a:pt x="27" y="122"/>
                  <a:pt x="25" y="121"/>
                  <a:pt x="23" y="120"/>
                </a:cubicBezTo>
                <a:cubicBezTo>
                  <a:pt x="21" y="119"/>
                  <a:pt x="20" y="118"/>
                  <a:pt x="19" y="117"/>
                </a:cubicBezTo>
                <a:cubicBezTo>
                  <a:pt x="13" y="114"/>
                  <a:pt x="9" y="109"/>
                  <a:pt x="8" y="105"/>
                </a:cubicBezTo>
                <a:close/>
                <a:moveTo>
                  <a:pt x="8" y="70"/>
                </a:moveTo>
                <a:cubicBezTo>
                  <a:pt x="13" y="73"/>
                  <a:pt x="19" y="76"/>
                  <a:pt x="26" y="79"/>
                </a:cubicBezTo>
                <a:cubicBezTo>
                  <a:pt x="28" y="80"/>
                  <a:pt x="30" y="81"/>
                  <a:pt x="32" y="81"/>
                </a:cubicBezTo>
                <a:cubicBezTo>
                  <a:pt x="45" y="85"/>
                  <a:pt x="63" y="88"/>
                  <a:pt x="81" y="88"/>
                </a:cubicBezTo>
                <a:cubicBezTo>
                  <a:pt x="100" y="88"/>
                  <a:pt x="117" y="85"/>
                  <a:pt x="130" y="81"/>
                </a:cubicBezTo>
                <a:cubicBezTo>
                  <a:pt x="132" y="81"/>
                  <a:pt x="134" y="80"/>
                  <a:pt x="136" y="79"/>
                </a:cubicBezTo>
                <a:cubicBezTo>
                  <a:pt x="143" y="77"/>
                  <a:pt x="149" y="73"/>
                  <a:pt x="154" y="70"/>
                </a:cubicBezTo>
                <a:cubicBezTo>
                  <a:pt x="153" y="74"/>
                  <a:pt x="149" y="79"/>
                  <a:pt x="143" y="82"/>
                </a:cubicBezTo>
                <a:cubicBezTo>
                  <a:pt x="142" y="83"/>
                  <a:pt x="141" y="84"/>
                  <a:pt x="139" y="85"/>
                </a:cubicBezTo>
                <a:cubicBezTo>
                  <a:pt x="137" y="86"/>
                  <a:pt x="135" y="87"/>
                  <a:pt x="133" y="88"/>
                </a:cubicBezTo>
                <a:cubicBezTo>
                  <a:pt x="120" y="93"/>
                  <a:pt x="101" y="96"/>
                  <a:pt x="81" y="96"/>
                </a:cubicBezTo>
                <a:cubicBezTo>
                  <a:pt x="61" y="96"/>
                  <a:pt x="43" y="93"/>
                  <a:pt x="30" y="88"/>
                </a:cubicBezTo>
                <a:cubicBezTo>
                  <a:pt x="27" y="87"/>
                  <a:pt x="25" y="86"/>
                  <a:pt x="23" y="85"/>
                </a:cubicBezTo>
                <a:cubicBezTo>
                  <a:pt x="21" y="84"/>
                  <a:pt x="20" y="83"/>
                  <a:pt x="19" y="82"/>
                </a:cubicBezTo>
                <a:cubicBezTo>
                  <a:pt x="13" y="78"/>
                  <a:pt x="9" y="74"/>
                  <a:pt x="8" y="70"/>
                </a:cubicBezTo>
                <a:close/>
                <a:moveTo>
                  <a:pt x="29" y="204"/>
                </a:moveTo>
                <a:cubicBezTo>
                  <a:pt x="29" y="201"/>
                  <a:pt x="31" y="198"/>
                  <a:pt x="33" y="195"/>
                </a:cubicBezTo>
                <a:cubicBezTo>
                  <a:pt x="34" y="193"/>
                  <a:pt x="37" y="191"/>
                  <a:pt x="39" y="189"/>
                </a:cubicBezTo>
                <a:cubicBezTo>
                  <a:pt x="42" y="187"/>
                  <a:pt x="46" y="185"/>
                  <a:pt x="50" y="183"/>
                </a:cubicBezTo>
                <a:cubicBezTo>
                  <a:pt x="52" y="182"/>
                  <a:pt x="54" y="182"/>
                  <a:pt x="56" y="181"/>
                </a:cubicBezTo>
                <a:cubicBezTo>
                  <a:pt x="63" y="179"/>
                  <a:pt x="70" y="177"/>
                  <a:pt x="78" y="176"/>
                </a:cubicBezTo>
                <a:cubicBezTo>
                  <a:pt x="85" y="175"/>
                  <a:pt x="93" y="175"/>
                  <a:pt x="102" y="175"/>
                </a:cubicBezTo>
                <a:cubicBezTo>
                  <a:pt x="118" y="175"/>
                  <a:pt x="134" y="177"/>
                  <a:pt x="146" y="180"/>
                </a:cubicBezTo>
                <a:cubicBezTo>
                  <a:pt x="146" y="181"/>
                  <a:pt x="147" y="181"/>
                  <a:pt x="147" y="181"/>
                </a:cubicBezTo>
                <a:cubicBezTo>
                  <a:pt x="148" y="181"/>
                  <a:pt x="149" y="182"/>
                  <a:pt x="150" y="182"/>
                </a:cubicBezTo>
                <a:cubicBezTo>
                  <a:pt x="151" y="182"/>
                  <a:pt x="152" y="183"/>
                  <a:pt x="153" y="183"/>
                </a:cubicBezTo>
                <a:cubicBezTo>
                  <a:pt x="154" y="183"/>
                  <a:pt x="155" y="184"/>
                  <a:pt x="155" y="184"/>
                </a:cubicBezTo>
                <a:cubicBezTo>
                  <a:pt x="157" y="185"/>
                  <a:pt x="159" y="186"/>
                  <a:pt x="161" y="186"/>
                </a:cubicBezTo>
                <a:cubicBezTo>
                  <a:pt x="161" y="187"/>
                  <a:pt x="161" y="187"/>
                  <a:pt x="161" y="187"/>
                </a:cubicBezTo>
                <a:cubicBezTo>
                  <a:pt x="170" y="192"/>
                  <a:pt x="175" y="197"/>
                  <a:pt x="175" y="204"/>
                </a:cubicBezTo>
                <a:cubicBezTo>
                  <a:pt x="175" y="206"/>
                  <a:pt x="175" y="207"/>
                  <a:pt x="174" y="209"/>
                </a:cubicBezTo>
                <a:cubicBezTo>
                  <a:pt x="174" y="210"/>
                  <a:pt x="173" y="210"/>
                  <a:pt x="173" y="210"/>
                </a:cubicBezTo>
                <a:cubicBezTo>
                  <a:pt x="172" y="212"/>
                  <a:pt x="171" y="213"/>
                  <a:pt x="169" y="215"/>
                </a:cubicBezTo>
                <a:cubicBezTo>
                  <a:pt x="168" y="216"/>
                  <a:pt x="167" y="217"/>
                  <a:pt x="165" y="218"/>
                </a:cubicBezTo>
                <a:cubicBezTo>
                  <a:pt x="165" y="218"/>
                  <a:pt x="165" y="218"/>
                  <a:pt x="165" y="219"/>
                </a:cubicBezTo>
                <a:cubicBezTo>
                  <a:pt x="165" y="219"/>
                  <a:pt x="165" y="219"/>
                  <a:pt x="165" y="219"/>
                </a:cubicBezTo>
                <a:cubicBezTo>
                  <a:pt x="164" y="219"/>
                  <a:pt x="163" y="220"/>
                  <a:pt x="161" y="221"/>
                </a:cubicBezTo>
                <a:cubicBezTo>
                  <a:pt x="161" y="221"/>
                  <a:pt x="161" y="221"/>
                  <a:pt x="160" y="221"/>
                </a:cubicBezTo>
                <a:cubicBezTo>
                  <a:pt x="158" y="222"/>
                  <a:pt x="156" y="223"/>
                  <a:pt x="154" y="224"/>
                </a:cubicBezTo>
                <a:cubicBezTo>
                  <a:pt x="152" y="225"/>
                  <a:pt x="151" y="225"/>
                  <a:pt x="149" y="226"/>
                </a:cubicBezTo>
                <a:cubicBezTo>
                  <a:pt x="149" y="226"/>
                  <a:pt x="149" y="226"/>
                  <a:pt x="148" y="226"/>
                </a:cubicBezTo>
                <a:cubicBezTo>
                  <a:pt x="142" y="228"/>
                  <a:pt x="135" y="230"/>
                  <a:pt x="127" y="231"/>
                </a:cubicBezTo>
                <a:cubicBezTo>
                  <a:pt x="119" y="232"/>
                  <a:pt x="111" y="233"/>
                  <a:pt x="103" y="233"/>
                </a:cubicBezTo>
                <a:cubicBezTo>
                  <a:pt x="88" y="233"/>
                  <a:pt x="74" y="231"/>
                  <a:pt x="63" y="228"/>
                </a:cubicBezTo>
                <a:cubicBezTo>
                  <a:pt x="59" y="227"/>
                  <a:pt x="55" y="226"/>
                  <a:pt x="51" y="224"/>
                </a:cubicBezTo>
                <a:cubicBezTo>
                  <a:pt x="49" y="223"/>
                  <a:pt x="46" y="222"/>
                  <a:pt x="44" y="221"/>
                </a:cubicBezTo>
                <a:cubicBezTo>
                  <a:pt x="43" y="220"/>
                  <a:pt x="41" y="219"/>
                  <a:pt x="40" y="218"/>
                </a:cubicBezTo>
                <a:cubicBezTo>
                  <a:pt x="33" y="214"/>
                  <a:pt x="29" y="209"/>
                  <a:pt x="29" y="204"/>
                </a:cubicBezTo>
                <a:close/>
                <a:moveTo>
                  <a:pt x="286" y="180"/>
                </a:moveTo>
                <a:cubicBezTo>
                  <a:pt x="284" y="181"/>
                  <a:pt x="282" y="182"/>
                  <a:pt x="280" y="183"/>
                </a:cubicBezTo>
                <a:cubicBezTo>
                  <a:pt x="266" y="189"/>
                  <a:pt x="248" y="192"/>
                  <a:pt x="228" y="192"/>
                </a:cubicBezTo>
                <a:cubicBezTo>
                  <a:pt x="208" y="192"/>
                  <a:pt x="190" y="189"/>
                  <a:pt x="177" y="183"/>
                </a:cubicBezTo>
                <a:cubicBezTo>
                  <a:pt x="174" y="182"/>
                  <a:pt x="172" y="181"/>
                  <a:pt x="170" y="180"/>
                </a:cubicBezTo>
                <a:cubicBezTo>
                  <a:pt x="168" y="179"/>
                  <a:pt x="167" y="179"/>
                  <a:pt x="165" y="178"/>
                </a:cubicBezTo>
                <a:cubicBezTo>
                  <a:pt x="164" y="177"/>
                  <a:pt x="163" y="176"/>
                  <a:pt x="162" y="175"/>
                </a:cubicBezTo>
                <a:cubicBezTo>
                  <a:pt x="160" y="173"/>
                  <a:pt x="159" y="172"/>
                  <a:pt x="158" y="171"/>
                </a:cubicBezTo>
                <a:cubicBezTo>
                  <a:pt x="157" y="169"/>
                  <a:pt x="156" y="167"/>
                  <a:pt x="155" y="165"/>
                </a:cubicBezTo>
                <a:cubicBezTo>
                  <a:pt x="157" y="166"/>
                  <a:pt x="158" y="167"/>
                  <a:pt x="160" y="168"/>
                </a:cubicBezTo>
                <a:cubicBezTo>
                  <a:pt x="160" y="168"/>
                  <a:pt x="160" y="169"/>
                  <a:pt x="161" y="169"/>
                </a:cubicBezTo>
                <a:cubicBezTo>
                  <a:pt x="164" y="171"/>
                  <a:pt x="168" y="173"/>
                  <a:pt x="173" y="174"/>
                </a:cubicBezTo>
                <a:cubicBezTo>
                  <a:pt x="175" y="175"/>
                  <a:pt x="176" y="176"/>
                  <a:pt x="179" y="176"/>
                </a:cubicBezTo>
                <a:cubicBezTo>
                  <a:pt x="192" y="181"/>
                  <a:pt x="209" y="183"/>
                  <a:pt x="228" y="183"/>
                </a:cubicBezTo>
                <a:cubicBezTo>
                  <a:pt x="247" y="183"/>
                  <a:pt x="263" y="181"/>
                  <a:pt x="277" y="177"/>
                </a:cubicBezTo>
                <a:cubicBezTo>
                  <a:pt x="279" y="176"/>
                  <a:pt x="281" y="175"/>
                  <a:pt x="283" y="175"/>
                </a:cubicBezTo>
                <a:cubicBezTo>
                  <a:pt x="290" y="172"/>
                  <a:pt x="296" y="169"/>
                  <a:pt x="300" y="165"/>
                </a:cubicBezTo>
                <a:cubicBezTo>
                  <a:pt x="299" y="170"/>
                  <a:pt x="296" y="174"/>
                  <a:pt x="290" y="178"/>
                </a:cubicBezTo>
                <a:cubicBezTo>
                  <a:pt x="289" y="179"/>
                  <a:pt x="287" y="180"/>
                  <a:pt x="286" y="180"/>
                </a:cubicBezTo>
                <a:close/>
                <a:moveTo>
                  <a:pt x="176" y="107"/>
                </a:moveTo>
                <a:cubicBezTo>
                  <a:pt x="189" y="102"/>
                  <a:pt x="207" y="98"/>
                  <a:pt x="227" y="98"/>
                </a:cubicBezTo>
                <a:cubicBezTo>
                  <a:pt x="248" y="98"/>
                  <a:pt x="266" y="102"/>
                  <a:pt x="279" y="107"/>
                </a:cubicBezTo>
                <a:cubicBezTo>
                  <a:pt x="292" y="112"/>
                  <a:pt x="300" y="119"/>
                  <a:pt x="301" y="127"/>
                </a:cubicBezTo>
                <a:cubicBezTo>
                  <a:pt x="301" y="133"/>
                  <a:pt x="297" y="138"/>
                  <a:pt x="290" y="143"/>
                </a:cubicBezTo>
                <a:cubicBezTo>
                  <a:pt x="289" y="143"/>
                  <a:pt x="287" y="144"/>
                  <a:pt x="286" y="145"/>
                </a:cubicBezTo>
                <a:cubicBezTo>
                  <a:pt x="284" y="146"/>
                  <a:pt x="282" y="147"/>
                  <a:pt x="280" y="148"/>
                </a:cubicBezTo>
                <a:cubicBezTo>
                  <a:pt x="266" y="153"/>
                  <a:pt x="248" y="157"/>
                  <a:pt x="228" y="157"/>
                </a:cubicBezTo>
                <a:cubicBezTo>
                  <a:pt x="208" y="157"/>
                  <a:pt x="190" y="153"/>
                  <a:pt x="177" y="148"/>
                </a:cubicBezTo>
                <a:cubicBezTo>
                  <a:pt x="174" y="147"/>
                  <a:pt x="172" y="146"/>
                  <a:pt x="170" y="145"/>
                </a:cubicBezTo>
                <a:cubicBezTo>
                  <a:pt x="168" y="144"/>
                  <a:pt x="167" y="143"/>
                  <a:pt x="165" y="142"/>
                </a:cubicBezTo>
                <a:cubicBezTo>
                  <a:pt x="164" y="141"/>
                  <a:pt x="163" y="140"/>
                  <a:pt x="162" y="139"/>
                </a:cubicBezTo>
                <a:cubicBezTo>
                  <a:pt x="160" y="138"/>
                  <a:pt x="159" y="137"/>
                  <a:pt x="158" y="136"/>
                </a:cubicBezTo>
                <a:cubicBezTo>
                  <a:pt x="156" y="133"/>
                  <a:pt x="155" y="130"/>
                  <a:pt x="155" y="128"/>
                </a:cubicBezTo>
                <a:cubicBezTo>
                  <a:pt x="155" y="127"/>
                  <a:pt x="155" y="126"/>
                  <a:pt x="155" y="125"/>
                </a:cubicBezTo>
                <a:cubicBezTo>
                  <a:pt x="156" y="122"/>
                  <a:pt x="158" y="118"/>
                  <a:pt x="161" y="115"/>
                </a:cubicBezTo>
                <a:cubicBezTo>
                  <a:pt x="165" y="112"/>
                  <a:pt x="170" y="109"/>
                  <a:pt x="176" y="107"/>
                </a:cubicBezTo>
                <a:close/>
                <a:moveTo>
                  <a:pt x="29" y="12"/>
                </a:moveTo>
                <a:cubicBezTo>
                  <a:pt x="42" y="6"/>
                  <a:pt x="61" y="3"/>
                  <a:pt x="81" y="3"/>
                </a:cubicBezTo>
                <a:cubicBezTo>
                  <a:pt x="101" y="3"/>
                  <a:pt x="119" y="6"/>
                  <a:pt x="132" y="12"/>
                </a:cubicBezTo>
                <a:cubicBezTo>
                  <a:pt x="145" y="17"/>
                  <a:pt x="154" y="24"/>
                  <a:pt x="154" y="32"/>
                </a:cubicBezTo>
                <a:cubicBezTo>
                  <a:pt x="154" y="38"/>
                  <a:pt x="150" y="43"/>
                  <a:pt x="143" y="47"/>
                </a:cubicBezTo>
                <a:cubicBezTo>
                  <a:pt x="142" y="48"/>
                  <a:pt x="141" y="49"/>
                  <a:pt x="139" y="50"/>
                </a:cubicBezTo>
                <a:cubicBezTo>
                  <a:pt x="137" y="51"/>
                  <a:pt x="135" y="52"/>
                  <a:pt x="133" y="53"/>
                </a:cubicBezTo>
                <a:cubicBezTo>
                  <a:pt x="120" y="58"/>
                  <a:pt x="101" y="61"/>
                  <a:pt x="81" y="61"/>
                </a:cubicBezTo>
                <a:cubicBezTo>
                  <a:pt x="61" y="61"/>
                  <a:pt x="43" y="58"/>
                  <a:pt x="30" y="53"/>
                </a:cubicBezTo>
                <a:cubicBezTo>
                  <a:pt x="27" y="52"/>
                  <a:pt x="25" y="51"/>
                  <a:pt x="23" y="50"/>
                </a:cubicBezTo>
                <a:cubicBezTo>
                  <a:pt x="21" y="49"/>
                  <a:pt x="20" y="48"/>
                  <a:pt x="19" y="47"/>
                </a:cubicBezTo>
                <a:cubicBezTo>
                  <a:pt x="12" y="43"/>
                  <a:pt x="8" y="38"/>
                  <a:pt x="8" y="32"/>
                </a:cubicBezTo>
                <a:cubicBezTo>
                  <a:pt x="8" y="24"/>
                  <a:pt x="16" y="17"/>
                  <a:pt x="29" y="12"/>
                </a:cubicBezTo>
                <a:close/>
                <a:moveTo>
                  <a:pt x="8" y="211"/>
                </a:moveTo>
                <a:cubicBezTo>
                  <a:pt x="12" y="213"/>
                  <a:pt x="16" y="216"/>
                  <a:pt x="22" y="218"/>
                </a:cubicBezTo>
                <a:cubicBezTo>
                  <a:pt x="22" y="225"/>
                  <a:pt x="22" y="225"/>
                  <a:pt x="22" y="225"/>
                </a:cubicBezTo>
                <a:cubicBezTo>
                  <a:pt x="14" y="221"/>
                  <a:pt x="10" y="216"/>
                  <a:pt x="8" y="211"/>
                </a:cubicBezTo>
                <a:close/>
                <a:moveTo>
                  <a:pt x="154" y="295"/>
                </a:moveTo>
                <a:cubicBezTo>
                  <a:pt x="141" y="300"/>
                  <a:pt x="123" y="303"/>
                  <a:pt x="103" y="303"/>
                </a:cubicBezTo>
                <a:cubicBezTo>
                  <a:pt x="82" y="303"/>
                  <a:pt x="64" y="300"/>
                  <a:pt x="51" y="295"/>
                </a:cubicBezTo>
                <a:cubicBezTo>
                  <a:pt x="39" y="290"/>
                  <a:pt x="31" y="283"/>
                  <a:pt x="30" y="276"/>
                </a:cubicBezTo>
                <a:cubicBezTo>
                  <a:pt x="43" y="287"/>
                  <a:pt x="71" y="295"/>
                  <a:pt x="103" y="295"/>
                </a:cubicBezTo>
                <a:cubicBezTo>
                  <a:pt x="131" y="295"/>
                  <a:pt x="157" y="289"/>
                  <a:pt x="171" y="279"/>
                </a:cubicBezTo>
                <a:cubicBezTo>
                  <a:pt x="172" y="278"/>
                  <a:pt x="174" y="278"/>
                  <a:pt x="175" y="277"/>
                </a:cubicBezTo>
                <a:cubicBezTo>
                  <a:pt x="174" y="278"/>
                  <a:pt x="174" y="279"/>
                  <a:pt x="173" y="280"/>
                </a:cubicBezTo>
                <a:cubicBezTo>
                  <a:pt x="170" y="286"/>
                  <a:pt x="163" y="291"/>
                  <a:pt x="154" y="295"/>
                </a:cubicBezTo>
                <a:close/>
                <a:moveTo>
                  <a:pt x="280" y="254"/>
                </a:moveTo>
                <a:cubicBezTo>
                  <a:pt x="266" y="259"/>
                  <a:pt x="248" y="262"/>
                  <a:pt x="228" y="262"/>
                </a:cubicBezTo>
                <a:cubicBezTo>
                  <a:pt x="211" y="262"/>
                  <a:pt x="195" y="260"/>
                  <a:pt x="183" y="256"/>
                </a:cubicBezTo>
                <a:cubicBezTo>
                  <a:pt x="183" y="248"/>
                  <a:pt x="183" y="248"/>
                  <a:pt x="183" y="248"/>
                </a:cubicBezTo>
                <a:cubicBezTo>
                  <a:pt x="196" y="252"/>
                  <a:pt x="211" y="254"/>
                  <a:pt x="228" y="254"/>
                </a:cubicBezTo>
                <a:cubicBezTo>
                  <a:pt x="260" y="254"/>
                  <a:pt x="287" y="246"/>
                  <a:pt x="300" y="236"/>
                </a:cubicBezTo>
                <a:cubicBezTo>
                  <a:pt x="299" y="243"/>
                  <a:pt x="291" y="249"/>
                  <a:pt x="280" y="254"/>
                </a:cubicBezTo>
                <a:close/>
              </a:path>
            </a:pathLst>
          </a:custGeom>
          <a:solidFill>
            <a:srgbClr val="93990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54" name="Freeform 38"/>
          <p:cNvSpPr>
            <a:spLocks noEditPoints="1"/>
          </p:cNvSpPr>
          <p:nvPr/>
        </p:nvSpPr>
        <p:spPr bwMode="auto">
          <a:xfrm>
            <a:off x="6934568" y="4515494"/>
            <a:ext cx="475403" cy="563109"/>
          </a:xfrm>
          <a:custGeom>
            <a:avLst/>
            <a:gdLst/>
            <a:ahLst/>
            <a:cxnLst>
              <a:cxn ang="0">
                <a:pos x="246" y="0"/>
              </a:cxn>
              <a:cxn ang="0">
                <a:pos x="261" y="135"/>
              </a:cxn>
              <a:cxn ang="0">
                <a:pos x="234" y="150"/>
              </a:cxn>
              <a:cxn ang="0">
                <a:pos x="264" y="156"/>
              </a:cxn>
              <a:cxn ang="0">
                <a:pos x="261" y="135"/>
              </a:cxn>
              <a:cxn ang="0">
                <a:pos x="533" y="418"/>
              </a:cxn>
              <a:cxn ang="0">
                <a:pos x="528" y="380"/>
              </a:cxn>
              <a:cxn ang="0">
                <a:pos x="539" y="369"/>
              </a:cxn>
              <a:cxn ang="0">
                <a:pos x="543" y="350"/>
              </a:cxn>
              <a:cxn ang="0">
                <a:pos x="529" y="244"/>
              </a:cxn>
              <a:cxn ang="0">
                <a:pos x="517" y="196"/>
              </a:cxn>
              <a:cxn ang="0">
                <a:pos x="473" y="190"/>
              </a:cxn>
              <a:cxn ang="0">
                <a:pos x="380" y="190"/>
              </a:cxn>
              <a:cxn ang="0">
                <a:pos x="362" y="201"/>
              </a:cxn>
              <a:cxn ang="0">
                <a:pos x="343" y="158"/>
              </a:cxn>
              <a:cxn ang="0">
                <a:pos x="249" y="236"/>
              </a:cxn>
              <a:cxn ang="0">
                <a:pos x="210" y="137"/>
              </a:cxn>
              <a:cxn ang="0">
                <a:pos x="135" y="255"/>
              </a:cxn>
              <a:cxn ang="0">
                <a:pos x="99" y="252"/>
              </a:cxn>
              <a:cxn ang="0">
                <a:pos x="60" y="252"/>
              </a:cxn>
              <a:cxn ang="0">
                <a:pos x="15" y="266"/>
              </a:cxn>
              <a:cxn ang="0">
                <a:pos x="16" y="411"/>
              </a:cxn>
              <a:cxn ang="0">
                <a:pos x="38" y="587"/>
              </a:cxn>
              <a:cxn ang="0">
                <a:pos x="87" y="601"/>
              </a:cxn>
              <a:cxn ang="0">
                <a:pos x="138" y="485"/>
              </a:cxn>
              <a:cxn ang="0">
                <a:pos x="150" y="396"/>
              </a:cxn>
              <a:cxn ang="0">
                <a:pos x="183" y="645"/>
              </a:cxn>
              <a:cxn ang="0">
                <a:pos x="309" y="645"/>
              </a:cxn>
              <a:cxn ang="0">
                <a:pos x="373" y="500"/>
              </a:cxn>
              <a:cxn ang="0">
                <a:pos x="386" y="563"/>
              </a:cxn>
              <a:cxn ang="0">
                <a:pos x="391" y="627"/>
              </a:cxn>
              <a:cxn ang="0">
                <a:pos x="404" y="638"/>
              </a:cxn>
              <a:cxn ang="0">
                <a:pos x="458" y="638"/>
              </a:cxn>
              <a:cxn ang="0">
                <a:pos x="488" y="633"/>
              </a:cxn>
              <a:cxn ang="0">
                <a:pos x="497" y="592"/>
              </a:cxn>
              <a:cxn ang="0">
                <a:pos x="501" y="505"/>
              </a:cxn>
              <a:cxn ang="0">
                <a:pos x="552" y="495"/>
              </a:cxn>
              <a:cxn ang="0">
                <a:pos x="350" y="418"/>
              </a:cxn>
              <a:cxn ang="0">
                <a:pos x="343" y="378"/>
              </a:cxn>
              <a:cxn ang="0">
                <a:pos x="352" y="375"/>
              </a:cxn>
              <a:cxn ang="0">
                <a:pos x="360" y="395"/>
              </a:cxn>
              <a:cxn ang="0">
                <a:pos x="421" y="177"/>
              </a:cxn>
              <a:cxn ang="0">
                <a:pos x="479" y="165"/>
              </a:cxn>
              <a:cxn ang="0">
                <a:pos x="491" y="107"/>
              </a:cxn>
              <a:cxn ang="0">
                <a:pos x="442" y="75"/>
              </a:cxn>
              <a:cxn ang="0">
                <a:pos x="393" y="107"/>
              </a:cxn>
              <a:cxn ang="0">
                <a:pos x="404" y="165"/>
              </a:cxn>
              <a:cxn ang="0">
                <a:pos x="80" y="162"/>
              </a:cxn>
            </a:cxnLst>
            <a:rect l="0" t="0" r="r" b="b"/>
            <a:pathLst>
              <a:path w="562" h="666">
                <a:moveTo>
                  <a:pt x="246" y="126"/>
                </a:moveTo>
                <a:cubicBezTo>
                  <a:pt x="281" y="126"/>
                  <a:pt x="309" y="98"/>
                  <a:pt x="309" y="63"/>
                </a:cubicBezTo>
                <a:cubicBezTo>
                  <a:pt x="309" y="28"/>
                  <a:pt x="281" y="0"/>
                  <a:pt x="246" y="0"/>
                </a:cubicBezTo>
                <a:cubicBezTo>
                  <a:pt x="211" y="0"/>
                  <a:pt x="183" y="28"/>
                  <a:pt x="183" y="63"/>
                </a:cubicBezTo>
                <a:cubicBezTo>
                  <a:pt x="183" y="98"/>
                  <a:pt x="211" y="126"/>
                  <a:pt x="246" y="126"/>
                </a:cubicBezTo>
                <a:close/>
                <a:moveTo>
                  <a:pt x="261" y="135"/>
                </a:moveTo>
                <a:cubicBezTo>
                  <a:pt x="230" y="135"/>
                  <a:pt x="230" y="135"/>
                  <a:pt x="230" y="135"/>
                </a:cubicBezTo>
                <a:cubicBezTo>
                  <a:pt x="228" y="144"/>
                  <a:pt x="228" y="144"/>
                  <a:pt x="228" y="144"/>
                </a:cubicBezTo>
                <a:cubicBezTo>
                  <a:pt x="234" y="150"/>
                  <a:pt x="234" y="150"/>
                  <a:pt x="234" y="150"/>
                </a:cubicBezTo>
                <a:cubicBezTo>
                  <a:pt x="228" y="156"/>
                  <a:pt x="228" y="156"/>
                  <a:pt x="228" y="156"/>
                </a:cubicBezTo>
                <a:cubicBezTo>
                  <a:pt x="246" y="221"/>
                  <a:pt x="246" y="221"/>
                  <a:pt x="246" y="221"/>
                </a:cubicBezTo>
                <a:cubicBezTo>
                  <a:pt x="264" y="156"/>
                  <a:pt x="264" y="156"/>
                  <a:pt x="264" y="156"/>
                </a:cubicBezTo>
                <a:cubicBezTo>
                  <a:pt x="258" y="150"/>
                  <a:pt x="258" y="150"/>
                  <a:pt x="258" y="150"/>
                </a:cubicBezTo>
                <a:cubicBezTo>
                  <a:pt x="264" y="144"/>
                  <a:pt x="264" y="144"/>
                  <a:pt x="264" y="144"/>
                </a:cubicBezTo>
                <a:lnTo>
                  <a:pt x="261" y="135"/>
                </a:lnTo>
                <a:close/>
                <a:moveTo>
                  <a:pt x="552" y="466"/>
                </a:moveTo>
                <a:cubicBezTo>
                  <a:pt x="543" y="442"/>
                  <a:pt x="543" y="442"/>
                  <a:pt x="543" y="442"/>
                </a:cubicBezTo>
                <a:cubicBezTo>
                  <a:pt x="533" y="418"/>
                  <a:pt x="533" y="418"/>
                  <a:pt x="533" y="418"/>
                </a:cubicBezTo>
                <a:cubicBezTo>
                  <a:pt x="524" y="395"/>
                  <a:pt x="524" y="395"/>
                  <a:pt x="524" y="395"/>
                </a:cubicBezTo>
                <a:cubicBezTo>
                  <a:pt x="524" y="392"/>
                  <a:pt x="525" y="390"/>
                  <a:pt x="525" y="387"/>
                </a:cubicBezTo>
                <a:cubicBezTo>
                  <a:pt x="526" y="385"/>
                  <a:pt x="527" y="383"/>
                  <a:pt x="528" y="380"/>
                </a:cubicBezTo>
                <a:cubicBezTo>
                  <a:pt x="529" y="378"/>
                  <a:pt x="530" y="377"/>
                  <a:pt x="531" y="375"/>
                </a:cubicBezTo>
                <a:cubicBezTo>
                  <a:pt x="533" y="374"/>
                  <a:pt x="534" y="373"/>
                  <a:pt x="535" y="372"/>
                </a:cubicBezTo>
                <a:cubicBezTo>
                  <a:pt x="537" y="371"/>
                  <a:pt x="538" y="370"/>
                  <a:pt x="539" y="369"/>
                </a:cubicBezTo>
                <a:cubicBezTo>
                  <a:pt x="540" y="367"/>
                  <a:pt x="541" y="366"/>
                  <a:pt x="542" y="364"/>
                </a:cubicBezTo>
                <a:cubicBezTo>
                  <a:pt x="543" y="362"/>
                  <a:pt x="543" y="359"/>
                  <a:pt x="543" y="357"/>
                </a:cubicBezTo>
                <a:cubicBezTo>
                  <a:pt x="544" y="355"/>
                  <a:pt x="544" y="352"/>
                  <a:pt x="543" y="350"/>
                </a:cubicBezTo>
                <a:cubicBezTo>
                  <a:pt x="539" y="314"/>
                  <a:pt x="539" y="314"/>
                  <a:pt x="539" y="314"/>
                </a:cubicBezTo>
                <a:cubicBezTo>
                  <a:pt x="534" y="279"/>
                  <a:pt x="534" y="279"/>
                  <a:pt x="534" y="279"/>
                </a:cubicBezTo>
                <a:cubicBezTo>
                  <a:pt x="529" y="244"/>
                  <a:pt x="529" y="244"/>
                  <a:pt x="529" y="244"/>
                </a:cubicBezTo>
                <a:cubicBezTo>
                  <a:pt x="524" y="208"/>
                  <a:pt x="524" y="208"/>
                  <a:pt x="524" y="208"/>
                </a:cubicBezTo>
                <a:cubicBezTo>
                  <a:pt x="524" y="206"/>
                  <a:pt x="523" y="204"/>
                  <a:pt x="522" y="201"/>
                </a:cubicBezTo>
                <a:cubicBezTo>
                  <a:pt x="521" y="199"/>
                  <a:pt x="519" y="197"/>
                  <a:pt x="517" y="196"/>
                </a:cubicBezTo>
                <a:cubicBezTo>
                  <a:pt x="515" y="194"/>
                  <a:pt x="513" y="193"/>
                  <a:pt x="511" y="192"/>
                </a:cubicBezTo>
                <a:cubicBezTo>
                  <a:pt x="509" y="191"/>
                  <a:pt x="506" y="190"/>
                  <a:pt x="504" y="190"/>
                </a:cubicBezTo>
                <a:cubicBezTo>
                  <a:pt x="473" y="190"/>
                  <a:pt x="473" y="190"/>
                  <a:pt x="473" y="190"/>
                </a:cubicBezTo>
                <a:cubicBezTo>
                  <a:pt x="442" y="237"/>
                  <a:pt x="442" y="237"/>
                  <a:pt x="442" y="237"/>
                </a:cubicBezTo>
                <a:cubicBezTo>
                  <a:pt x="411" y="190"/>
                  <a:pt x="411" y="190"/>
                  <a:pt x="411" y="190"/>
                </a:cubicBezTo>
                <a:cubicBezTo>
                  <a:pt x="380" y="190"/>
                  <a:pt x="380" y="190"/>
                  <a:pt x="380" y="190"/>
                </a:cubicBezTo>
                <a:cubicBezTo>
                  <a:pt x="377" y="190"/>
                  <a:pt x="375" y="191"/>
                  <a:pt x="373" y="192"/>
                </a:cubicBezTo>
                <a:cubicBezTo>
                  <a:pt x="370" y="193"/>
                  <a:pt x="368" y="194"/>
                  <a:pt x="366" y="196"/>
                </a:cubicBezTo>
                <a:cubicBezTo>
                  <a:pt x="365" y="197"/>
                  <a:pt x="363" y="199"/>
                  <a:pt x="362" y="201"/>
                </a:cubicBezTo>
                <a:cubicBezTo>
                  <a:pt x="360" y="204"/>
                  <a:pt x="360" y="206"/>
                  <a:pt x="359" y="208"/>
                </a:cubicBezTo>
                <a:cubicBezTo>
                  <a:pt x="355" y="243"/>
                  <a:pt x="355" y="243"/>
                  <a:pt x="355" y="243"/>
                </a:cubicBezTo>
                <a:cubicBezTo>
                  <a:pt x="343" y="158"/>
                  <a:pt x="343" y="158"/>
                  <a:pt x="343" y="158"/>
                </a:cubicBezTo>
                <a:cubicBezTo>
                  <a:pt x="342" y="146"/>
                  <a:pt x="331" y="137"/>
                  <a:pt x="319" y="137"/>
                </a:cubicBezTo>
                <a:cubicBezTo>
                  <a:pt x="282" y="137"/>
                  <a:pt x="282" y="137"/>
                  <a:pt x="282" y="137"/>
                </a:cubicBezTo>
                <a:cubicBezTo>
                  <a:pt x="249" y="236"/>
                  <a:pt x="249" y="236"/>
                  <a:pt x="249" y="236"/>
                </a:cubicBezTo>
                <a:cubicBezTo>
                  <a:pt x="243" y="236"/>
                  <a:pt x="243" y="236"/>
                  <a:pt x="243" y="236"/>
                </a:cubicBezTo>
                <a:cubicBezTo>
                  <a:pt x="211" y="140"/>
                  <a:pt x="211" y="140"/>
                  <a:pt x="211" y="140"/>
                </a:cubicBezTo>
                <a:cubicBezTo>
                  <a:pt x="210" y="137"/>
                  <a:pt x="210" y="137"/>
                  <a:pt x="210" y="137"/>
                </a:cubicBezTo>
                <a:cubicBezTo>
                  <a:pt x="173" y="137"/>
                  <a:pt x="173" y="137"/>
                  <a:pt x="173" y="137"/>
                </a:cubicBezTo>
                <a:cubicBezTo>
                  <a:pt x="161" y="137"/>
                  <a:pt x="150" y="146"/>
                  <a:pt x="148" y="158"/>
                </a:cubicBezTo>
                <a:cubicBezTo>
                  <a:pt x="135" y="255"/>
                  <a:pt x="135" y="255"/>
                  <a:pt x="135" y="255"/>
                </a:cubicBezTo>
                <a:cubicBezTo>
                  <a:pt x="133" y="253"/>
                  <a:pt x="130" y="252"/>
                  <a:pt x="128" y="252"/>
                </a:cubicBezTo>
                <a:cubicBezTo>
                  <a:pt x="127" y="252"/>
                  <a:pt x="127" y="252"/>
                  <a:pt x="127" y="252"/>
                </a:cubicBezTo>
                <a:cubicBezTo>
                  <a:pt x="120" y="252"/>
                  <a:pt x="107" y="252"/>
                  <a:pt x="99" y="252"/>
                </a:cubicBezTo>
                <a:cubicBezTo>
                  <a:pt x="94" y="252"/>
                  <a:pt x="94" y="252"/>
                  <a:pt x="94" y="252"/>
                </a:cubicBezTo>
                <a:cubicBezTo>
                  <a:pt x="86" y="252"/>
                  <a:pt x="73" y="252"/>
                  <a:pt x="65" y="252"/>
                </a:cubicBezTo>
                <a:cubicBezTo>
                  <a:pt x="60" y="252"/>
                  <a:pt x="60" y="252"/>
                  <a:pt x="60" y="252"/>
                </a:cubicBezTo>
                <a:cubicBezTo>
                  <a:pt x="52" y="252"/>
                  <a:pt x="40" y="252"/>
                  <a:pt x="32" y="252"/>
                </a:cubicBezTo>
                <a:cubicBezTo>
                  <a:pt x="31" y="252"/>
                  <a:pt x="31" y="252"/>
                  <a:pt x="31" y="252"/>
                </a:cubicBezTo>
                <a:cubicBezTo>
                  <a:pt x="24" y="252"/>
                  <a:pt x="16" y="259"/>
                  <a:pt x="15" y="266"/>
                </a:cubicBezTo>
                <a:cubicBezTo>
                  <a:pt x="1" y="376"/>
                  <a:pt x="1" y="376"/>
                  <a:pt x="1" y="376"/>
                </a:cubicBezTo>
                <a:cubicBezTo>
                  <a:pt x="0" y="384"/>
                  <a:pt x="2" y="392"/>
                  <a:pt x="7" y="394"/>
                </a:cubicBezTo>
                <a:cubicBezTo>
                  <a:pt x="11" y="396"/>
                  <a:pt x="15" y="403"/>
                  <a:pt x="16" y="411"/>
                </a:cubicBezTo>
                <a:cubicBezTo>
                  <a:pt x="18" y="457"/>
                  <a:pt x="18" y="457"/>
                  <a:pt x="18" y="457"/>
                </a:cubicBezTo>
                <a:cubicBezTo>
                  <a:pt x="19" y="465"/>
                  <a:pt x="20" y="478"/>
                  <a:pt x="22" y="485"/>
                </a:cubicBezTo>
                <a:cubicBezTo>
                  <a:pt x="38" y="587"/>
                  <a:pt x="38" y="587"/>
                  <a:pt x="38" y="587"/>
                </a:cubicBezTo>
                <a:cubicBezTo>
                  <a:pt x="39" y="594"/>
                  <a:pt x="45" y="601"/>
                  <a:pt x="50" y="601"/>
                </a:cubicBezTo>
                <a:cubicBezTo>
                  <a:pt x="56" y="601"/>
                  <a:pt x="64" y="601"/>
                  <a:pt x="70" y="601"/>
                </a:cubicBezTo>
                <a:cubicBezTo>
                  <a:pt x="75" y="601"/>
                  <a:pt x="83" y="601"/>
                  <a:pt x="87" y="601"/>
                </a:cubicBezTo>
                <a:cubicBezTo>
                  <a:pt x="91" y="601"/>
                  <a:pt x="100" y="601"/>
                  <a:pt x="106" y="601"/>
                </a:cubicBezTo>
                <a:cubicBezTo>
                  <a:pt x="113" y="601"/>
                  <a:pt x="120" y="594"/>
                  <a:pt x="121" y="587"/>
                </a:cubicBezTo>
                <a:cubicBezTo>
                  <a:pt x="138" y="485"/>
                  <a:pt x="138" y="485"/>
                  <a:pt x="138" y="485"/>
                </a:cubicBezTo>
                <a:cubicBezTo>
                  <a:pt x="139" y="478"/>
                  <a:pt x="140" y="465"/>
                  <a:pt x="141" y="457"/>
                </a:cubicBezTo>
                <a:cubicBezTo>
                  <a:pt x="144" y="411"/>
                  <a:pt x="144" y="411"/>
                  <a:pt x="144" y="411"/>
                </a:cubicBezTo>
                <a:cubicBezTo>
                  <a:pt x="144" y="405"/>
                  <a:pt x="146" y="399"/>
                  <a:pt x="150" y="396"/>
                </a:cubicBezTo>
                <a:cubicBezTo>
                  <a:pt x="153" y="448"/>
                  <a:pt x="153" y="448"/>
                  <a:pt x="153" y="448"/>
                </a:cubicBezTo>
                <a:cubicBezTo>
                  <a:pt x="154" y="460"/>
                  <a:pt x="156" y="479"/>
                  <a:pt x="158" y="491"/>
                </a:cubicBezTo>
                <a:cubicBezTo>
                  <a:pt x="183" y="645"/>
                  <a:pt x="183" y="645"/>
                  <a:pt x="183" y="645"/>
                </a:cubicBezTo>
                <a:cubicBezTo>
                  <a:pt x="185" y="657"/>
                  <a:pt x="193" y="666"/>
                  <a:pt x="201" y="666"/>
                </a:cubicBezTo>
                <a:cubicBezTo>
                  <a:pt x="287" y="666"/>
                  <a:pt x="287" y="666"/>
                  <a:pt x="287" y="666"/>
                </a:cubicBezTo>
                <a:cubicBezTo>
                  <a:pt x="297" y="666"/>
                  <a:pt x="307" y="657"/>
                  <a:pt x="309" y="645"/>
                </a:cubicBezTo>
                <a:cubicBezTo>
                  <a:pt x="333" y="496"/>
                  <a:pt x="333" y="496"/>
                  <a:pt x="333" y="496"/>
                </a:cubicBezTo>
                <a:cubicBezTo>
                  <a:pt x="339" y="497"/>
                  <a:pt x="345" y="497"/>
                  <a:pt x="352" y="498"/>
                </a:cubicBezTo>
                <a:cubicBezTo>
                  <a:pt x="359" y="499"/>
                  <a:pt x="367" y="499"/>
                  <a:pt x="373" y="500"/>
                </a:cubicBezTo>
                <a:cubicBezTo>
                  <a:pt x="378" y="501"/>
                  <a:pt x="382" y="503"/>
                  <a:pt x="383" y="505"/>
                </a:cubicBezTo>
                <a:cubicBezTo>
                  <a:pt x="384" y="534"/>
                  <a:pt x="384" y="534"/>
                  <a:pt x="384" y="534"/>
                </a:cubicBezTo>
                <a:cubicBezTo>
                  <a:pt x="386" y="563"/>
                  <a:pt x="386" y="563"/>
                  <a:pt x="386" y="563"/>
                </a:cubicBezTo>
                <a:cubicBezTo>
                  <a:pt x="387" y="592"/>
                  <a:pt x="387" y="592"/>
                  <a:pt x="387" y="592"/>
                </a:cubicBezTo>
                <a:cubicBezTo>
                  <a:pt x="389" y="620"/>
                  <a:pt x="389" y="620"/>
                  <a:pt x="389" y="620"/>
                </a:cubicBezTo>
                <a:cubicBezTo>
                  <a:pt x="389" y="623"/>
                  <a:pt x="390" y="625"/>
                  <a:pt x="391" y="627"/>
                </a:cubicBezTo>
                <a:cubicBezTo>
                  <a:pt x="392" y="629"/>
                  <a:pt x="393" y="631"/>
                  <a:pt x="394" y="633"/>
                </a:cubicBezTo>
                <a:cubicBezTo>
                  <a:pt x="396" y="635"/>
                  <a:pt x="397" y="636"/>
                  <a:pt x="399" y="637"/>
                </a:cubicBezTo>
                <a:cubicBezTo>
                  <a:pt x="401" y="638"/>
                  <a:pt x="402" y="638"/>
                  <a:pt x="404" y="638"/>
                </a:cubicBezTo>
                <a:cubicBezTo>
                  <a:pt x="422" y="638"/>
                  <a:pt x="422" y="638"/>
                  <a:pt x="422" y="638"/>
                </a:cubicBezTo>
                <a:cubicBezTo>
                  <a:pt x="440" y="638"/>
                  <a:pt x="440" y="638"/>
                  <a:pt x="440" y="638"/>
                </a:cubicBezTo>
                <a:cubicBezTo>
                  <a:pt x="458" y="638"/>
                  <a:pt x="458" y="638"/>
                  <a:pt x="458" y="638"/>
                </a:cubicBezTo>
                <a:cubicBezTo>
                  <a:pt x="476" y="638"/>
                  <a:pt x="476" y="638"/>
                  <a:pt x="476" y="638"/>
                </a:cubicBezTo>
                <a:cubicBezTo>
                  <a:pt x="478" y="638"/>
                  <a:pt x="481" y="638"/>
                  <a:pt x="483" y="637"/>
                </a:cubicBezTo>
                <a:cubicBezTo>
                  <a:pt x="485" y="636"/>
                  <a:pt x="487" y="635"/>
                  <a:pt x="488" y="633"/>
                </a:cubicBezTo>
                <a:cubicBezTo>
                  <a:pt x="490" y="631"/>
                  <a:pt x="492" y="629"/>
                  <a:pt x="493" y="627"/>
                </a:cubicBezTo>
                <a:cubicBezTo>
                  <a:pt x="494" y="625"/>
                  <a:pt x="495" y="623"/>
                  <a:pt x="495" y="620"/>
                </a:cubicBezTo>
                <a:cubicBezTo>
                  <a:pt x="497" y="592"/>
                  <a:pt x="497" y="592"/>
                  <a:pt x="497" y="592"/>
                </a:cubicBezTo>
                <a:cubicBezTo>
                  <a:pt x="498" y="563"/>
                  <a:pt x="498" y="563"/>
                  <a:pt x="498" y="563"/>
                </a:cubicBezTo>
                <a:cubicBezTo>
                  <a:pt x="500" y="534"/>
                  <a:pt x="500" y="534"/>
                  <a:pt x="500" y="534"/>
                </a:cubicBezTo>
                <a:cubicBezTo>
                  <a:pt x="501" y="505"/>
                  <a:pt x="501" y="505"/>
                  <a:pt x="501" y="505"/>
                </a:cubicBezTo>
                <a:cubicBezTo>
                  <a:pt x="501" y="503"/>
                  <a:pt x="505" y="501"/>
                  <a:pt x="511" y="500"/>
                </a:cubicBezTo>
                <a:cubicBezTo>
                  <a:pt x="517" y="499"/>
                  <a:pt x="524" y="499"/>
                  <a:pt x="532" y="498"/>
                </a:cubicBezTo>
                <a:cubicBezTo>
                  <a:pt x="539" y="497"/>
                  <a:pt x="547" y="496"/>
                  <a:pt x="552" y="495"/>
                </a:cubicBezTo>
                <a:cubicBezTo>
                  <a:pt x="558" y="494"/>
                  <a:pt x="561" y="493"/>
                  <a:pt x="562" y="490"/>
                </a:cubicBezTo>
                <a:lnTo>
                  <a:pt x="552" y="466"/>
                </a:lnTo>
                <a:close/>
                <a:moveTo>
                  <a:pt x="350" y="418"/>
                </a:moveTo>
                <a:cubicBezTo>
                  <a:pt x="341" y="442"/>
                  <a:pt x="341" y="442"/>
                  <a:pt x="341" y="442"/>
                </a:cubicBezTo>
                <a:cubicBezTo>
                  <a:pt x="339" y="447"/>
                  <a:pt x="339" y="447"/>
                  <a:pt x="339" y="447"/>
                </a:cubicBezTo>
                <a:cubicBezTo>
                  <a:pt x="343" y="378"/>
                  <a:pt x="343" y="378"/>
                  <a:pt x="343" y="378"/>
                </a:cubicBezTo>
                <a:cubicBezTo>
                  <a:pt x="343" y="375"/>
                  <a:pt x="344" y="372"/>
                  <a:pt x="345" y="369"/>
                </a:cubicBezTo>
                <a:cubicBezTo>
                  <a:pt x="346" y="370"/>
                  <a:pt x="347" y="371"/>
                  <a:pt x="348" y="372"/>
                </a:cubicBezTo>
                <a:cubicBezTo>
                  <a:pt x="350" y="373"/>
                  <a:pt x="351" y="374"/>
                  <a:pt x="352" y="375"/>
                </a:cubicBezTo>
                <a:cubicBezTo>
                  <a:pt x="354" y="377"/>
                  <a:pt x="355" y="378"/>
                  <a:pt x="356" y="380"/>
                </a:cubicBezTo>
                <a:cubicBezTo>
                  <a:pt x="357" y="383"/>
                  <a:pt x="358" y="385"/>
                  <a:pt x="358" y="387"/>
                </a:cubicBezTo>
                <a:cubicBezTo>
                  <a:pt x="359" y="390"/>
                  <a:pt x="359" y="392"/>
                  <a:pt x="360" y="395"/>
                </a:cubicBezTo>
                <a:lnTo>
                  <a:pt x="350" y="418"/>
                </a:lnTo>
                <a:close/>
                <a:moveTo>
                  <a:pt x="404" y="165"/>
                </a:moveTo>
                <a:cubicBezTo>
                  <a:pt x="409" y="170"/>
                  <a:pt x="415" y="174"/>
                  <a:pt x="421" y="177"/>
                </a:cubicBezTo>
                <a:cubicBezTo>
                  <a:pt x="427" y="179"/>
                  <a:pt x="434" y="181"/>
                  <a:pt x="442" y="181"/>
                </a:cubicBezTo>
                <a:cubicBezTo>
                  <a:pt x="449" y="181"/>
                  <a:pt x="456" y="179"/>
                  <a:pt x="462" y="177"/>
                </a:cubicBezTo>
                <a:cubicBezTo>
                  <a:pt x="469" y="174"/>
                  <a:pt x="475" y="170"/>
                  <a:pt x="479" y="165"/>
                </a:cubicBezTo>
                <a:cubicBezTo>
                  <a:pt x="484" y="161"/>
                  <a:pt x="488" y="155"/>
                  <a:pt x="491" y="149"/>
                </a:cubicBezTo>
                <a:cubicBezTo>
                  <a:pt x="493" y="142"/>
                  <a:pt x="495" y="135"/>
                  <a:pt x="495" y="128"/>
                </a:cubicBezTo>
                <a:cubicBezTo>
                  <a:pt x="495" y="121"/>
                  <a:pt x="493" y="114"/>
                  <a:pt x="491" y="107"/>
                </a:cubicBezTo>
                <a:cubicBezTo>
                  <a:pt x="488" y="101"/>
                  <a:pt x="484" y="95"/>
                  <a:pt x="479" y="90"/>
                </a:cubicBezTo>
                <a:cubicBezTo>
                  <a:pt x="475" y="85"/>
                  <a:pt x="469" y="82"/>
                  <a:pt x="462" y="79"/>
                </a:cubicBezTo>
                <a:cubicBezTo>
                  <a:pt x="456" y="76"/>
                  <a:pt x="449" y="75"/>
                  <a:pt x="442" y="75"/>
                </a:cubicBezTo>
                <a:cubicBezTo>
                  <a:pt x="434" y="75"/>
                  <a:pt x="427" y="76"/>
                  <a:pt x="421" y="79"/>
                </a:cubicBezTo>
                <a:cubicBezTo>
                  <a:pt x="415" y="82"/>
                  <a:pt x="409" y="85"/>
                  <a:pt x="404" y="90"/>
                </a:cubicBezTo>
                <a:cubicBezTo>
                  <a:pt x="399" y="95"/>
                  <a:pt x="396" y="101"/>
                  <a:pt x="393" y="107"/>
                </a:cubicBezTo>
                <a:cubicBezTo>
                  <a:pt x="390" y="114"/>
                  <a:pt x="389" y="121"/>
                  <a:pt x="389" y="128"/>
                </a:cubicBezTo>
                <a:cubicBezTo>
                  <a:pt x="389" y="135"/>
                  <a:pt x="390" y="142"/>
                  <a:pt x="393" y="149"/>
                </a:cubicBezTo>
                <a:cubicBezTo>
                  <a:pt x="396" y="155"/>
                  <a:pt x="399" y="161"/>
                  <a:pt x="404" y="165"/>
                </a:cubicBezTo>
                <a:close/>
                <a:moveTo>
                  <a:pt x="80" y="245"/>
                </a:moveTo>
                <a:cubicBezTo>
                  <a:pt x="102" y="245"/>
                  <a:pt x="121" y="227"/>
                  <a:pt x="121" y="204"/>
                </a:cubicBezTo>
                <a:cubicBezTo>
                  <a:pt x="121" y="181"/>
                  <a:pt x="102" y="162"/>
                  <a:pt x="80" y="162"/>
                </a:cubicBezTo>
                <a:cubicBezTo>
                  <a:pt x="57" y="162"/>
                  <a:pt x="38" y="181"/>
                  <a:pt x="38" y="204"/>
                </a:cubicBezTo>
                <a:cubicBezTo>
                  <a:pt x="38" y="227"/>
                  <a:pt x="57" y="245"/>
                  <a:pt x="80" y="245"/>
                </a:cubicBezTo>
                <a:close/>
              </a:path>
            </a:pathLst>
          </a:custGeom>
          <a:solidFill>
            <a:srgbClr val="93990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59" name="Freeform 43"/>
          <p:cNvSpPr>
            <a:spLocks noEditPoints="1"/>
          </p:cNvSpPr>
          <p:nvPr/>
        </p:nvSpPr>
        <p:spPr bwMode="auto">
          <a:xfrm>
            <a:off x="6583496" y="5322454"/>
            <a:ext cx="618992" cy="536369"/>
          </a:xfrm>
          <a:custGeom>
            <a:avLst/>
            <a:gdLst/>
            <a:ahLst/>
            <a:cxnLst>
              <a:cxn ang="0">
                <a:pos x="32" y="190"/>
              </a:cxn>
              <a:cxn ang="0">
                <a:pos x="0" y="190"/>
              </a:cxn>
              <a:cxn ang="0">
                <a:pos x="144" y="335"/>
              </a:cxn>
              <a:cxn ang="0">
                <a:pos x="144" y="302"/>
              </a:cxn>
              <a:cxn ang="0">
                <a:pos x="32" y="190"/>
              </a:cxn>
              <a:cxn ang="0">
                <a:pos x="144" y="33"/>
              </a:cxn>
              <a:cxn ang="0">
                <a:pos x="144" y="1"/>
              </a:cxn>
              <a:cxn ang="0">
                <a:pos x="0" y="146"/>
              </a:cxn>
              <a:cxn ang="0">
                <a:pos x="32" y="146"/>
              </a:cxn>
              <a:cxn ang="0">
                <a:pos x="144" y="33"/>
              </a:cxn>
              <a:cxn ang="0">
                <a:pos x="188" y="303"/>
              </a:cxn>
              <a:cxn ang="0">
                <a:pos x="188" y="335"/>
              </a:cxn>
              <a:cxn ang="0">
                <a:pos x="334" y="190"/>
              </a:cxn>
              <a:cxn ang="0">
                <a:pos x="302" y="190"/>
              </a:cxn>
              <a:cxn ang="0">
                <a:pos x="188" y="303"/>
              </a:cxn>
              <a:cxn ang="0">
                <a:pos x="387" y="68"/>
              </a:cxn>
              <a:cxn ang="0">
                <a:pos x="332" y="14"/>
              </a:cxn>
              <a:cxn ang="0">
                <a:pos x="291" y="54"/>
              </a:cxn>
              <a:cxn ang="0">
                <a:pos x="188" y="0"/>
              </a:cxn>
              <a:cxn ang="0">
                <a:pos x="188" y="33"/>
              </a:cxn>
              <a:cxn ang="0">
                <a:pos x="269" y="77"/>
              </a:cxn>
              <a:cxn ang="0">
                <a:pos x="173" y="173"/>
              </a:cxn>
              <a:cxn ang="0">
                <a:pos x="93" y="93"/>
              </a:cxn>
              <a:cxn ang="0">
                <a:pos x="38" y="148"/>
              </a:cxn>
              <a:cxn ang="0">
                <a:pos x="172" y="281"/>
              </a:cxn>
              <a:cxn ang="0">
                <a:pos x="173" y="282"/>
              </a:cxn>
              <a:cxn ang="0">
                <a:pos x="310" y="146"/>
              </a:cxn>
              <a:cxn ang="0">
                <a:pos x="334" y="146"/>
              </a:cxn>
              <a:cxn ang="0">
                <a:pos x="330" y="126"/>
              </a:cxn>
              <a:cxn ang="0">
                <a:pos x="387" y="68"/>
              </a:cxn>
            </a:cxnLst>
            <a:rect l="0" t="0" r="r" b="b"/>
            <a:pathLst>
              <a:path w="387" h="335">
                <a:moveTo>
                  <a:pt x="32" y="190"/>
                </a:moveTo>
                <a:cubicBezTo>
                  <a:pt x="0" y="190"/>
                  <a:pt x="0" y="190"/>
                  <a:pt x="0" y="190"/>
                </a:cubicBezTo>
                <a:cubicBezTo>
                  <a:pt x="9" y="265"/>
                  <a:pt x="69" y="324"/>
                  <a:pt x="144" y="335"/>
                </a:cubicBezTo>
                <a:cubicBezTo>
                  <a:pt x="144" y="302"/>
                  <a:pt x="144" y="302"/>
                  <a:pt x="144" y="302"/>
                </a:cubicBezTo>
                <a:cubicBezTo>
                  <a:pt x="87" y="293"/>
                  <a:pt x="41" y="247"/>
                  <a:pt x="32" y="190"/>
                </a:cubicBezTo>
                <a:close/>
                <a:moveTo>
                  <a:pt x="144" y="33"/>
                </a:moveTo>
                <a:cubicBezTo>
                  <a:pt x="144" y="1"/>
                  <a:pt x="144" y="1"/>
                  <a:pt x="144" y="1"/>
                </a:cubicBezTo>
                <a:cubicBezTo>
                  <a:pt x="69" y="11"/>
                  <a:pt x="9" y="70"/>
                  <a:pt x="0" y="146"/>
                </a:cubicBezTo>
                <a:cubicBezTo>
                  <a:pt x="32" y="146"/>
                  <a:pt x="32" y="146"/>
                  <a:pt x="32" y="146"/>
                </a:cubicBezTo>
                <a:cubicBezTo>
                  <a:pt x="41" y="88"/>
                  <a:pt x="87" y="42"/>
                  <a:pt x="144" y="33"/>
                </a:cubicBezTo>
                <a:close/>
                <a:moveTo>
                  <a:pt x="188" y="303"/>
                </a:moveTo>
                <a:cubicBezTo>
                  <a:pt x="188" y="335"/>
                  <a:pt x="188" y="335"/>
                  <a:pt x="188" y="335"/>
                </a:cubicBezTo>
                <a:cubicBezTo>
                  <a:pt x="264" y="325"/>
                  <a:pt x="324" y="265"/>
                  <a:pt x="334" y="190"/>
                </a:cubicBezTo>
                <a:cubicBezTo>
                  <a:pt x="302" y="190"/>
                  <a:pt x="302" y="190"/>
                  <a:pt x="302" y="190"/>
                </a:cubicBezTo>
                <a:cubicBezTo>
                  <a:pt x="292" y="248"/>
                  <a:pt x="246" y="293"/>
                  <a:pt x="188" y="303"/>
                </a:cubicBezTo>
                <a:close/>
                <a:moveTo>
                  <a:pt x="387" y="68"/>
                </a:moveTo>
                <a:cubicBezTo>
                  <a:pt x="332" y="14"/>
                  <a:pt x="332" y="14"/>
                  <a:pt x="332" y="14"/>
                </a:cubicBezTo>
                <a:cubicBezTo>
                  <a:pt x="291" y="54"/>
                  <a:pt x="291" y="54"/>
                  <a:pt x="291" y="54"/>
                </a:cubicBezTo>
                <a:cubicBezTo>
                  <a:pt x="265" y="25"/>
                  <a:pt x="229" y="6"/>
                  <a:pt x="188" y="0"/>
                </a:cubicBezTo>
                <a:cubicBezTo>
                  <a:pt x="188" y="33"/>
                  <a:pt x="188" y="33"/>
                  <a:pt x="188" y="33"/>
                </a:cubicBezTo>
                <a:cubicBezTo>
                  <a:pt x="220" y="38"/>
                  <a:pt x="248" y="54"/>
                  <a:pt x="269" y="77"/>
                </a:cubicBezTo>
                <a:cubicBezTo>
                  <a:pt x="173" y="173"/>
                  <a:pt x="173" y="173"/>
                  <a:pt x="173" y="173"/>
                </a:cubicBezTo>
                <a:cubicBezTo>
                  <a:pt x="93" y="93"/>
                  <a:pt x="93" y="93"/>
                  <a:pt x="93" y="93"/>
                </a:cubicBezTo>
                <a:cubicBezTo>
                  <a:pt x="38" y="148"/>
                  <a:pt x="38" y="148"/>
                  <a:pt x="38" y="148"/>
                </a:cubicBezTo>
                <a:cubicBezTo>
                  <a:pt x="172" y="281"/>
                  <a:pt x="172" y="281"/>
                  <a:pt x="172" y="281"/>
                </a:cubicBezTo>
                <a:cubicBezTo>
                  <a:pt x="173" y="282"/>
                  <a:pt x="173" y="282"/>
                  <a:pt x="173" y="282"/>
                </a:cubicBezTo>
                <a:cubicBezTo>
                  <a:pt x="310" y="146"/>
                  <a:pt x="310" y="146"/>
                  <a:pt x="310" y="146"/>
                </a:cubicBezTo>
                <a:cubicBezTo>
                  <a:pt x="334" y="146"/>
                  <a:pt x="334" y="146"/>
                  <a:pt x="334" y="146"/>
                </a:cubicBezTo>
                <a:cubicBezTo>
                  <a:pt x="333" y="139"/>
                  <a:pt x="332" y="132"/>
                  <a:pt x="330" y="126"/>
                </a:cubicBezTo>
                <a:lnTo>
                  <a:pt x="387" y="68"/>
                </a:lnTo>
                <a:close/>
              </a:path>
            </a:pathLst>
          </a:custGeom>
          <a:solidFill>
            <a:srgbClr val="93990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64" name="Freeform 48"/>
          <p:cNvSpPr>
            <a:spLocks noEditPoints="1"/>
          </p:cNvSpPr>
          <p:nvPr/>
        </p:nvSpPr>
        <p:spPr bwMode="auto">
          <a:xfrm>
            <a:off x="6082657" y="5975732"/>
            <a:ext cx="626494" cy="572251"/>
          </a:xfrm>
          <a:custGeom>
            <a:avLst/>
            <a:gdLst/>
            <a:ahLst/>
            <a:cxnLst>
              <a:cxn ang="0">
                <a:pos x="254" y="33"/>
              </a:cxn>
              <a:cxn ang="0">
                <a:pos x="243" y="8"/>
              </a:cxn>
              <a:cxn ang="0">
                <a:pos x="229" y="3"/>
              </a:cxn>
              <a:cxn ang="0">
                <a:pos x="65" y="83"/>
              </a:cxn>
              <a:cxn ang="0">
                <a:pos x="59" y="71"/>
              </a:cxn>
              <a:cxn ang="0">
                <a:pos x="61" y="70"/>
              </a:cxn>
              <a:cxn ang="0">
                <a:pos x="64" y="63"/>
              </a:cxn>
              <a:cxn ang="0">
                <a:pos x="56" y="43"/>
              </a:cxn>
              <a:cxn ang="0">
                <a:pos x="48" y="40"/>
              </a:cxn>
              <a:cxn ang="0">
                <a:pos x="7" y="58"/>
              </a:cxn>
              <a:cxn ang="0">
                <a:pos x="4" y="66"/>
              </a:cxn>
              <a:cxn ang="0">
                <a:pos x="13" y="85"/>
              </a:cxn>
              <a:cxn ang="0">
                <a:pos x="20" y="88"/>
              </a:cxn>
              <a:cxn ang="0">
                <a:pos x="23" y="87"/>
              </a:cxn>
              <a:cxn ang="0">
                <a:pos x="30" y="116"/>
              </a:cxn>
              <a:cxn ang="0">
                <a:pos x="46" y="140"/>
              </a:cxn>
              <a:cxn ang="0">
                <a:pos x="44" y="142"/>
              </a:cxn>
              <a:cxn ang="0">
                <a:pos x="41" y="149"/>
              </a:cxn>
              <a:cxn ang="0">
                <a:pos x="49" y="169"/>
              </a:cxn>
              <a:cxn ang="0">
                <a:pos x="57" y="172"/>
              </a:cxn>
              <a:cxn ang="0">
                <a:pos x="98" y="154"/>
              </a:cxn>
              <a:cxn ang="0">
                <a:pos x="101" y="146"/>
              </a:cxn>
              <a:cxn ang="0">
                <a:pos x="92" y="127"/>
              </a:cxn>
              <a:cxn ang="0">
                <a:pos x="84" y="124"/>
              </a:cxn>
              <a:cxn ang="0">
                <a:pos x="82" y="125"/>
              </a:cxn>
              <a:cxn ang="0">
                <a:pos x="78" y="112"/>
              </a:cxn>
              <a:cxn ang="0">
                <a:pos x="248" y="48"/>
              </a:cxn>
              <a:cxn ang="0">
                <a:pos x="254" y="33"/>
              </a:cxn>
              <a:cxn ang="0">
                <a:pos x="107" y="141"/>
              </a:cxn>
              <a:cxn ang="0">
                <a:pos x="108" y="143"/>
              </a:cxn>
              <a:cxn ang="0">
                <a:pos x="101" y="162"/>
              </a:cxn>
              <a:cxn ang="0">
                <a:pos x="60" y="179"/>
              </a:cxn>
              <a:cxn ang="0">
                <a:pos x="55" y="180"/>
              </a:cxn>
              <a:cxn ang="0">
                <a:pos x="42" y="172"/>
              </a:cxn>
              <a:cxn ang="0">
                <a:pos x="33" y="152"/>
              </a:cxn>
              <a:cxn ang="0">
                <a:pos x="33" y="142"/>
              </a:cxn>
              <a:cxn ang="0">
                <a:pos x="33" y="141"/>
              </a:cxn>
              <a:cxn ang="0">
                <a:pos x="32" y="140"/>
              </a:cxn>
              <a:cxn ang="0">
                <a:pos x="0" y="168"/>
              </a:cxn>
              <a:cxn ang="0">
                <a:pos x="0" y="168"/>
              </a:cxn>
              <a:cxn ang="0">
                <a:pos x="0" y="181"/>
              </a:cxn>
              <a:cxn ang="0">
                <a:pos x="67" y="215"/>
              </a:cxn>
              <a:cxn ang="0">
                <a:pos x="134" y="181"/>
              </a:cxn>
              <a:cxn ang="0">
                <a:pos x="134" y="169"/>
              </a:cxn>
              <a:cxn ang="0">
                <a:pos x="107" y="141"/>
              </a:cxn>
            </a:cxnLst>
            <a:rect l="0" t="0" r="r" b="b"/>
            <a:pathLst>
              <a:path w="256" h="215">
                <a:moveTo>
                  <a:pt x="254" y="33"/>
                </a:moveTo>
                <a:cubicBezTo>
                  <a:pt x="243" y="8"/>
                  <a:pt x="243" y="8"/>
                  <a:pt x="243" y="8"/>
                </a:cubicBezTo>
                <a:cubicBezTo>
                  <a:pt x="241" y="3"/>
                  <a:pt x="234" y="0"/>
                  <a:pt x="229" y="3"/>
                </a:cubicBezTo>
                <a:cubicBezTo>
                  <a:pt x="229" y="3"/>
                  <a:pt x="101" y="65"/>
                  <a:pt x="65" y="83"/>
                </a:cubicBezTo>
                <a:cubicBezTo>
                  <a:pt x="63" y="78"/>
                  <a:pt x="61" y="71"/>
                  <a:pt x="59" y="71"/>
                </a:cubicBezTo>
                <a:cubicBezTo>
                  <a:pt x="61" y="70"/>
                  <a:pt x="61" y="70"/>
                  <a:pt x="61" y="70"/>
                </a:cubicBezTo>
                <a:cubicBezTo>
                  <a:pt x="64" y="69"/>
                  <a:pt x="66" y="66"/>
                  <a:pt x="64" y="63"/>
                </a:cubicBezTo>
                <a:cubicBezTo>
                  <a:pt x="56" y="43"/>
                  <a:pt x="56" y="43"/>
                  <a:pt x="56" y="43"/>
                </a:cubicBezTo>
                <a:cubicBezTo>
                  <a:pt x="55" y="40"/>
                  <a:pt x="51" y="39"/>
                  <a:pt x="48" y="40"/>
                </a:cubicBezTo>
                <a:cubicBezTo>
                  <a:pt x="7" y="58"/>
                  <a:pt x="7" y="58"/>
                  <a:pt x="7" y="58"/>
                </a:cubicBezTo>
                <a:cubicBezTo>
                  <a:pt x="4" y="59"/>
                  <a:pt x="3" y="62"/>
                  <a:pt x="4" y="66"/>
                </a:cubicBezTo>
                <a:cubicBezTo>
                  <a:pt x="13" y="85"/>
                  <a:pt x="13" y="85"/>
                  <a:pt x="13" y="85"/>
                </a:cubicBezTo>
                <a:cubicBezTo>
                  <a:pt x="14" y="88"/>
                  <a:pt x="17" y="89"/>
                  <a:pt x="20" y="88"/>
                </a:cubicBezTo>
                <a:cubicBezTo>
                  <a:pt x="23" y="87"/>
                  <a:pt x="23" y="87"/>
                  <a:pt x="23" y="87"/>
                </a:cubicBezTo>
                <a:cubicBezTo>
                  <a:pt x="18" y="89"/>
                  <a:pt x="21" y="93"/>
                  <a:pt x="30" y="116"/>
                </a:cubicBezTo>
                <a:cubicBezTo>
                  <a:pt x="40" y="138"/>
                  <a:pt x="41" y="143"/>
                  <a:pt x="46" y="140"/>
                </a:cubicBezTo>
                <a:cubicBezTo>
                  <a:pt x="44" y="142"/>
                  <a:pt x="44" y="142"/>
                  <a:pt x="44" y="142"/>
                </a:cubicBezTo>
                <a:cubicBezTo>
                  <a:pt x="41" y="143"/>
                  <a:pt x="39" y="146"/>
                  <a:pt x="41" y="149"/>
                </a:cubicBezTo>
                <a:cubicBezTo>
                  <a:pt x="49" y="169"/>
                  <a:pt x="49" y="169"/>
                  <a:pt x="49" y="169"/>
                </a:cubicBezTo>
                <a:cubicBezTo>
                  <a:pt x="50" y="172"/>
                  <a:pt x="54" y="173"/>
                  <a:pt x="57" y="172"/>
                </a:cubicBezTo>
                <a:cubicBezTo>
                  <a:pt x="98" y="154"/>
                  <a:pt x="98" y="154"/>
                  <a:pt x="98" y="154"/>
                </a:cubicBezTo>
                <a:cubicBezTo>
                  <a:pt x="101" y="153"/>
                  <a:pt x="102" y="150"/>
                  <a:pt x="101" y="146"/>
                </a:cubicBezTo>
                <a:cubicBezTo>
                  <a:pt x="92" y="127"/>
                  <a:pt x="92" y="127"/>
                  <a:pt x="92" y="127"/>
                </a:cubicBezTo>
                <a:cubicBezTo>
                  <a:pt x="91" y="124"/>
                  <a:pt x="87" y="123"/>
                  <a:pt x="84" y="124"/>
                </a:cubicBezTo>
                <a:cubicBezTo>
                  <a:pt x="82" y="125"/>
                  <a:pt x="82" y="125"/>
                  <a:pt x="82" y="125"/>
                </a:cubicBezTo>
                <a:cubicBezTo>
                  <a:pt x="84" y="124"/>
                  <a:pt x="80" y="117"/>
                  <a:pt x="78" y="112"/>
                </a:cubicBezTo>
                <a:cubicBezTo>
                  <a:pt x="115" y="98"/>
                  <a:pt x="248" y="48"/>
                  <a:pt x="248" y="48"/>
                </a:cubicBezTo>
                <a:cubicBezTo>
                  <a:pt x="254" y="45"/>
                  <a:pt x="256" y="39"/>
                  <a:pt x="254" y="33"/>
                </a:cubicBezTo>
                <a:close/>
                <a:moveTo>
                  <a:pt x="107" y="141"/>
                </a:moveTo>
                <a:cubicBezTo>
                  <a:pt x="108" y="143"/>
                  <a:pt x="108" y="143"/>
                  <a:pt x="108" y="143"/>
                </a:cubicBezTo>
                <a:cubicBezTo>
                  <a:pt x="111" y="150"/>
                  <a:pt x="108" y="159"/>
                  <a:pt x="101" y="162"/>
                </a:cubicBezTo>
                <a:cubicBezTo>
                  <a:pt x="60" y="179"/>
                  <a:pt x="60" y="179"/>
                  <a:pt x="60" y="179"/>
                </a:cubicBezTo>
                <a:cubicBezTo>
                  <a:pt x="58" y="180"/>
                  <a:pt x="56" y="180"/>
                  <a:pt x="55" y="180"/>
                </a:cubicBezTo>
                <a:cubicBezTo>
                  <a:pt x="49" y="180"/>
                  <a:pt x="44" y="177"/>
                  <a:pt x="42" y="172"/>
                </a:cubicBezTo>
                <a:cubicBezTo>
                  <a:pt x="33" y="152"/>
                  <a:pt x="33" y="152"/>
                  <a:pt x="33" y="152"/>
                </a:cubicBezTo>
                <a:cubicBezTo>
                  <a:pt x="32" y="149"/>
                  <a:pt x="32" y="145"/>
                  <a:pt x="33" y="142"/>
                </a:cubicBezTo>
                <a:cubicBezTo>
                  <a:pt x="33" y="142"/>
                  <a:pt x="33" y="142"/>
                  <a:pt x="33" y="141"/>
                </a:cubicBezTo>
                <a:cubicBezTo>
                  <a:pt x="33" y="141"/>
                  <a:pt x="33" y="140"/>
                  <a:pt x="32" y="140"/>
                </a:cubicBezTo>
                <a:cubicBezTo>
                  <a:pt x="13" y="145"/>
                  <a:pt x="0" y="156"/>
                  <a:pt x="0" y="168"/>
                </a:cubicBezTo>
                <a:cubicBezTo>
                  <a:pt x="0" y="168"/>
                  <a:pt x="0" y="168"/>
                  <a:pt x="0" y="168"/>
                </a:cubicBezTo>
                <a:cubicBezTo>
                  <a:pt x="0" y="181"/>
                  <a:pt x="0" y="181"/>
                  <a:pt x="0" y="181"/>
                </a:cubicBezTo>
                <a:cubicBezTo>
                  <a:pt x="0" y="200"/>
                  <a:pt x="30" y="215"/>
                  <a:pt x="67" y="215"/>
                </a:cubicBezTo>
                <a:cubicBezTo>
                  <a:pt x="104" y="215"/>
                  <a:pt x="134" y="200"/>
                  <a:pt x="134" y="181"/>
                </a:cubicBezTo>
                <a:cubicBezTo>
                  <a:pt x="134" y="169"/>
                  <a:pt x="134" y="169"/>
                  <a:pt x="134" y="169"/>
                </a:cubicBezTo>
                <a:cubicBezTo>
                  <a:pt x="134" y="158"/>
                  <a:pt x="124" y="148"/>
                  <a:pt x="107" y="141"/>
                </a:cubicBezTo>
                <a:close/>
              </a:path>
            </a:pathLst>
          </a:custGeom>
          <a:solidFill>
            <a:srgbClr val="93990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69" name="Freeform 53"/>
          <p:cNvSpPr>
            <a:spLocks noEditPoints="1"/>
          </p:cNvSpPr>
          <p:nvPr/>
        </p:nvSpPr>
        <p:spPr bwMode="auto">
          <a:xfrm>
            <a:off x="6979537" y="2880300"/>
            <a:ext cx="385467" cy="644426"/>
          </a:xfrm>
          <a:custGeom>
            <a:avLst/>
            <a:gdLst/>
            <a:ahLst/>
            <a:cxnLst>
              <a:cxn ang="0">
                <a:pos x="374" y="387"/>
              </a:cxn>
              <a:cxn ang="0">
                <a:pos x="322" y="376"/>
              </a:cxn>
              <a:cxn ang="0">
                <a:pos x="300" y="477"/>
              </a:cxn>
              <a:cxn ang="0">
                <a:pos x="227" y="402"/>
              </a:cxn>
              <a:cxn ang="0">
                <a:pos x="156" y="477"/>
              </a:cxn>
              <a:cxn ang="0">
                <a:pos x="135" y="376"/>
              </a:cxn>
              <a:cxn ang="0">
                <a:pos x="104" y="383"/>
              </a:cxn>
              <a:cxn ang="0">
                <a:pos x="85" y="513"/>
              </a:cxn>
              <a:cxn ang="0">
                <a:pos x="52" y="737"/>
              </a:cxn>
              <a:cxn ang="0">
                <a:pos x="140" y="676"/>
              </a:cxn>
              <a:cxn ang="0">
                <a:pos x="206" y="759"/>
              </a:cxn>
              <a:cxn ang="0">
                <a:pos x="241" y="534"/>
              </a:cxn>
              <a:cxn ang="0">
                <a:pos x="244" y="525"/>
              </a:cxn>
              <a:cxn ang="0">
                <a:pos x="296" y="697"/>
              </a:cxn>
              <a:cxn ang="0">
                <a:pos x="355" y="607"/>
              </a:cxn>
              <a:cxn ang="0">
                <a:pos x="447" y="662"/>
              </a:cxn>
              <a:cxn ang="0">
                <a:pos x="390" y="463"/>
              </a:cxn>
              <a:cxn ang="0">
                <a:pos x="374" y="387"/>
              </a:cxn>
              <a:cxn ang="0">
                <a:pos x="88" y="293"/>
              </a:cxn>
              <a:cxn ang="0">
                <a:pos x="55" y="380"/>
              </a:cxn>
              <a:cxn ang="0">
                <a:pos x="144" y="359"/>
              </a:cxn>
              <a:cxn ang="0">
                <a:pos x="163" y="451"/>
              </a:cxn>
              <a:cxn ang="0">
                <a:pos x="227" y="385"/>
              </a:cxn>
              <a:cxn ang="0">
                <a:pos x="293" y="451"/>
              </a:cxn>
              <a:cxn ang="0">
                <a:pos x="312" y="359"/>
              </a:cxn>
              <a:cxn ang="0">
                <a:pos x="402" y="380"/>
              </a:cxn>
              <a:cxn ang="0">
                <a:pos x="369" y="293"/>
              </a:cxn>
              <a:cxn ang="0">
                <a:pos x="454" y="262"/>
              </a:cxn>
              <a:cxn ang="0">
                <a:pos x="381" y="208"/>
              </a:cxn>
              <a:cxn ang="0">
                <a:pos x="437" y="135"/>
              </a:cxn>
              <a:cxn ang="0">
                <a:pos x="345" y="130"/>
              </a:cxn>
              <a:cxn ang="0">
                <a:pos x="352" y="38"/>
              </a:cxn>
              <a:cxn ang="0">
                <a:pos x="272" y="83"/>
              </a:cxn>
              <a:cxn ang="0">
                <a:pos x="227" y="0"/>
              </a:cxn>
              <a:cxn ang="0">
                <a:pos x="184" y="83"/>
              </a:cxn>
              <a:cxn ang="0">
                <a:pos x="104" y="38"/>
              </a:cxn>
              <a:cxn ang="0">
                <a:pos x="111" y="130"/>
              </a:cxn>
              <a:cxn ang="0">
                <a:pos x="19" y="135"/>
              </a:cxn>
              <a:cxn ang="0">
                <a:pos x="76" y="208"/>
              </a:cxn>
              <a:cxn ang="0">
                <a:pos x="0" y="262"/>
              </a:cxn>
              <a:cxn ang="0">
                <a:pos x="88" y="293"/>
              </a:cxn>
            </a:cxnLst>
            <a:rect l="0" t="0" r="r" b="b"/>
            <a:pathLst>
              <a:path w="454" h="759">
                <a:moveTo>
                  <a:pt x="374" y="387"/>
                </a:moveTo>
                <a:lnTo>
                  <a:pt x="322" y="376"/>
                </a:lnTo>
                <a:lnTo>
                  <a:pt x="300" y="477"/>
                </a:lnTo>
                <a:lnTo>
                  <a:pt x="227" y="402"/>
                </a:lnTo>
                <a:lnTo>
                  <a:pt x="156" y="477"/>
                </a:lnTo>
                <a:lnTo>
                  <a:pt x="135" y="376"/>
                </a:lnTo>
                <a:lnTo>
                  <a:pt x="104" y="383"/>
                </a:lnTo>
                <a:lnTo>
                  <a:pt x="85" y="513"/>
                </a:lnTo>
                <a:lnTo>
                  <a:pt x="52" y="737"/>
                </a:lnTo>
                <a:lnTo>
                  <a:pt x="140" y="676"/>
                </a:lnTo>
                <a:lnTo>
                  <a:pt x="206" y="759"/>
                </a:lnTo>
                <a:lnTo>
                  <a:pt x="241" y="534"/>
                </a:lnTo>
                <a:lnTo>
                  <a:pt x="244" y="525"/>
                </a:lnTo>
                <a:lnTo>
                  <a:pt x="296" y="697"/>
                </a:lnTo>
                <a:lnTo>
                  <a:pt x="355" y="607"/>
                </a:lnTo>
                <a:lnTo>
                  <a:pt x="447" y="662"/>
                </a:lnTo>
                <a:lnTo>
                  <a:pt x="390" y="463"/>
                </a:lnTo>
                <a:lnTo>
                  <a:pt x="374" y="387"/>
                </a:lnTo>
                <a:close/>
                <a:moveTo>
                  <a:pt x="88" y="293"/>
                </a:moveTo>
                <a:lnTo>
                  <a:pt x="55" y="380"/>
                </a:lnTo>
                <a:lnTo>
                  <a:pt x="144" y="359"/>
                </a:lnTo>
                <a:lnTo>
                  <a:pt x="163" y="451"/>
                </a:lnTo>
                <a:lnTo>
                  <a:pt x="227" y="385"/>
                </a:lnTo>
                <a:lnTo>
                  <a:pt x="293" y="451"/>
                </a:lnTo>
                <a:lnTo>
                  <a:pt x="312" y="359"/>
                </a:lnTo>
                <a:lnTo>
                  <a:pt x="402" y="380"/>
                </a:lnTo>
                <a:lnTo>
                  <a:pt x="369" y="293"/>
                </a:lnTo>
                <a:lnTo>
                  <a:pt x="454" y="262"/>
                </a:lnTo>
                <a:lnTo>
                  <a:pt x="381" y="208"/>
                </a:lnTo>
                <a:lnTo>
                  <a:pt x="437" y="135"/>
                </a:lnTo>
                <a:lnTo>
                  <a:pt x="345" y="130"/>
                </a:lnTo>
                <a:lnTo>
                  <a:pt x="352" y="38"/>
                </a:lnTo>
                <a:lnTo>
                  <a:pt x="272" y="83"/>
                </a:lnTo>
                <a:lnTo>
                  <a:pt x="227" y="0"/>
                </a:lnTo>
                <a:lnTo>
                  <a:pt x="184" y="83"/>
                </a:lnTo>
                <a:lnTo>
                  <a:pt x="104" y="38"/>
                </a:lnTo>
                <a:lnTo>
                  <a:pt x="111" y="130"/>
                </a:lnTo>
                <a:lnTo>
                  <a:pt x="19" y="135"/>
                </a:lnTo>
                <a:lnTo>
                  <a:pt x="76" y="208"/>
                </a:lnTo>
                <a:lnTo>
                  <a:pt x="0" y="262"/>
                </a:lnTo>
                <a:lnTo>
                  <a:pt x="88" y="293"/>
                </a:lnTo>
                <a:close/>
              </a:path>
            </a:pathLst>
          </a:custGeom>
          <a:solidFill>
            <a:srgbClr val="939905"/>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85" name="TextBox 84"/>
          <p:cNvSpPr txBox="1"/>
          <p:nvPr/>
        </p:nvSpPr>
        <p:spPr>
          <a:xfrm>
            <a:off x="6711091" y="1382764"/>
            <a:ext cx="1985109" cy="369332"/>
          </a:xfrm>
          <a:prstGeom prst="rect">
            <a:avLst/>
          </a:prstGeom>
          <a:noFill/>
        </p:spPr>
        <p:txBody>
          <a:bodyPr wrap="square" rtlCol="0">
            <a:spAutoFit/>
          </a:bodyPr>
          <a:lstStyle/>
          <a:p>
            <a:r>
              <a:rPr lang="sv-SE" dirty="0" smtClean="0"/>
              <a:t>Cost saving</a:t>
            </a:r>
            <a:endParaRPr lang="en-GB" dirty="0"/>
          </a:p>
        </p:txBody>
      </p:sp>
      <p:sp>
        <p:nvSpPr>
          <p:cNvPr id="87" name="TextBox 86"/>
          <p:cNvSpPr txBox="1"/>
          <p:nvPr/>
        </p:nvSpPr>
        <p:spPr>
          <a:xfrm>
            <a:off x="7467836" y="3801413"/>
            <a:ext cx="2071499" cy="618631"/>
          </a:xfrm>
          <a:prstGeom prst="rect">
            <a:avLst/>
          </a:prstGeom>
          <a:noFill/>
        </p:spPr>
        <p:txBody>
          <a:bodyPr wrap="square" rtlCol="0">
            <a:spAutoFit/>
          </a:bodyPr>
          <a:lstStyle/>
          <a:p>
            <a:pPr>
              <a:lnSpc>
                <a:spcPct val="95000"/>
              </a:lnSpc>
            </a:pPr>
            <a:r>
              <a:rPr lang="sv-SE" dirty="0" smtClean="0"/>
              <a:t>increase supply chain resilience</a:t>
            </a:r>
            <a:endParaRPr lang="en-GB" dirty="0"/>
          </a:p>
        </p:txBody>
      </p:sp>
      <p:sp>
        <p:nvSpPr>
          <p:cNvPr id="88" name="TextBox 87"/>
          <p:cNvSpPr txBox="1"/>
          <p:nvPr/>
        </p:nvSpPr>
        <p:spPr>
          <a:xfrm>
            <a:off x="7346530" y="2862381"/>
            <a:ext cx="1618553" cy="881780"/>
          </a:xfrm>
          <a:prstGeom prst="rect">
            <a:avLst/>
          </a:prstGeom>
          <a:noFill/>
        </p:spPr>
        <p:txBody>
          <a:bodyPr wrap="square" rtlCol="0">
            <a:spAutoFit/>
          </a:bodyPr>
          <a:lstStyle/>
          <a:p>
            <a:pPr>
              <a:lnSpc>
                <a:spcPct val="95000"/>
              </a:lnSpc>
            </a:pPr>
            <a:r>
              <a:rPr lang="sv-SE" dirty="0" smtClean="0"/>
              <a:t>Supply chain developing REBMs</a:t>
            </a:r>
            <a:endParaRPr lang="en-GB" dirty="0"/>
          </a:p>
        </p:txBody>
      </p:sp>
      <p:sp>
        <p:nvSpPr>
          <p:cNvPr id="89" name="TextBox 88"/>
          <p:cNvSpPr txBox="1"/>
          <p:nvPr/>
        </p:nvSpPr>
        <p:spPr>
          <a:xfrm>
            <a:off x="7403472" y="4511586"/>
            <a:ext cx="1618553" cy="618631"/>
          </a:xfrm>
          <a:prstGeom prst="rect">
            <a:avLst/>
          </a:prstGeom>
          <a:noFill/>
        </p:spPr>
        <p:txBody>
          <a:bodyPr wrap="square" rtlCol="0">
            <a:spAutoFit/>
          </a:bodyPr>
          <a:lstStyle/>
          <a:p>
            <a:pPr>
              <a:lnSpc>
                <a:spcPct val="95000"/>
              </a:lnSpc>
            </a:pPr>
            <a:r>
              <a:rPr lang="sv-SE" dirty="0" smtClean="0"/>
              <a:t>Health, labour rights</a:t>
            </a:r>
            <a:endParaRPr lang="en-GB" dirty="0"/>
          </a:p>
        </p:txBody>
      </p:sp>
      <p:sp>
        <p:nvSpPr>
          <p:cNvPr id="90" name="TextBox 89"/>
          <p:cNvSpPr txBox="1"/>
          <p:nvPr/>
        </p:nvSpPr>
        <p:spPr>
          <a:xfrm>
            <a:off x="7261184" y="5348958"/>
            <a:ext cx="1618553" cy="618631"/>
          </a:xfrm>
          <a:prstGeom prst="rect">
            <a:avLst/>
          </a:prstGeom>
          <a:noFill/>
        </p:spPr>
        <p:txBody>
          <a:bodyPr wrap="square" rtlCol="0">
            <a:spAutoFit/>
          </a:bodyPr>
          <a:lstStyle/>
          <a:p>
            <a:pPr>
              <a:lnSpc>
                <a:spcPct val="95000"/>
              </a:lnSpc>
            </a:pPr>
            <a:r>
              <a:rPr lang="sv-SE" dirty="0" smtClean="0"/>
              <a:t>Multiple CSR goals</a:t>
            </a:r>
            <a:endParaRPr lang="en-GB" dirty="0"/>
          </a:p>
        </p:txBody>
      </p:sp>
      <p:sp>
        <p:nvSpPr>
          <p:cNvPr id="91" name="TextBox 90"/>
          <p:cNvSpPr txBox="1"/>
          <p:nvPr/>
        </p:nvSpPr>
        <p:spPr>
          <a:xfrm>
            <a:off x="6691222" y="6082165"/>
            <a:ext cx="1597513" cy="618631"/>
          </a:xfrm>
          <a:prstGeom prst="rect">
            <a:avLst/>
          </a:prstGeom>
          <a:noFill/>
        </p:spPr>
        <p:txBody>
          <a:bodyPr wrap="square" rtlCol="0">
            <a:spAutoFit/>
          </a:bodyPr>
          <a:lstStyle/>
          <a:p>
            <a:pPr>
              <a:lnSpc>
                <a:spcPct val="95000"/>
              </a:lnSpc>
            </a:pPr>
            <a:r>
              <a:rPr lang="sv-SE" dirty="0" smtClean="0"/>
              <a:t>Legislative pressure</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200" y="1992046"/>
            <a:ext cx="45758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7200662" y="1915488"/>
            <a:ext cx="1943337" cy="618631"/>
          </a:xfrm>
          <a:prstGeom prst="rect">
            <a:avLst/>
          </a:prstGeom>
          <a:noFill/>
        </p:spPr>
        <p:txBody>
          <a:bodyPr wrap="square" rtlCol="0">
            <a:spAutoFit/>
          </a:bodyPr>
          <a:lstStyle/>
          <a:p>
            <a:pPr>
              <a:lnSpc>
                <a:spcPct val="95000"/>
              </a:lnSpc>
            </a:pPr>
            <a:r>
              <a:rPr lang="sv-SE" dirty="0"/>
              <a:t>E</a:t>
            </a:r>
            <a:r>
              <a:rPr lang="sv-SE" dirty="0" smtClean="0"/>
              <a:t>nvironmental impact reduction</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31" presetClass="entr" presetSubtype="0" fill="hold" grpId="0" nodeType="withEffect">
                                  <p:stCondLst>
                                    <p:cond delay="20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42" presetClass="entr" presetSubtype="0" fill="hold" grpId="0" nodeType="withEffect">
                                  <p:stCondLst>
                                    <p:cond delay="20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childTnLst>
                          </p:cTn>
                        </p:par>
                        <p:par>
                          <p:cTn id="27" fill="hold">
                            <p:stCondLst>
                              <p:cond delay="1200"/>
                            </p:stCondLst>
                            <p:childTnLst>
                              <p:par>
                                <p:cTn id="28" presetID="22" presetClass="entr" presetSubtype="2"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1700"/>
                            </p:stCondLst>
                            <p:childTnLst>
                              <p:par>
                                <p:cTn id="35" presetID="22" presetClass="entr" presetSubtype="2"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2200"/>
                            </p:stCondLst>
                            <p:childTnLst>
                              <p:par>
                                <p:cTn id="42" presetID="22" presetClass="entr" presetSubtype="2"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2700"/>
                            </p:stCondLst>
                            <p:childTnLst>
                              <p:par>
                                <p:cTn id="49" presetID="22" presetClass="entr" presetSubtype="2"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par>
                          <p:cTn id="55" fill="hold">
                            <p:stCondLst>
                              <p:cond delay="3200"/>
                            </p:stCondLst>
                            <p:childTnLst>
                              <p:par>
                                <p:cTn id="56" presetID="22" presetClass="entr" presetSubtype="2"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right)">
                                      <p:cBhvr>
                                        <p:cTn id="58" dur="500"/>
                                        <p:tgtEl>
                                          <p:spTgt spid="38"/>
                                        </p:tgtEl>
                                      </p:cBhvr>
                                    </p:animEffect>
                                  </p:childTnLst>
                                </p:cTn>
                              </p:par>
                              <p:par>
                                <p:cTn id="59" presetID="10" presetClass="entr" presetSubtype="0" fill="hold" nodeType="withEffect">
                                  <p:stCondLst>
                                    <p:cond delay="0"/>
                                  </p:stCondLst>
                                  <p:childTnLst>
                                    <p:set>
                                      <p:cBhvr>
                                        <p:cTn id="60" dur="1" fill="hold">
                                          <p:stCondLst>
                                            <p:cond delay="0"/>
                                          </p:stCondLst>
                                        </p:cTn>
                                        <p:tgtEl>
                                          <p:spTgt spid="9221"/>
                                        </p:tgtEl>
                                        <p:attrNameLst>
                                          <p:attrName>style.visibility</p:attrName>
                                        </p:attrNameLst>
                                      </p:cBhvr>
                                      <p:to>
                                        <p:strVal val="visible"/>
                                      </p:to>
                                    </p:set>
                                    <p:animEffect transition="in" filter="fade">
                                      <p:cBhvr>
                                        <p:cTn id="61" dur="500"/>
                                        <p:tgtEl>
                                          <p:spTgt spid="9221"/>
                                        </p:tgtEl>
                                      </p:cBhvr>
                                    </p:animEffect>
                                  </p:childTnLst>
                                </p:cTn>
                              </p:par>
                            </p:childTnLst>
                          </p:cTn>
                        </p:par>
                        <p:par>
                          <p:cTn id="62" fill="hold">
                            <p:stCondLst>
                              <p:cond delay="3700"/>
                            </p:stCondLst>
                            <p:childTnLst>
                              <p:par>
                                <p:cTn id="63" presetID="22" presetClass="entr" presetSubtype="2"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right)">
                                      <p:cBhvr>
                                        <p:cTn id="65" dur="500"/>
                                        <p:tgtEl>
                                          <p:spTgt spid="3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228"/>
                                        </p:tgtEl>
                                        <p:attrNameLst>
                                          <p:attrName>style.visibility</p:attrName>
                                        </p:attrNameLst>
                                      </p:cBhvr>
                                      <p:to>
                                        <p:strVal val="visible"/>
                                      </p:to>
                                    </p:set>
                                    <p:animEffect transition="in" filter="fade">
                                      <p:cBhvr>
                                        <p:cTn id="68" dur="500"/>
                                        <p:tgtEl>
                                          <p:spTgt spid="9228"/>
                                        </p:tgtEl>
                                      </p:cBhvr>
                                    </p:animEffect>
                                  </p:childTnLst>
                                </p:cTn>
                              </p:par>
                            </p:childTnLst>
                          </p:cTn>
                        </p:par>
                        <p:par>
                          <p:cTn id="69" fill="hold">
                            <p:stCondLst>
                              <p:cond delay="4200"/>
                            </p:stCondLst>
                            <p:childTnLst>
                              <p:par>
                                <p:cTn id="70" presetID="22" presetClass="entr" presetSubtype="2"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right)">
                                      <p:cBhvr>
                                        <p:cTn id="72" dur="500"/>
                                        <p:tgtEl>
                                          <p:spTgt spid="3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par>
                          <p:cTn id="76" fill="hold">
                            <p:stCondLst>
                              <p:cond delay="4700"/>
                            </p:stCondLst>
                            <p:childTnLst>
                              <p:par>
                                <p:cTn id="77" presetID="22" presetClass="entr" presetSubtype="2"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right)">
                                      <p:cBhvr>
                                        <p:cTn id="79" dur="500"/>
                                        <p:tgtEl>
                                          <p:spTgt spid="3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par>
                          <p:cTn id="83" fill="hold">
                            <p:stCondLst>
                              <p:cond delay="5200"/>
                            </p:stCondLst>
                            <p:childTnLst>
                              <p:par>
                                <p:cTn id="84" presetID="10" presetClass="entr" presetSubtype="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childTnLst>
                          </p:cTn>
                        </p:par>
                        <p:par>
                          <p:cTn id="87" fill="hold">
                            <p:stCondLst>
                              <p:cond delay="5700"/>
                            </p:stCondLst>
                            <p:childTnLst>
                              <p:par>
                                <p:cTn id="88" presetID="22" presetClass="entr" presetSubtype="8" fill="hold" grpId="0" nodeType="afterEffect">
                                  <p:stCondLst>
                                    <p:cond delay="0"/>
                                  </p:stCondLst>
                                  <p:childTnLst>
                                    <p:set>
                                      <p:cBhvr>
                                        <p:cTn id="89" dur="1" fill="hold">
                                          <p:stCondLst>
                                            <p:cond delay="0"/>
                                          </p:stCondLst>
                                        </p:cTn>
                                        <p:tgtEl>
                                          <p:spTgt spid="9234"/>
                                        </p:tgtEl>
                                        <p:attrNameLst>
                                          <p:attrName>style.visibility</p:attrName>
                                        </p:attrNameLst>
                                      </p:cBhvr>
                                      <p:to>
                                        <p:strVal val="visible"/>
                                      </p:to>
                                    </p:set>
                                    <p:animEffect transition="in" filter="wipe(left)">
                                      <p:cBhvr>
                                        <p:cTn id="90" dur="500"/>
                                        <p:tgtEl>
                                          <p:spTgt spid="92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249"/>
                                        </p:tgtEl>
                                        <p:attrNameLst>
                                          <p:attrName>style.visibility</p:attrName>
                                        </p:attrNameLst>
                                      </p:cBhvr>
                                      <p:to>
                                        <p:strVal val="visible"/>
                                      </p:to>
                                    </p:set>
                                    <p:animEffect transition="in" filter="fade">
                                      <p:cBhvr>
                                        <p:cTn id="93" dur="500"/>
                                        <p:tgtEl>
                                          <p:spTgt spid="924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fade">
                                      <p:cBhvr>
                                        <p:cTn id="96" dur="500"/>
                                        <p:tgtEl>
                                          <p:spTgt spid="85"/>
                                        </p:tgtEl>
                                      </p:cBhvr>
                                    </p:animEffect>
                                  </p:childTnLst>
                                </p:cTn>
                              </p:par>
                            </p:childTnLst>
                          </p:cTn>
                        </p:par>
                        <p:par>
                          <p:cTn id="97" fill="hold">
                            <p:stCondLst>
                              <p:cond delay="6200"/>
                            </p:stCondLst>
                            <p:childTnLst>
                              <p:par>
                                <p:cTn id="98" presetID="22" presetClass="entr" presetSubtype="8" fill="hold" grpId="0" nodeType="afterEffect">
                                  <p:stCondLst>
                                    <p:cond delay="0"/>
                                  </p:stCondLst>
                                  <p:childTnLst>
                                    <p:set>
                                      <p:cBhvr>
                                        <p:cTn id="99" dur="1" fill="hold">
                                          <p:stCondLst>
                                            <p:cond delay="0"/>
                                          </p:stCondLst>
                                        </p:cTn>
                                        <p:tgtEl>
                                          <p:spTgt spid="9235"/>
                                        </p:tgtEl>
                                        <p:attrNameLst>
                                          <p:attrName>style.visibility</p:attrName>
                                        </p:attrNameLst>
                                      </p:cBhvr>
                                      <p:to>
                                        <p:strVal val="visible"/>
                                      </p:to>
                                    </p:set>
                                    <p:animEffect transition="in" filter="wipe(left)">
                                      <p:cBhvr>
                                        <p:cTn id="100" dur="500"/>
                                        <p:tgtEl>
                                          <p:spTgt spid="923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244"/>
                                        </p:tgtEl>
                                        <p:attrNameLst>
                                          <p:attrName>style.visibility</p:attrName>
                                        </p:attrNameLst>
                                      </p:cBhvr>
                                      <p:to>
                                        <p:strVal val="visible"/>
                                      </p:to>
                                    </p:set>
                                    <p:animEffect transition="in" filter="fade">
                                      <p:cBhvr>
                                        <p:cTn id="103" dur="500"/>
                                        <p:tgtEl>
                                          <p:spTgt spid="924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childTnLst>
                                </p:cTn>
                              </p:par>
                            </p:childTnLst>
                          </p:cTn>
                        </p:par>
                        <p:par>
                          <p:cTn id="107" fill="hold">
                            <p:stCondLst>
                              <p:cond delay="6700"/>
                            </p:stCondLst>
                            <p:childTnLst>
                              <p:par>
                                <p:cTn id="108" presetID="22" presetClass="entr" presetSubtype="8" fill="hold" grpId="0" nodeType="afterEffect">
                                  <p:stCondLst>
                                    <p:cond delay="0"/>
                                  </p:stCondLst>
                                  <p:childTnLst>
                                    <p:set>
                                      <p:cBhvr>
                                        <p:cTn id="109" dur="1" fill="hold">
                                          <p:stCondLst>
                                            <p:cond delay="0"/>
                                          </p:stCondLst>
                                        </p:cTn>
                                        <p:tgtEl>
                                          <p:spTgt spid="9236"/>
                                        </p:tgtEl>
                                        <p:attrNameLst>
                                          <p:attrName>style.visibility</p:attrName>
                                        </p:attrNameLst>
                                      </p:cBhvr>
                                      <p:to>
                                        <p:strVal val="visible"/>
                                      </p:to>
                                    </p:set>
                                    <p:animEffect transition="in" filter="wipe(left)">
                                      <p:cBhvr>
                                        <p:cTn id="110" dur="500"/>
                                        <p:tgtEl>
                                          <p:spTgt spid="923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269"/>
                                        </p:tgtEl>
                                        <p:attrNameLst>
                                          <p:attrName>style.visibility</p:attrName>
                                        </p:attrNameLst>
                                      </p:cBhvr>
                                      <p:to>
                                        <p:strVal val="visible"/>
                                      </p:to>
                                    </p:set>
                                    <p:animEffect transition="in" filter="fade">
                                      <p:cBhvr>
                                        <p:cTn id="116" dur="500"/>
                                        <p:tgtEl>
                                          <p:spTgt spid="9269"/>
                                        </p:tgtEl>
                                      </p:cBhvr>
                                    </p:animEffect>
                                  </p:childTnLst>
                                </p:cTn>
                              </p:par>
                            </p:childTnLst>
                          </p:cTn>
                        </p:par>
                        <p:par>
                          <p:cTn id="117" fill="hold">
                            <p:stCondLst>
                              <p:cond delay="7200"/>
                            </p:stCondLst>
                            <p:childTnLst>
                              <p:par>
                                <p:cTn id="118" presetID="22" presetClass="entr" presetSubtype="8" fill="hold" grpId="0" nodeType="afterEffect">
                                  <p:stCondLst>
                                    <p:cond delay="0"/>
                                  </p:stCondLst>
                                  <p:childTnLst>
                                    <p:set>
                                      <p:cBhvr>
                                        <p:cTn id="119" dur="1" fill="hold">
                                          <p:stCondLst>
                                            <p:cond delay="0"/>
                                          </p:stCondLst>
                                        </p:cTn>
                                        <p:tgtEl>
                                          <p:spTgt spid="9237"/>
                                        </p:tgtEl>
                                        <p:attrNameLst>
                                          <p:attrName>style.visibility</p:attrName>
                                        </p:attrNameLst>
                                      </p:cBhvr>
                                      <p:to>
                                        <p:strVal val="visible"/>
                                      </p:to>
                                    </p:set>
                                    <p:animEffect transition="in" filter="wipe(left)">
                                      <p:cBhvr>
                                        <p:cTn id="120" dur="500"/>
                                        <p:tgtEl>
                                          <p:spTgt spid="923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254"/>
                                        </p:tgtEl>
                                        <p:attrNameLst>
                                          <p:attrName>style.visibility</p:attrName>
                                        </p:attrNameLst>
                                      </p:cBhvr>
                                      <p:to>
                                        <p:strVal val="visible"/>
                                      </p:to>
                                    </p:set>
                                    <p:animEffect transition="in" filter="fade">
                                      <p:cBhvr>
                                        <p:cTn id="123" dur="500"/>
                                        <p:tgtEl>
                                          <p:spTgt spid="925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fade">
                                      <p:cBhvr>
                                        <p:cTn id="126" dur="500"/>
                                        <p:tgtEl>
                                          <p:spTgt spid="89"/>
                                        </p:tgtEl>
                                      </p:cBhvr>
                                    </p:animEffect>
                                  </p:childTnLst>
                                </p:cTn>
                              </p:par>
                            </p:childTnLst>
                          </p:cTn>
                        </p:par>
                        <p:par>
                          <p:cTn id="127" fill="hold">
                            <p:stCondLst>
                              <p:cond delay="7700"/>
                            </p:stCondLst>
                            <p:childTnLst>
                              <p:par>
                                <p:cTn id="128" presetID="22" presetClass="entr" presetSubtype="8" fill="hold" grpId="0" nodeType="afterEffect">
                                  <p:stCondLst>
                                    <p:cond delay="0"/>
                                  </p:stCondLst>
                                  <p:childTnLst>
                                    <p:set>
                                      <p:cBhvr>
                                        <p:cTn id="129" dur="1" fill="hold">
                                          <p:stCondLst>
                                            <p:cond delay="0"/>
                                          </p:stCondLst>
                                        </p:cTn>
                                        <p:tgtEl>
                                          <p:spTgt spid="9238"/>
                                        </p:tgtEl>
                                        <p:attrNameLst>
                                          <p:attrName>style.visibility</p:attrName>
                                        </p:attrNameLst>
                                      </p:cBhvr>
                                      <p:to>
                                        <p:strVal val="visible"/>
                                      </p:to>
                                    </p:set>
                                    <p:animEffect transition="in" filter="wipe(left)">
                                      <p:cBhvr>
                                        <p:cTn id="130" dur="500"/>
                                        <p:tgtEl>
                                          <p:spTgt spid="923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259"/>
                                        </p:tgtEl>
                                        <p:attrNameLst>
                                          <p:attrName>style.visibility</p:attrName>
                                        </p:attrNameLst>
                                      </p:cBhvr>
                                      <p:to>
                                        <p:strVal val="visible"/>
                                      </p:to>
                                    </p:set>
                                    <p:animEffect transition="in" filter="fade">
                                      <p:cBhvr>
                                        <p:cTn id="133" dur="500"/>
                                        <p:tgtEl>
                                          <p:spTgt spid="925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0"/>
                                        </p:tgtEl>
                                        <p:attrNameLst>
                                          <p:attrName>style.visibility</p:attrName>
                                        </p:attrNameLst>
                                      </p:cBhvr>
                                      <p:to>
                                        <p:strVal val="visible"/>
                                      </p:to>
                                    </p:set>
                                    <p:animEffect transition="in" filter="fade">
                                      <p:cBhvr>
                                        <p:cTn id="136" dur="500"/>
                                        <p:tgtEl>
                                          <p:spTgt spid="90"/>
                                        </p:tgtEl>
                                      </p:cBhvr>
                                    </p:animEffect>
                                  </p:childTnLst>
                                </p:cTn>
                              </p:par>
                            </p:childTnLst>
                          </p:cTn>
                        </p:par>
                        <p:par>
                          <p:cTn id="137" fill="hold">
                            <p:stCondLst>
                              <p:cond delay="8200"/>
                            </p:stCondLst>
                            <p:childTnLst>
                              <p:par>
                                <p:cTn id="138" presetID="22" presetClass="entr" presetSubtype="8" fill="hold" grpId="0" nodeType="afterEffect">
                                  <p:stCondLst>
                                    <p:cond delay="0"/>
                                  </p:stCondLst>
                                  <p:childTnLst>
                                    <p:set>
                                      <p:cBhvr>
                                        <p:cTn id="139" dur="1" fill="hold">
                                          <p:stCondLst>
                                            <p:cond delay="0"/>
                                          </p:stCondLst>
                                        </p:cTn>
                                        <p:tgtEl>
                                          <p:spTgt spid="9239"/>
                                        </p:tgtEl>
                                        <p:attrNameLst>
                                          <p:attrName>style.visibility</p:attrName>
                                        </p:attrNameLst>
                                      </p:cBhvr>
                                      <p:to>
                                        <p:strVal val="visible"/>
                                      </p:to>
                                    </p:set>
                                    <p:animEffect transition="in" filter="wipe(left)">
                                      <p:cBhvr>
                                        <p:cTn id="140" dur="500"/>
                                        <p:tgtEl>
                                          <p:spTgt spid="923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264"/>
                                        </p:tgtEl>
                                        <p:attrNameLst>
                                          <p:attrName>style.visibility</p:attrName>
                                        </p:attrNameLst>
                                      </p:cBhvr>
                                      <p:to>
                                        <p:strVal val="visible"/>
                                      </p:to>
                                    </p:set>
                                    <p:animEffect transition="in" filter="fade">
                                      <p:cBhvr>
                                        <p:cTn id="143" dur="500"/>
                                        <p:tgtEl>
                                          <p:spTgt spid="926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1"/>
                                        </p:tgtEl>
                                        <p:attrNameLst>
                                          <p:attrName>style.visibility</p:attrName>
                                        </p:attrNameLst>
                                      </p:cBhvr>
                                      <p:to>
                                        <p:strVal val="visible"/>
                                      </p:to>
                                    </p:set>
                                    <p:animEffect transition="in" filter="fade">
                                      <p:cBhvr>
                                        <p:cTn id="146" dur="500"/>
                                        <p:tgtEl>
                                          <p:spTgt spid="91"/>
                                        </p:tgtEl>
                                      </p:cBhvr>
                                    </p:animEffect>
                                  </p:childTnLst>
                                </p:cTn>
                              </p:par>
                            </p:childTnLst>
                          </p:cTn>
                        </p:par>
                        <p:par>
                          <p:cTn id="147" fill="hold">
                            <p:stCondLst>
                              <p:cond delay="8700"/>
                            </p:stCondLst>
                            <p:childTnLst>
                              <p:par>
                                <p:cTn id="148" presetID="22" presetClass="entr" presetSubtype="8" fill="hold" grpId="0" nodeType="after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wipe(left)">
                                      <p:cBhvr>
                                        <p:cTn id="150" dur="500"/>
                                        <p:tgtEl>
                                          <p:spTgt spid="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fade">
                                      <p:cBhvr>
                                        <p:cTn id="15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1" grpId="0" animBg="1"/>
      <p:bldP spid="3" grpId="0" animBg="1"/>
      <p:bldP spid="5" grpId="0" animBg="1"/>
      <p:bldP spid="6" grpId="0" animBg="1"/>
      <p:bldP spid="7" grpId="0" animBg="1"/>
      <p:bldP spid="8" grpId="0" animBg="1"/>
      <p:bldP spid="9" grpId="0" animBg="1"/>
      <p:bldP spid="10" grpId="0" animBg="1"/>
      <p:bldP spid="9228" grpId="0" animBg="1"/>
      <p:bldP spid="9234" grpId="0" animBg="1"/>
      <p:bldP spid="9235" grpId="0" animBg="1"/>
      <p:bldP spid="9236" grpId="0" animBg="1"/>
      <p:bldP spid="9237" grpId="0" animBg="1"/>
      <p:bldP spid="9238" grpId="0" animBg="1"/>
      <p:bldP spid="9239" grpId="0" animBg="1"/>
      <p:bldP spid="4" grpId="0" animBg="1"/>
      <p:bldP spid="60" grpId="0"/>
      <p:bldP spid="9244" grpId="0" animBg="1"/>
      <p:bldP spid="9249" grpId="0" animBg="1"/>
      <p:bldP spid="9254" grpId="0" animBg="1"/>
      <p:bldP spid="9259" grpId="0" animBg="1"/>
      <p:bldP spid="9264" grpId="0" animBg="1"/>
      <p:bldP spid="9269" grpId="0" animBg="1"/>
      <p:bldP spid="85" grpId="0"/>
      <p:bldP spid="87" grpId="0"/>
      <p:bldP spid="88" grpId="0"/>
      <p:bldP spid="89" grpId="0"/>
      <p:bldP spid="90" grpId="0"/>
      <p:bldP spid="91"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73638" y="1766053"/>
            <a:ext cx="5626462" cy="4909384"/>
            <a:chOff x="2566988" y="1806575"/>
            <a:chExt cx="4459287" cy="3890963"/>
          </a:xfrm>
        </p:grpSpPr>
        <p:grpSp>
          <p:nvGrpSpPr>
            <p:cNvPr id="57362" name="Group 88"/>
            <p:cNvGrpSpPr>
              <a:grpSpLocks/>
            </p:cNvGrpSpPr>
            <p:nvPr/>
          </p:nvGrpSpPr>
          <p:grpSpPr bwMode="auto">
            <a:xfrm>
              <a:off x="2566988" y="1806575"/>
              <a:ext cx="4459287" cy="3890963"/>
              <a:chOff x="1617" y="1138"/>
              <a:chExt cx="2809" cy="2451"/>
            </a:xfrm>
          </p:grpSpPr>
          <p:sp>
            <p:nvSpPr>
              <p:cNvPr id="57363" name="Freeform 89"/>
              <p:cNvSpPr>
                <a:spLocks/>
              </p:cNvSpPr>
              <p:nvPr/>
            </p:nvSpPr>
            <p:spPr bwMode="auto">
              <a:xfrm>
                <a:off x="2985" y="1138"/>
                <a:ext cx="1441" cy="2451"/>
              </a:xfrm>
              <a:custGeom>
                <a:avLst/>
                <a:gdLst>
                  <a:gd name="T0" fmla="*/ 1368 w 1441"/>
                  <a:gd name="T1" fmla="*/ 2451 h 2451"/>
                  <a:gd name="T2" fmla="*/ 0 w 1441"/>
                  <a:gd name="T3" fmla="*/ 73 h 2451"/>
                  <a:gd name="T4" fmla="*/ 199 w 1441"/>
                  <a:gd name="T5" fmla="*/ 0 h 2451"/>
                  <a:gd name="T6" fmla="*/ 1441 w 1441"/>
                  <a:gd name="T7" fmla="*/ 2159 h 2451"/>
                  <a:gd name="T8" fmla="*/ 1368 w 1441"/>
                  <a:gd name="T9" fmla="*/ 2451 h 2451"/>
                  <a:gd name="T10" fmla="*/ 0 60000 65536"/>
                  <a:gd name="T11" fmla="*/ 0 60000 65536"/>
                  <a:gd name="T12" fmla="*/ 0 60000 65536"/>
                  <a:gd name="T13" fmla="*/ 0 60000 65536"/>
                  <a:gd name="T14" fmla="*/ 0 60000 65536"/>
                  <a:gd name="T15" fmla="*/ 0 w 1441"/>
                  <a:gd name="T16" fmla="*/ 0 h 2451"/>
                  <a:gd name="T17" fmla="*/ 1441 w 1441"/>
                  <a:gd name="T18" fmla="*/ 2451 h 2451"/>
                </a:gdLst>
                <a:ahLst/>
                <a:cxnLst>
                  <a:cxn ang="T10">
                    <a:pos x="T0" y="T1"/>
                  </a:cxn>
                  <a:cxn ang="T11">
                    <a:pos x="T2" y="T3"/>
                  </a:cxn>
                  <a:cxn ang="T12">
                    <a:pos x="T4" y="T5"/>
                  </a:cxn>
                  <a:cxn ang="T13">
                    <a:pos x="T6" y="T7"/>
                  </a:cxn>
                  <a:cxn ang="T14">
                    <a:pos x="T8" y="T9"/>
                  </a:cxn>
                </a:cxnLst>
                <a:rect l="T15" t="T16" r="T17" b="T18"/>
                <a:pathLst>
                  <a:path w="1441" h="2451">
                    <a:moveTo>
                      <a:pt x="1368" y="2451"/>
                    </a:moveTo>
                    <a:lnTo>
                      <a:pt x="0" y="73"/>
                    </a:lnTo>
                    <a:lnTo>
                      <a:pt x="199" y="0"/>
                    </a:lnTo>
                    <a:lnTo>
                      <a:pt x="1441" y="2159"/>
                    </a:lnTo>
                    <a:lnTo>
                      <a:pt x="1368" y="2451"/>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dirty="0">
                  <a:latin typeface="Arial" pitchFamily="34" charset="0"/>
                </a:endParaRPr>
              </a:p>
            </p:txBody>
          </p:sp>
          <p:sp>
            <p:nvSpPr>
              <p:cNvPr id="57364" name="Line 90"/>
              <p:cNvSpPr>
                <a:spLocks noChangeShapeType="1"/>
              </p:cNvSpPr>
              <p:nvPr/>
            </p:nvSpPr>
            <p:spPr bwMode="auto">
              <a:xfrm flipV="1">
                <a:off x="4353" y="3297"/>
                <a:ext cx="73" cy="292"/>
              </a:xfrm>
              <a:prstGeom prst="line">
                <a:avLst/>
              </a:prstGeom>
              <a:noFill/>
              <a:ln w="1588">
                <a:solidFill>
                  <a:srgbClr val="D7D7D7"/>
                </a:solidFill>
                <a:miter lim="800000"/>
                <a:headEnd/>
                <a:tailEnd/>
              </a:ln>
              <a:extLst>
                <a:ext uri="{909E8E84-426E-40DD-AFC4-6F175D3DCCD1}">
                  <a14:hiddenFill xmlns:a14="http://schemas.microsoft.com/office/drawing/2010/main">
                    <a:noFill/>
                  </a14:hiddenFill>
                </a:ext>
              </a:extLst>
            </p:spPr>
            <p:txBody>
              <a:bodyPr/>
              <a:lstStyle/>
              <a:p>
                <a:endParaRPr lang="en-GB" dirty="0"/>
              </a:p>
            </p:txBody>
          </p:sp>
          <p:sp>
            <p:nvSpPr>
              <p:cNvPr id="57365" name="Freeform 91"/>
              <p:cNvSpPr>
                <a:spLocks/>
              </p:cNvSpPr>
              <p:nvPr/>
            </p:nvSpPr>
            <p:spPr bwMode="auto">
              <a:xfrm>
                <a:off x="1617" y="1211"/>
                <a:ext cx="2736" cy="2378"/>
              </a:xfrm>
              <a:custGeom>
                <a:avLst/>
                <a:gdLst>
                  <a:gd name="T0" fmla="*/ 1368 w 2736"/>
                  <a:gd name="T1" fmla="*/ 0 h 2378"/>
                  <a:gd name="T2" fmla="*/ 0 w 2736"/>
                  <a:gd name="T3" fmla="*/ 2378 h 2378"/>
                  <a:gd name="T4" fmla="*/ 2736 w 2736"/>
                  <a:gd name="T5" fmla="*/ 2378 h 2378"/>
                  <a:gd name="T6" fmla="*/ 1368 w 2736"/>
                  <a:gd name="T7" fmla="*/ 0 h 2378"/>
                  <a:gd name="T8" fmla="*/ 0 60000 65536"/>
                  <a:gd name="T9" fmla="*/ 0 60000 65536"/>
                  <a:gd name="T10" fmla="*/ 0 60000 65536"/>
                  <a:gd name="T11" fmla="*/ 0 60000 65536"/>
                  <a:gd name="T12" fmla="*/ 0 w 2736"/>
                  <a:gd name="T13" fmla="*/ 0 h 2378"/>
                  <a:gd name="T14" fmla="*/ 2736 w 2736"/>
                  <a:gd name="T15" fmla="*/ 2378 h 2378"/>
                </a:gdLst>
                <a:ahLst/>
                <a:cxnLst>
                  <a:cxn ang="T8">
                    <a:pos x="T0" y="T1"/>
                  </a:cxn>
                  <a:cxn ang="T9">
                    <a:pos x="T2" y="T3"/>
                  </a:cxn>
                  <a:cxn ang="T10">
                    <a:pos x="T4" y="T5"/>
                  </a:cxn>
                  <a:cxn ang="T11">
                    <a:pos x="T6" y="T7"/>
                  </a:cxn>
                </a:cxnLst>
                <a:rect l="T12" t="T13" r="T14" b="T15"/>
                <a:pathLst>
                  <a:path w="2736" h="2378">
                    <a:moveTo>
                      <a:pt x="1368" y="0"/>
                    </a:moveTo>
                    <a:lnTo>
                      <a:pt x="0" y="2378"/>
                    </a:lnTo>
                    <a:lnTo>
                      <a:pt x="2736" y="2378"/>
                    </a:lnTo>
                    <a:lnTo>
                      <a:pt x="1368"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dirty="0">
                  <a:latin typeface="Arial" pitchFamily="34" charset="0"/>
                </a:endParaRPr>
              </a:p>
            </p:txBody>
          </p:sp>
          <p:sp>
            <p:nvSpPr>
              <p:cNvPr id="57366" name="Line 92"/>
              <p:cNvSpPr>
                <a:spLocks noChangeShapeType="1"/>
              </p:cNvSpPr>
              <p:nvPr/>
            </p:nvSpPr>
            <p:spPr bwMode="auto">
              <a:xfrm flipH="1">
                <a:off x="1617" y="1211"/>
                <a:ext cx="1368" cy="2378"/>
              </a:xfrm>
              <a:prstGeom prst="line">
                <a:avLst/>
              </a:prstGeom>
              <a:noFill/>
              <a:ln w="12700">
                <a:solidFill>
                  <a:srgbClr val="CFCFCF"/>
                </a:solidFill>
                <a:miter lim="800000"/>
                <a:headEnd/>
                <a:tailEnd/>
              </a:ln>
              <a:extLst>
                <a:ext uri="{909E8E84-426E-40DD-AFC4-6F175D3DCCD1}">
                  <a14:hiddenFill xmlns:a14="http://schemas.microsoft.com/office/drawing/2010/main">
                    <a:noFill/>
                  </a14:hiddenFill>
                </a:ext>
              </a:extLst>
            </p:spPr>
            <p:txBody>
              <a:bodyPr/>
              <a:lstStyle/>
              <a:p>
                <a:endParaRPr lang="en-GB" dirty="0"/>
              </a:p>
            </p:txBody>
          </p:sp>
          <p:sp>
            <p:nvSpPr>
              <p:cNvPr id="57367" name="Line 93"/>
              <p:cNvSpPr>
                <a:spLocks noChangeShapeType="1"/>
              </p:cNvSpPr>
              <p:nvPr/>
            </p:nvSpPr>
            <p:spPr bwMode="auto">
              <a:xfrm>
                <a:off x="1617" y="3589"/>
                <a:ext cx="2736" cy="0"/>
              </a:xfrm>
              <a:prstGeom prst="line">
                <a:avLst/>
              </a:prstGeom>
              <a:noFill/>
              <a:ln w="12700">
                <a:solidFill>
                  <a:srgbClr val="B7B7B7"/>
                </a:solidFill>
                <a:miter lim="800000"/>
                <a:headEnd/>
                <a:tailEnd/>
              </a:ln>
              <a:extLst>
                <a:ext uri="{909E8E84-426E-40DD-AFC4-6F175D3DCCD1}">
                  <a14:hiddenFill xmlns:a14="http://schemas.microsoft.com/office/drawing/2010/main">
                    <a:noFill/>
                  </a14:hiddenFill>
                </a:ext>
              </a:extLst>
            </p:spPr>
            <p:txBody>
              <a:bodyPr/>
              <a:lstStyle/>
              <a:p>
                <a:endParaRPr lang="en-GB" dirty="0"/>
              </a:p>
            </p:txBody>
          </p:sp>
          <p:sp>
            <p:nvSpPr>
              <p:cNvPr id="57368" name="Line 94"/>
              <p:cNvSpPr>
                <a:spLocks noChangeShapeType="1"/>
              </p:cNvSpPr>
              <p:nvPr/>
            </p:nvSpPr>
            <p:spPr bwMode="auto">
              <a:xfrm flipH="1" flipV="1">
                <a:off x="2985" y="1211"/>
                <a:ext cx="1368" cy="2378"/>
              </a:xfrm>
              <a:prstGeom prst="line">
                <a:avLst/>
              </a:prstGeom>
              <a:noFill/>
              <a:ln w="12700">
                <a:solidFill>
                  <a:srgbClr val="E3E3E3"/>
                </a:solidFill>
                <a:miter lim="800000"/>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57384" name="Line 110"/>
            <p:cNvSpPr>
              <a:spLocks noChangeShapeType="1"/>
            </p:cNvSpPr>
            <p:nvPr/>
          </p:nvSpPr>
          <p:spPr bwMode="auto">
            <a:xfrm>
              <a:off x="2909888" y="5240338"/>
              <a:ext cx="3771900" cy="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85" name="Line 111"/>
            <p:cNvSpPr>
              <a:spLocks noChangeShapeType="1"/>
            </p:cNvSpPr>
            <p:nvPr/>
          </p:nvSpPr>
          <p:spPr bwMode="auto">
            <a:xfrm flipV="1">
              <a:off x="6681788" y="4897438"/>
              <a:ext cx="114300" cy="34290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86" name="Line 112"/>
            <p:cNvSpPr>
              <a:spLocks noChangeShapeType="1"/>
            </p:cNvSpPr>
            <p:nvPr/>
          </p:nvSpPr>
          <p:spPr bwMode="auto">
            <a:xfrm>
              <a:off x="3138488" y="4783138"/>
              <a:ext cx="3200400" cy="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87" name="Line 113"/>
            <p:cNvSpPr>
              <a:spLocks noChangeShapeType="1"/>
            </p:cNvSpPr>
            <p:nvPr/>
          </p:nvSpPr>
          <p:spPr bwMode="auto">
            <a:xfrm>
              <a:off x="3481388" y="4210050"/>
              <a:ext cx="2514600" cy="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88" name="Line 114"/>
            <p:cNvSpPr>
              <a:spLocks noChangeShapeType="1"/>
            </p:cNvSpPr>
            <p:nvPr/>
          </p:nvSpPr>
          <p:spPr bwMode="auto">
            <a:xfrm flipV="1">
              <a:off x="6338888" y="4325938"/>
              <a:ext cx="114300" cy="45720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89" name="Line 115"/>
            <p:cNvSpPr>
              <a:spLocks noChangeShapeType="1"/>
            </p:cNvSpPr>
            <p:nvPr/>
          </p:nvSpPr>
          <p:spPr bwMode="auto">
            <a:xfrm flipV="1">
              <a:off x="5995988" y="3752850"/>
              <a:ext cx="114300" cy="45720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90" name="Line 116"/>
            <p:cNvSpPr>
              <a:spLocks noChangeShapeType="1"/>
            </p:cNvSpPr>
            <p:nvPr/>
          </p:nvSpPr>
          <p:spPr bwMode="auto">
            <a:xfrm>
              <a:off x="3709988" y="3752850"/>
              <a:ext cx="2057400" cy="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91" name="Line 117"/>
            <p:cNvSpPr>
              <a:spLocks noChangeShapeType="1"/>
            </p:cNvSpPr>
            <p:nvPr/>
          </p:nvSpPr>
          <p:spPr bwMode="auto">
            <a:xfrm flipV="1">
              <a:off x="5767388" y="3295650"/>
              <a:ext cx="114300" cy="45720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92" name="Line 118"/>
            <p:cNvSpPr>
              <a:spLocks noChangeShapeType="1"/>
            </p:cNvSpPr>
            <p:nvPr/>
          </p:nvSpPr>
          <p:spPr bwMode="auto">
            <a:xfrm>
              <a:off x="3938588" y="3295650"/>
              <a:ext cx="1600200" cy="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93" name="Line 119"/>
            <p:cNvSpPr>
              <a:spLocks noChangeShapeType="1"/>
            </p:cNvSpPr>
            <p:nvPr/>
          </p:nvSpPr>
          <p:spPr bwMode="auto">
            <a:xfrm flipV="1">
              <a:off x="5538788" y="2838450"/>
              <a:ext cx="114300" cy="45720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94" name="Line 120"/>
            <p:cNvSpPr>
              <a:spLocks noChangeShapeType="1"/>
            </p:cNvSpPr>
            <p:nvPr/>
          </p:nvSpPr>
          <p:spPr bwMode="auto">
            <a:xfrm>
              <a:off x="4281488" y="2724150"/>
              <a:ext cx="914400" cy="0"/>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395" name="Line 121"/>
            <p:cNvSpPr>
              <a:spLocks noChangeShapeType="1"/>
            </p:cNvSpPr>
            <p:nvPr/>
          </p:nvSpPr>
          <p:spPr bwMode="auto">
            <a:xfrm flipV="1">
              <a:off x="5195888" y="2265363"/>
              <a:ext cx="114300" cy="458787"/>
            </a:xfrm>
            <a:prstGeom prst="line">
              <a:avLst/>
            </a:prstGeom>
            <a:noFill/>
            <a:ln w="952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57348" name="Text Box 3"/>
          <p:cNvSpPr txBox="1">
            <a:spLocks noChangeArrowheads="1"/>
          </p:cNvSpPr>
          <p:nvPr/>
        </p:nvSpPr>
        <p:spPr bwMode="auto">
          <a:xfrm>
            <a:off x="-187325" y="372782"/>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0" fontAlgn="base" hangingPunct="0">
              <a:spcBef>
                <a:spcPct val="0"/>
              </a:spcBef>
              <a:spcAft>
                <a:spcPct val="0"/>
              </a:spcAft>
              <a:defRPr sz="3200" b="0">
                <a:latin typeface="+mj-lt"/>
                <a:ea typeface="+mj-ea"/>
                <a:cs typeface="+mj-cs"/>
              </a:defRPr>
            </a:lvl1pPr>
            <a:lvl2pPr eaLnBrk="0" fontAlgn="base" hangingPunct="0">
              <a:spcBef>
                <a:spcPct val="0"/>
              </a:spcBef>
              <a:spcAft>
                <a:spcPct val="0"/>
              </a:spcAft>
              <a:defRPr sz="3000">
                <a:solidFill>
                  <a:schemeClr val="tx2"/>
                </a:solidFill>
                <a:latin typeface="Tahoma" pitchFamily="-64" charset="0"/>
              </a:defRPr>
            </a:lvl2pPr>
            <a:lvl3pPr eaLnBrk="0" fontAlgn="base" hangingPunct="0">
              <a:spcBef>
                <a:spcPct val="0"/>
              </a:spcBef>
              <a:spcAft>
                <a:spcPct val="0"/>
              </a:spcAft>
              <a:defRPr sz="3000">
                <a:solidFill>
                  <a:schemeClr val="tx2"/>
                </a:solidFill>
                <a:latin typeface="Tahoma" pitchFamily="-64" charset="0"/>
              </a:defRPr>
            </a:lvl3pPr>
            <a:lvl4pPr eaLnBrk="0" fontAlgn="base" hangingPunct="0">
              <a:spcBef>
                <a:spcPct val="0"/>
              </a:spcBef>
              <a:spcAft>
                <a:spcPct val="0"/>
              </a:spcAft>
              <a:defRPr sz="3000">
                <a:solidFill>
                  <a:schemeClr val="tx2"/>
                </a:solidFill>
                <a:latin typeface="Tahoma" pitchFamily="-64" charset="0"/>
              </a:defRPr>
            </a:lvl4pPr>
            <a:lvl5pPr eaLnBrk="0" fontAlgn="base" hangingPunct="0">
              <a:spcBef>
                <a:spcPct val="0"/>
              </a:spcBef>
              <a:spcAft>
                <a:spcPct val="0"/>
              </a:spcAft>
              <a:defRPr sz="3000">
                <a:solidFill>
                  <a:schemeClr val="tx2"/>
                </a:solidFill>
                <a:latin typeface="Tahoma" pitchFamily="-64" charset="0"/>
              </a:defRPr>
            </a:lvl5pPr>
            <a:lvl6pPr marL="457200" fontAlgn="base">
              <a:spcBef>
                <a:spcPct val="0"/>
              </a:spcBef>
              <a:spcAft>
                <a:spcPct val="0"/>
              </a:spcAft>
              <a:defRPr sz="3000">
                <a:solidFill>
                  <a:schemeClr val="tx2"/>
                </a:solidFill>
                <a:latin typeface="Tahoma" pitchFamily="-64" charset="0"/>
              </a:defRPr>
            </a:lvl6pPr>
            <a:lvl7pPr marL="914400" fontAlgn="base">
              <a:spcBef>
                <a:spcPct val="0"/>
              </a:spcBef>
              <a:spcAft>
                <a:spcPct val="0"/>
              </a:spcAft>
              <a:defRPr sz="3000">
                <a:solidFill>
                  <a:schemeClr val="tx2"/>
                </a:solidFill>
                <a:latin typeface="Tahoma" pitchFamily="-64" charset="0"/>
              </a:defRPr>
            </a:lvl7pPr>
            <a:lvl8pPr marL="1371600" fontAlgn="base">
              <a:spcBef>
                <a:spcPct val="0"/>
              </a:spcBef>
              <a:spcAft>
                <a:spcPct val="0"/>
              </a:spcAft>
              <a:defRPr sz="3000">
                <a:solidFill>
                  <a:schemeClr val="tx2"/>
                </a:solidFill>
                <a:latin typeface="Tahoma" pitchFamily="-64" charset="0"/>
              </a:defRPr>
            </a:lvl8pPr>
            <a:lvl9pPr marL="1828800" fontAlgn="base">
              <a:spcBef>
                <a:spcPct val="0"/>
              </a:spcBef>
              <a:spcAft>
                <a:spcPct val="0"/>
              </a:spcAft>
              <a:defRPr sz="3000">
                <a:solidFill>
                  <a:schemeClr val="tx2"/>
                </a:solidFill>
                <a:latin typeface="Tahoma" pitchFamily="-64" charset="0"/>
              </a:defRPr>
            </a:lvl9pPr>
          </a:lstStyle>
          <a:p>
            <a:r>
              <a:rPr lang="en-GB" altLang="en-US" dirty="0"/>
              <a:t>Procurement </a:t>
            </a:r>
            <a:r>
              <a:rPr lang="en-GB" altLang="en-US" dirty="0" smtClean="0"/>
              <a:t>value </a:t>
            </a:r>
            <a:r>
              <a:rPr lang="en-GB" altLang="en-US" dirty="0"/>
              <a:t>for </a:t>
            </a:r>
            <a:r>
              <a:rPr lang="en-GB" altLang="en-US" dirty="0" smtClean="0"/>
              <a:t>money </a:t>
            </a:r>
            <a:r>
              <a:rPr lang="en-GB" altLang="en-US" dirty="0"/>
              <a:t>t</a:t>
            </a:r>
            <a:r>
              <a:rPr lang="en-GB" altLang="en-US" dirty="0" smtClean="0"/>
              <a:t>riangle</a:t>
            </a:r>
            <a:endParaRPr lang="en-GB" altLang="en-US" dirty="0"/>
          </a:p>
        </p:txBody>
      </p:sp>
      <p:sp>
        <p:nvSpPr>
          <p:cNvPr id="57350" name="Rectangle 74"/>
          <p:cNvSpPr>
            <a:spLocks noChangeArrowheads="1"/>
          </p:cNvSpPr>
          <p:nvPr/>
        </p:nvSpPr>
        <p:spPr bwMode="auto">
          <a:xfrm>
            <a:off x="3367088" y="1289050"/>
            <a:ext cx="3200400" cy="573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sz="1800" dirty="0">
              <a:latin typeface="Arial" pitchFamily="34" charset="0"/>
            </a:endParaRPr>
          </a:p>
        </p:txBody>
      </p:sp>
      <p:sp>
        <p:nvSpPr>
          <p:cNvPr id="57351" name="Rectangle 75"/>
          <p:cNvSpPr>
            <a:spLocks noChangeArrowheads="1"/>
          </p:cNvSpPr>
          <p:nvPr/>
        </p:nvSpPr>
        <p:spPr bwMode="auto">
          <a:xfrm>
            <a:off x="2562296" y="1182794"/>
            <a:ext cx="47179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altLang="en-US" sz="2000" dirty="0">
                <a:solidFill>
                  <a:srgbClr val="000000"/>
                </a:solidFill>
                <a:latin typeface="Arial" pitchFamily="34" charset="0"/>
              </a:rPr>
              <a:t>Improve the quality of public services and the ease of access for suppliers</a:t>
            </a:r>
          </a:p>
        </p:txBody>
      </p:sp>
      <p:sp>
        <p:nvSpPr>
          <p:cNvPr id="57354" name="Rectangle 78"/>
          <p:cNvSpPr>
            <a:spLocks noChangeArrowheads="1"/>
          </p:cNvSpPr>
          <p:nvPr/>
        </p:nvSpPr>
        <p:spPr bwMode="auto">
          <a:xfrm>
            <a:off x="6391275" y="1546225"/>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400" dirty="0">
                <a:solidFill>
                  <a:srgbClr val="000000"/>
                </a:solidFill>
                <a:latin typeface="Arial" pitchFamily="34" charset="0"/>
              </a:rPr>
              <a:t> </a:t>
            </a:r>
            <a:endParaRPr lang="en-GB" altLang="en-US" sz="1800" dirty="0">
              <a:latin typeface="Arial" pitchFamily="34" charset="0"/>
            </a:endParaRPr>
          </a:p>
        </p:txBody>
      </p:sp>
      <p:sp>
        <p:nvSpPr>
          <p:cNvPr id="57355" name="Rectangle 80"/>
          <p:cNvSpPr>
            <a:spLocks noChangeArrowheads="1"/>
          </p:cNvSpPr>
          <p:nvPr/>
        </p:nvSpPr>
        <p:spPr bwMode="auto">
          <a:xfrm>
            <a:off x="-84155" y="6192823"/>
            <a:ext cx="22607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GB" altLang="en-US" sz="2000" dirty="0">
                <a:solidFill>
                  <a:srgbClr val="000000"/>
                </a:solidFill>
                <a:latin typeface="Arial" pitchFamily="34" charset="0"/>
              </a:rPr>
              <a:t>Deliver savings &amp; value for money</a:t>
            </a:r>
            <a:endParaRPr lang="en-GB" altLang="en-US" sz="2000" dirty="0">
              <a:latin typeface="Arial" pitchFamily="34" charset="0"/>
            </a:endParaRPr>
          </a:p>
          <a:p>
            <a:pPr algn="ctr" eaLnBrk="1" hangingPunct="1"/>
            <a:endParaRPr lang="en-GB" altLang="en-US" sz="2000" dirty="0">
              <a:latin typeface="Arial" pitchFamily="34" charset="0"/>
            </a:endParaRPr>
          </a:p>
        </p:txBody>
      </p:sp>
      <p:sp>
        <p:nvSpPr>
          <p:cNvPr id="57356" name="Rectangle 81"/>
          <p:cNvSpPr>
            <a:spLocks noChangeArrowheads="1"/>
          </p:cNvSpPr>
          <p:nvPr/>
        </p:nvSpPr>
        <p:spPr bwMode="auto">
          <a:xfrm>
            <a:off x="184188" y="5955769"/>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GB" altLang="en-US" sz="2000" dirty="0">
              <a:latin typeface="Arial" pitchFamily="34" charset="0"/>
            </a:endParaRPr>
          </a:p>
        </p:txBody>
      </p:sp>
      <p:sp>
        <p:nvSpPr>
          <p:cNvPr id="57357" name="Rectangle 82"/>
          <p:cNvSpPr>
            <a:spLocks noChangeArrowheads="1"/>
          </p:cNvSpPr>
          <p:nvPr/>
        </p:nvSpPr>
        <p:spPr bwMode="auto">
          <a:xfrm>
            <a:off x="2355850" y="5894388"/>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400" dirty="0">
                <a:solidFill>
                  <a:srgbClr val="000000"/>
                </a:solidFill>
                <a:latin typeface="Arial" pitchFamily="34" charset="0"/>
              </a:rPr>
              <a:t> </a:t>
            </a:r>
            <a:endParaRPr lang="en-GB" altLang="en-US" sz="1800" dirty="0">
              <a:latin typeface="Arial" pitchFamily="34" charset="0"/>
            </a:endParaRPr>
          </a:p>
        </p:txBody>
      </p:sp>
      <p:sp>
        <p:nvSpPr>
          <p:cNvPr id="57358" name="Rectangle 84"/>
          <p:cNvSpPr>
            <a:spLocks noChangeArrowheads="1"/>
          </p:cNvSpPr>
          <p:nvPr/>
        </p:nvSpPr>
        <p:spPr bwMode="auto">
          <a:xfrm>
            <a:off x="7686854" y="6192823"/>
            <a:ext cx="131371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GB" altLang="en-US" sz="2000" dirty="0">
                <a:solidFill>
                  <a:srgbClr val="000000"/>
                </a:solidFill>
                <a:latin typeface="Arial" pitchFamily="34" charset="0"/>
              </a:rPr>
              <a:t>Buy sustainably</a:t>
            </a:r>
            <a:endParaRPr lang="en-GB" altLang="en-US" sz="2000" dirty="0">
              <a:latin typeface="Arial" pitchFamily="34" charset="0"/>
            </a:endParaRPr>
          </a:p>
        </p:txBody>
      </p:sp>
      <p:sp>
        <p:nvSpPr>
          <p:cNvPr id="57359" name="Rectangle 85"/>
          <p:cNvSpPr>
            <a:spLocks noChangeArrowheads="1"/>
          </p:cNvSpPr>
          <p:nvPr/>
        </p:nvSpPr>
        <p:spPr bwMode="auto">
          <a:xfrm>
            <a:off x="7521575" y="5575300"/>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400" dirty="0">
                <a:solidFill>
                  <a:srgbClr val="000000"/>
                </a:solidFill>
                <a:latin typeface="Arial" pitchFamily="34" charset="0"/>
              </a:rPr>
              <a:t> </a:t>
            </a:r>
            <a:endParaRPr lang="en-GB" altLang="en-US" sz="1800" dirty="0">
              <a:latin typeface="Arial" pitchFamily="34" charset="0"/>
            </a:endParaRPr>
          </a:p>
        </p:txBody>
      </p:sp>
      <p:sp>
        <p:nvSpPr>
          <p:cNvPr id="57360" name="Rectangle 86"/>
          <p:cNvSpPr>
            <a:spLocks noChangeArrowheads="1"/>
          </p:cNvSpPr>
          <p:nvPr/>
        </p:nvSpPr>
        <p:spPr bwMode="auto">
          <a:xfrm>
            <a:off x="7733817" y="5859741"/>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GB" altLang="en-US" sz="2000" dirty="0">
              <a:latin typeface="Arial" pitchFamily="34" charset="0"/>
            </a:endParaRPr>
          </a:p>
        </p:txBody>
      </p:sp>
      <p:sp>
        <p:nvSpPr>
          <p:cNvPr id="57361" name="Rectangle 87"/>
          <p:cNvSpPr>
            <a:spLocks noChangeArrowheads="1"/>
          </p:cNvSpPr>
          <p:nvPr/>
        </p:nvSpPr>
        <p:spPr bwMode="auto">
          <a:xfrm>
            <a:off x="7812088" y="5780088"/>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400" dirty="0">
                <a:solidFill>
                  <a:srgbClr val="000000"/>
                </a:solidFill>
                <a:latin typeface="Arial" pitchFamily="34" charset="0"/>
              </a:rPr>
              <a:t> </a:t>
            </a:r>
            <a:endParaRPr lang="en-GB" altLang="en-US" sz="1800" dirty="0">
              <a:latin typeface="Arial" pitchFamily="34" charset="0"/>
            </a:endParaRPr>
          </a:p>
        </p:txBody>
      </p:sp>
      <p:sp>
        <p:nvSpPr>
          <p:cNvPr id="57369" name="Rectangle 95"/>
          <p:cNvSpPr>
            <a:spLocks noChangeArrowheads="1"/>
          </p:cNvSpPr>
          <p:nvPr/>
        </p:nvSpPr>
        <p:spPr bwMode="auto">
          <a:xfrm>
            <a:off x="3899725" y="6236373"/>
            <a:ext cx="1782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2000" dirty="0">
                <a:solidFill>
                  <a:srgbClr val="333333"/>
                </a:solidFill>
                <a:latin typeface="Arial" pitchFamily="34" charset="0"/>
              </a:rPr>
              <a:t>Communication</a:t>
            </a:r>
            <a:endParaRPr lang="en-GB" altLang="en-US" sz="2000" dirty="0">
              <a:latin typeface="Arial" pitchFamily="34" charset="0"/>
            </a:endParaRPr>
          </a:p>
        </p:txBody>
      </p:sp>
      <p:sp>
        <p:nvSpPr>
          <p:cNvPr id="57370" name="Rectangle 96"/>
          <p:cNvSpPr>
            <a:spLocks noChangeArrowheads="1"/>
          </p:cNvSpPr>
          <p:nvPr/>
        </p:nvSpPr>
        <p:spPr bwMode="auto">
          <a:xfrm>
            <a:off x="5281613" y="5405438"/>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100" dirty="0">
                <a:solidFill>
                  <a:srgbClr val="333333"/>
                </a:solidFill>
                <a:latin typeface="Arial" pitchFamily="34" charset="0"/>
              </a:rPr>
              <a:t> </a:t>
            </a:r>
            <a:endParaRPr lang="en-GB" altLang="en-US" sz="1800" dirty="0">
              <a:latin typeface="Arial" pitchFamily="34" charset="0"/>
            </a:endParaRPr>
          </a:p>
        </p:txBody>
      </p:sp>
      <p:sp>
        <p:nvSpPr>
          <p:cNvPr id="57371" name="Rectangle 97"/>
          <p:cNvSpPr>
            <a:spLocks noChangeArrowheads="1"/>
          </p:cNvSpPr>
          <p:nvPr/>
        </p:nvSpPr>
        <p:spPr bwMode="auto">
          <a:xfrm>
            <a:off x="4234752" y="4391124"/>
            <a:ext cx="1112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2000" dirty="0">
                <a:solidFill>
                  <a:srgbClr val="333333"/>
                </a:solidFill>
                <a:latin typeface="Arial" pitchFamily="34" charset="0"/>
              </a:rPr>
              <a:t>Coverage</a:t>
            </a:r>
            <a:endParaRPr lang="en-GB" altLang="en-US" sz="2000" dirty="0">
              <a:latin typeface="Arial" pitchFamily="34" charset="0"/>
            </a:endParaRPr>
          </a:p>
        </p:txBody>
      </p:sp>
      <p:sp>
        <p:nvSpPr>
          <p:cNvPr id="57372" name="Rectangle 98"/>
          <p:cNvSpPr>
            <a:spLocks noChangeArrowheads="1"/>
          </p:cNvSpPr>
          <p:nvPr/>
        </p:nvSpPr>
        <p:spPr bwMode="auto">
          <a:xfrm>
            <a:off x="5099050" y="3917950"/>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100" dirty="0">
                <a:solidFill>
                  <a:srgbClr val="333333"/>
                </a:solidFill>
                <a:latin typeface="Arial" pitchFamily="34" charset="0"/>
              </a:rPr>
              <a:t> </a:t>
            </a:r>
            <a:endParaRPr lang="en-GB" altLang="en-US" sz="1800" dirty="0">
              <a:latin typeface="Arial" pitchFamily="34" charset="0"/>
            </a:endParaRPr>
          </a:p>
        </p:txBody>
      </p:sp>
      <p:sp>
        <p:nvSpPr>
          <p:cNvPr id="57373" name="Rectangle 99"/>
          <p:cNvSpPr>
            <a:spLocks noChangeArrowheads="1"/>
          </p:cNvSpPr>
          <p:nvPr/>
        </p:nvSpPr>
        <p:spPr bwMode="auto">
          <a:xfrm>
            <a:off x="4034377" y="5097661"/>
            <a:ext cx="15132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2000" dirty="0">
                <a:solidFill>
                  <a:srgbClr val="333333"/>
                </a:solidFill>
                <a:latin typeface="Arial" pitchFamily="34" charset="0"/>
              </a:rPr>
              <a:t>Collaboration</a:t>
            </a:r>
            <a:endParaRPr lang="en-GB" altLang="en-US" sz="2000" dirty="0">
              <a:latin typeface="Arial" pitchFamily="34" charset="0"/>
            </a:endParaRPr>
          </a:p>
        </p:txBody>
      </p:sp>
      <p:sp>
        <p:nvSpPr>
          <p:cNvPr id="57374" name="Rectangle 100"/>
          <p:cNvSpPr>
            <a:spLocks noChangeArrowheads="1"/>
          </p:cNvSpPr>
          <p:nvPr/>
        </p:nvSpPr>
        <p:spPr bwMode="auto">
          <a:xfrm>
            <a:off x="5207000" y="4376738"/>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100" dirty="0">
                <a:solidFill>
                  <a:srgbClr val="333333"/>
                </a:solidFill>
                <a:latin typeface="Arial" pitchFamily="34" charset="0"/>
              </a:rPr>
              <a:t> </a:t>
            </a:r>
            <a:endParaRPr lang="en-GB" altLang="en-US" sz="1800" dirty="0">
              <a:latin typeface="Arial" pitchFamily="34" charset="0"/>
            </a:endParaRPr>
          </a:p>
        </p:txBody>
      </p:sp>
      <p:sp>
        <p:nvSpPr>
          <p:cNvPr id="57375" name="Rectangle 101"/>
          <p:cNvSpPr>
            <a:spLocks noChangeArrowheads="1"/>
          </p:cNvSpPr>
          <p:nvPr/>
        </p:nvSpPr>
        <p:spPr bwMode="auto">
          <a:xfrm>
            <a:off x="3007653" y="5717211"/>
            <a:ext cx="3566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2000" dirty="0">
                <a:solidFill>
                  <a:srgbClr val="333333"/>
                </a:solidFill>
                <a:latin typeface="Arial" pitchFamily="34" charset="0"/>
              </a:rPr>
              <a:t>Corporate Social Responsibility</a:t>
            </a:r>
            <a:endParaRPr lang="en-GB" altLang="en-US" sz="2000" dirty="0">
              <a:latin typeface="Arial" pitchFamily="34" charset="0"/>
            </a:endParaRPr>
          </a:p>
        </p:txBody>
      </p:sp>
      <p:sp>
        <p:nvSpPr>
          <p:cNvPr id="57376" name="Rectangle 102"/>
          <p:cNvSpPr>
            <a:spLocks noChangeArrowheads="1"/>
          </p:cNvSpPr>
          <p:nvPr/>
        </p:nvSpPr>
        <p:spPr bwMode="auto">
          <a:xfrm>
            <a:off x="5880100" y="4948238"/>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100" dirty="0">
                <a:solidFill>
                  <a:srgbClr val="333333"/>
                </a:solidFill>
                <a:latin typeface="Arial" pitchFamily="34" charset="0"/>
              </a:rPr>
              <a:t> </a:t>
            </a:r>
            <a:endParaRPr lang="en-GB" altLang="en-US" sz="1800" dirty="0">
              <a:latin typeface="Arial" pitchFamily="34" charset="0"/>
            </a:endParaRPr>
          </a:p>
        </p:txBody>
      </p:sp>
      <p:sp>
        <p:nvSpPr>
          <p:cNvPr id="57377" name="Rectangle 103"/>
          <p:cNvSpPr>
            <a:spLocks noChangeArrowheads="1"/>
          </p:cNvSpPr>
          <p:nvPr/>
        </p:nvSpPr>
        <p:spPr bwMode="auto">
          <a:xfrm>
            <a:off x="3729005" y="3643774"/>
            <a:ext cx="212397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2000" dirty="0">
                <a:solidFill>
                  <a:srgbClr val="333333"/>
                </a:solidFill>
                <a:latin typeface="Arial" pitchFamily="34" charset="0"/>
              </a:rPr>
              <a:t>Capturing savings </a:t>
            </a:r>
            <a:endParaRPr lang="en-GB" altLang="en-US" sz="2000" dirty="0" smtClean="0">
              <a:solidFill>
                <a:srgbClr val="333333"/>
              </a:solidFill>
              <a:latin typeface="Arial" pitchFamily="34" charset="0"/>
            </a:endParaRPr>
          </a:p>
          <a:p>
            <a:pPr algn="ctr" eaLnBrk="1" hangingPunct="1"/>
            <a:r>
              <a:rPr lang="en-GB" altLang="en-US" sz="2000" dirty="0" smtClean="0">
                <a:solidFill>
                  <a:srgbClr val="333333"/>
                </a:solidFill>
                <a:latin typeface="Arial" pitchFamily="34" charset="0"/>
              </a:rPr>
              <a:t>&amp; benefits</a:t>
            </a:r>
            <a:endParaRPr lang="en-GB" altLang="en-US" sz="2000" dirty="0">
              <a:latin typeface="Arial" pitchFamily="34" charset="0"/>
            </a:endParaRPr>
          </a:p>
        </p:txBody>
      </p:sp>
      <p:sp>
        <p:nvSpPr>
          <p:cNvPr id="57378" name="Rectangle 104"/>
          <p:cNvSpPr>
            <a:spLocks noChangeArrowheads="1"/>
          </p:cNvSpPr>
          <p:nvPr/>
        </p:nvSpPr>
        <p:spPr bwMode="auto">
          <a:xfrm>
            <a:off x="5699125" y="3514725"/>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100" dirty="0">
                <a:solidFill>
                  <a:srgbClr val="333333"/>
                </a:solidFill>
                <a:latin typeface="Arial" pitchFamily="34" charset="0"/>
              </a:rPr>
              <a:t> </a:t>
            </a:r>
            <a:endParaRPr lang="en-GB" altLang="en-US" sz="1800" dirty="0">
              <a:latin typeface="Arial" pitchFamily="34" charset="0"/>
            </a:endParaRPr>
          </a:p>
        </p:txBody>
      </p:sp>
      <p:sp>
        <p:nvSpPr>
          <p:cNvPr id="57380" name="Rectangle 106"/>
          <p:cNvSpPr>
            <a:spLocks noChangeArrowheads="1"/>
          </p:cNvSpPr>
          <p:nvPr/>
        </p:nvSpPr>
        <p:spPr bwMode="auto">
          <a:xfrm>
            <a:off x="3842818" y="3077349"/>
            <a:ext cx="1896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2000" dirty="0" smtClean="0">
                <a:solidFill>
                  <a:srgbClr val="333333"/>
                </a:solidFill>
                <a:latin typeface="Arial" pitchFamily="34" charset="0"/>
              </a:rPr>
              <a:t>Competitiveness</a:t>
            </a:r>
            <a:endParaRPr lang="en-GB" altLang="en-US" sz="2000" dirty="0">
              <a:latin typeface="Arial" pitchFamily="34" charset="0"/>
            </a:endParaRPr>
          </a:p>
        </p:txBody>
      </p:sp>
      <p:sp>
        <p:nvSpPr>
          <p:cNvPr id="57381" name="Rectangle 107"/>
          <p:cNvSpPr>
            <a:spLocks noChangeArrowheads="1"/>
          </p:cNvSpPr>
          <p:nvPr/>
        </p:nvSpPr>
        <p:spPr bwMode="auto">
          <a:xfrm>
            <a:off x="5256213" y="3003550"/>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100" dirty="0">
                <a:solidFill>
                  <a:srgbClr val="333333"/>
                </a:solidFill>
                <a:latin typeface="Arial" pitchFamily="34" charset="0"/>
              </a:rPr>
              <a:t> </a:t>
            </a:r>
            <a:endParaRPr lang="en-GB" altLang="en-US" sz="1800" dirty="0">
              <a:latin typeface="Arial" pitchFamily="34" charset="0"/>
            </a:endParaRPr>
          </a:p>
        </p:txBody>
      </p:sp>
      <p:sp>
        <p:nvSpPr>
          <p:cNvPr id="57382" name="Rectangle 108"/>
          <p:cNvSpPr>
            <a:spLocks noChangeArrowheads="1"/>
          </p:cNvSpPr>
          <p:nvPr/>
        </p:nvSpPr>
        <p:spPr bwMode="auto">
          <a:xfrm>
            <a:off x="4226737" y="2480470"/>
            <a:ext cx="1128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2000" dirty="0">
                <a:solidFill>
                  <a:srgbClr val="333333"/>
                </a:solidFill>
                <a:latin typeface="Arial" pitchFamily="34" charset="0"/>
              </a:rPr>
              <a:t>Capability</a:t>
            </a:r>
            <a:endParaRPr lang="en-GB" altLang="en-US" sz="2000" dirty="0">
              <a:latin typeface="Arial" pitchFamily="34" charset="0"/>
            </a:endParaRPr>
          </a:p>
        </p:txBody>
      </p:sp>
      <p:sp>
        <p:nvSpPr>
          <p:cNvPr id="57383" name="Rectangle 109"/>
          <p:cNvSpPr>
            <a:spLocks noChangeArrowheads="1"/>
          </p:cNvSpPr>
          <p:nvPr/>
        </p:nvSpPr>
        <p:spPr bwMode="auto">
          <a:xfrm>
            <a:off x="5045075" y="2484438"/>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Tahoma" pitchFamily="34" charset="0"/>
              </a:defRPr>
            </a:lvl1pPr>
            <a:lvl2pPr marL="742950" indent="-285750" algn="l" eaLnBrk="0" hangingPunct="0">
              <a:defRPr sz="2400">
                <a:solidFill>
                  <a:schemeClr val="tx1"/>
                </a:solidFill>
                <a:latin typeface="Tahoma" pitchFamily="34" charset="0"/>
              </a:defRPr>
            </a:lvl2pPr>
            <a:lvl3pPr marL="1143000" indent="-228600" algn="l" eaLnBrk="0" hangingPunct="0">
              <a:defRPr sz="2400">
                <a:solidFill>
                  <a:schemeClr val="tx1"/>
                </a:solidFill>
                <a:latin typeface="Tahoma" pitchFamily="34" charset="0"/>
              </a:defRPr>
            </a:lvl3pPr>
            <a:lvl4pPr marL="1600200" indent="-228600" algn="l" eaLnBrk="0" hangingPunct="0">
              <a:defRPr sz="2400">
                <a:solidFill>
                  <a:schemeClr val="tx1"/>
                </a:solidFill>
                <a:latin typeface="Tahoma" pitchFamily="34" charset="0"/>
              </a:defRPr>
            </a:lvl4pPr>
            <a:lvl5pPr marL="2057400" indent="-228600" algn="l"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GB" altLang="en-US" sz="1100" dirty="0">
                <a:solidFill>
                  <a:srgbClr val="333333"/>
                </a:solidFill>
                <a:latin typeface="Arial" pitchFamily="34" charset="0"/>
              </a:rPr>
              <a:t> </a:t>
            </a:r>
            <a:endParaRPr lang="en-GB" altLang="en-US" sz="1800" dirty="0">
              <a:latin typeface="Arial" pitchFamily="34" charset="0"/>
            </a:endParaRPr>
          </a:p>
        </p:txBody>
      </p:sp>
    </p:spTree>
    <p:extLst>
      <p:ext uri="{BB962C8B-B14F-4D97-AF65-F5344CB8AC3E}">
        <p14:creationId xmlns:p14="http://schemas.microsoft.com/office/powerpoint/2010/main" val="340585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795232212"/>
              </p:ext>
            </p:extLst>
          </p:nvPr>
        </p:nvGraphicFramePr>
        <p:xfrm>
          <a:off x="107504" y="1628800"/>
          <a:ext cx="8856984" cy="5029200"/>
        </p:xfrm>
        <a:graphic>
          <a:graphicData uri="http://schemas.openxmlformats.org/drawingml/2006/table">
            <a:tbl>
              <a:tblPr firstRow="1" bandRow="1">
                <a:tableStyleId>{073A0DAA-6AF3-43AB-8588-CEC1D06C72B9}</a:tableStyleId>
              </a:tblPr>
              <a:tblGrid>
                <a:gridCol w="1800200"/>
                <a:gridCol w="2628292"/>
                <a:gridCol w="2214246"/>
                <a:gridCol w="2214246"/>
              </a:tblGrid>
              <a:tr h="370840">
                <a:tc>
                  <a:txBody>
                    <a:bodyPr/>
                    <a:lstStyle/>
                    <a:p>
                      <a:r>
                        <a:rPr lang="en-GB" sz="1600" dirty="0" smtClean="0">
                          <a:solidFill>
                            <a:srgbClr val="FFFFFF"/>
                          </a:solidFill>
                        </a:rPr>
                        <a:t>Impact</a:t>
                      </a:r>
                      <a:r>
                        <a:rPr lang="en-GB" sz="1600" baseline="0" dirty="0" smtClean="0">
                          <a:solidFill>
                            <a:srgbClr val="FFFFFF"/>
                          </a:solidFill>
                        </a:rPr>
                        <a:t> category</a:t>
                      </a:r>
                      <a:endParaRPr lang="en-GB" sz="1600" dirty="0">
                        <a:solidFill>
                          <a:srgbClr val="FFFFFF"/>
                        </a:solidFill>
                      </a:endParaRPr>
                    </a:p>
                  </a:txBody>
                  <a:tcPr/>
                </a:tc>
                <a:tc>
                  <a:txBody>
                    <a:bodyPr/>
                    <a:lstStyle/>
                    <a:p>
                      <a:r>
                        <a:rPr lang="en-GB" sz="1600" dirty="0" smtClean="0">
                          <a:solidFill>
                            <a:srgbClr val="FFFFFF"/>
                          </a:solidFill>
                        </a:rPr>
                        <a:t>Most significant service</a:t>
                      </a:r>
                      <a:endParaRPr lang="en-GB" sz="1600" dirty="0">
                        <a:solidFill>
                          <a:srgbClr val="FFFFFF"/>
                        </a:solidFill>
                      </a:endParaRPr>
                    </a:p>
                  </a:txBody>
                  <a:tcPr/>
                </a:tc>
                <a:tc>
                  <a:txBody>
                    <a:bodyPr/>
                    <a:lstStyle/>
                    <a:p>
                      <a:r>
                        <a:rPr lang="en-GB" sz="1600" dirty="0" smtClean="0">
                          <a:solidFill>
                            <a:srgbClr val="FFFFFF"/>
                          </a:solidFill>
                        </a:rPr>
                        <a:t>Impact of most significant service as % of total impact</a:t>
                      </a:r>
                      <a:endParaRPr lang="en-GB" sz="1600" dirty="0">
                        <a:solidFill>
                          <a:srgbClr val="FFFFFF"/>
                        </a:solidFill>
                      </a:endParaRPr>
                    </a:p>
                  </a:txBody>
                  <a:tcPr/>
                </a:tc>
                <a:tc>
                  <a:txBody>
                    <a:bodyPr/>
                    <a:lstStyle/>
                    <a:p>
                      <a:r>
                        <a:rPr lang="en-GB" sz="1600" dirty="0" smtClean="0">
                          <a:solidFill>
                            <a:srgbClr val="FFFFFF"/>
                          </a:solidFill>
                        </a:rPr>
                        <a:t>Key resource efficiency</a:t>
                      </a:r>
                      <a:r>
                        <a:rPr lang="en-GB" sz="1600" baseline="0" dirty="0" smtClean="0">
                          <a:solidFill>
                            <a:srgbClr val="FFFFFF"/>
                          </a:solidFill>
                        </a:rPr>
                        <a:t> action in the most significant service</a:t>
                      </a:r>
                      <a:endParaRPr lang="en-GB" sz="1600" dirty="0">
                        <a:solidFill>
                          <a:srgbClr val="FFFFFF"/>
                        </a:solidFill>
                      </a:endParaRPr>
                    </a:p>
                  </a:txBody>
                  <a:tcPr/>
                </a:tc>
              </a:tr>
              <a:tr h="370840">
                <a:tc>
                  <a:txBody>
                    <a:bodyPr/>
                    <a:lstStyle/>
                    <a:p>
                      <a:r>
                        <a:rPr lang="en-GB" sz="1600" b="1" dirty="0" smtClean="0"/>
                        <a:t>Materials</a:t>
                      </a:r>
                      <a:r>
                        <a:rPr lang="en-GB" sz="1600" b="1" baseline="0" dirty="0" smtClean="0"/>
                        <a:t> consumed</a:t>
                      </a:r>
                      <a:endParaRPr lang="en-GB" sz="1600" b="1" dirty="0"/>
                    </a:p>
                  </a:txBody>
                  <a:tcPr/>
                </a:tc>
                <a:tc>
                  <a:txBody>
                    <a:bodyPr/>
                    <a:lstStyle/>
                    <a:p>
                      <a:pPr algn="ctr"/>
                      <a:r>
                        <a:rPr lang="en-GB" sz="1600" dirty="0" smtClean="0"/>
                        <a:t>Catering</a:t>
                      </a:r>
                    </a:p>
                    <a:p>
                      <a:pPr algn="ctr"/>
                      <a:r>
                        <a:rPr lang="en-GB" sz="1600" dirty="0" smtClean="0"/>
                        <a:t>(supply of food)</a:t>
                      </a:r>
                      <a:endParaRPr lang="en-GB" sz="1600" dirty="0"/>
                    </a:p>
                  </a:txBody>
                  <a:tcPr/>
                </a:tc>
                <a:tc>
                  <a:txBody>
                    <a:bodyPr/>
                    <a:lstStyle/>
                    <a:p>
                      <a:pPr algn="ctr"/>
                      <a:r>
                        <a:rPr lang="en-GB" sz="1600" dirty="0" smtClean="0"/>
                        <a:t>50%</a:t>
                      </a:r>
                      <a:endParaRPr lang="en-GB" sz="1600" dirty="0"/>
                    </a:p>
                  </a:txBody>
                  <a:tcPr/>
                </a:tc>
                <a:tc>
                  <a:txBody>
                    <a:bodyPr/>
                    <a:lstStyle/>
                    <a:p>
                      <a:r>
                        <a:rPr lang="en-GB" sz="1600" dirty="0" smtClean="0"/>
                        <a:t>Reduce avoidable food waste</a:t>
                      </a:r>
                      <a:endParaRPr lang="en-GB" sz="1600" dirty="0"/>
                    </a:p>
                  </a:txBody>
                  <a:tcPr/>
                </a:tc>
              </a:tr>
              <a:tr h="370840">
                <a:tc>
                  <a:txBody>
                    <a:bodyPr/>
                    <a:lstStyle/>
                    <a:p>
                      <a:r>
                        <a:rPr lang="en-GB" sz="1600" b="1" dirty="0" smtClean="0"/>
                        <a:t>Waste produced</a:t>
                      </a:r>
                      <a:endParaRPr lang="en-GB" sz="1600" b="1" dirty="0"/>
                    </a:p>
                  </a:txBody>
                  <a:tcPr/>
                </a:tc>
                <a:tc>
                  <a:txBody>
                    <a:bodyPr/>
                    <a:lstStyle/>
                    <a:p>
                      <a:pPr algn="ctr"/>
                      <a:r>
                        <a:rPr lang="en-GB" sz="1600" dirty="0" smtClean="0"/>
                        <a:t>Furniture </a:t>
                      </a:r>
                    </a:p>
                    <a:p>
                      <a:pPr algn="ctr"/>
                      <a:r>
                        <a:rPr lang="en-GB" sz="1600" dirty="0" smtClean="0"/>
                        <a:t>(workspace furniture)</a:t>
                      </a:r>
                      <a:endParaRPr lang="en-GB" sz="1600" dirty="0"/>
                    </a:p>
                  </a:txBody>
                  <a:tcPr/>
                </a:tc>
                <a:tc>
                  <a:txBody>
                    <a:bodyPr/>
                    <a:lstStyle/>
                    <a:p>
                      <a:pPr algn="ctr"/>
                      <a:r>
                        <a:rPr lang="en-GB" sz="1600" dirty="0" smtClean="0"/>
                        <a:t>50%</a:t>
                      </a:r>
                      <a:endParaRPr lang="en-GB" sz="1600" dirty="0"/>
                    </a:p>
                  </a:txBody>
                  <a:tcPr/>
                </a:tc>
                <a:tc>
                  <a:txBody>
                    <a:bodyPr/>
                    <a:lstStyle/>
                    <a:p>
                      <a:r>
                        <a:rPr lang="en-GB" sz="1600" dirty="0" smtClean="0"/>
                        <a:t>Product reuse</a:t>
                      </a:r>
                      <a:endParaRPr lang="en-GB" sz="1600" dirty="0"/>
                    </a:p>
                  </a:txBody>
                  <a:tcPr/>
                </a:tc>
              </a:tr>
              <a:tr h="370840">
                <a:tc>
                  <a:txBody>
                    <a:bodyPr/>
                    <a:lstStyle/>
                    <a:p>
                      <a:r>
                        <a:rPr lang="en-GB" sz="1600" b="1" dirty="0" smtClean="0"/>
                        <a:t>Energy and CO</a:t>
                      </a:r>
                      <a:r>
                        <a:rPr lang="en-GB" sz="1600" b="1" baseline="-25000" dirty="0" smtClean="0"/>
                        <a:t>2 </a:t>
                      </a:r>
                      <a:r>
                        <a:rPr lang="en-GB" sz="1600" b="1" baseline="0" dirty="0" smtClean="0"/>
                        <a:t>in-</a:t>
                      </a:r>
                      <a:r>
                        <a:rPr lang="en-GB" sz="1600" b="1" dirty="0" smtClean="0"/>
                        <a:t>use</a:t>
                      </a:r>
                      <a:endParaRPr lang="en-GB" sz="1600" b="1" dirty="0"/>
                    </a:p>
                  </a:txBody>
                  <a:tcPr/>
                </a:tc>
                <a:tc>
                  <a:txBody>
                    <a:bodyPr/>
                    <a:lstStyle/>
                    <a:p>
                      <a:pPr algn="ctr"/>
                      <a:r>
                        <a:rPr lang="en-GB" sz="1600" dirty="0" smtClean="0"/>
                        <a:t>Heating, ventilation and air conditioning</a:t>
                      </a:r>
                    </a:p>
                    <a:p>
                      <a:pPr algn="ctr"/>
                      <a:r>
                        <a:rPr lang="en-GB" sz="1600" dirty="0" smtClean="0"/>
                        <a:t>(particularly</a:t>
                      </a:r>
                      <a:r>
                        <a:rPr lang="en-GB" sz="1600" baseline="0" dirty="0" smtClean="0"/>
                        <a:t> heating)</a:t>
                      </a:r>
                      <a:endParaRPr lang="en-GB" sz="1600" dirty="0"/>
                    </a:p>
                  </a:txBody>
                  <a:tcPr/>
                </a:tc>
                <a:tc>
                  <a:txBody>
                    <a:bodyPr/>
                    <a:lstStyle/>
                    <a:p>
                      <a:pPr algn="ctr"/>
                      <a:r>
                        <a:rPr lang="en-GB" sz="1600" dirty="0" smtClean="0"/>
                        <a:t>70%</a:t>
                      </a:r>
                      <a:endParaRPr lang="en-GB" sz="1600" dirty="0"/>
                    </a:p>
                  </a:txBody>
                  <a:tcPr/>
                </a:tc>
                <a:tc>
                  <a:txBody>
                    <a:bodyPr/>
                    <a:lstStyle/>
                    <a:p>
                      <a:r>
                        <a:rPr lang="en-GB" sz="1600" dirty="0" smtClean="0"/>
                        <a:t>Upgrading and refurbishment of equipment</a:t>
                      </a:r>
                      <a:endParaRPr lang="en-GB" sz="1600" dirty="0"/>
                    </a:p>
                  </a:txBody>
                  <a:tcPr/>
                </a:tc>
              </a:tr>
              <a:tr h="370840">
                <a:tc>
                  <a:txBody>
                    <a:bodyPr/>
                    <a:lstStyle/>
                    <a:p>
                      <a:r>
                        <a:rPr lang="en-GB" sz="1600" b="1" dirty="0" smtClean="0"/>
                        <a:t>Embodied CO</a:t>
                      </a:r>
                      <a:r>
                        <a:rPr lang="en-GB" sz="1600" b="1" baseline="-25000" dirty="0" smtClean="0"/>
                        <a:t>2</a:t>
                      </a:r>
                      <a:r>
                        <a:rPr lang="en-GB" sz="1600" b="1" dirty="0" smtClean="0"/>
                        <a:t> emissions</a:t>
                      </a:r>
                      <a:endParaRPr lang="en-GB" sz="1600" b="1" dirty="0"/>
                    </a:p>
                  </a:txBody>
                  <a:tcPr/>
                </a:tc>
                <a:tc>
                  <a:txBody>
                    <a:bodyPr/>
                    <a:lstStyle/>
                    <a:p>
                      <a:pPr algn="ctr"/>
                      <a:r>
                        <a:rPr lang="en-GB" sz="1600" dirty="0" smtClean="0"/>
                        <a:t>ICT equipment</a:t>
                      </a:r>
                      <a:endParaRPr lang="en-GB" sz="1600" dirty="0"/>
                    </a:p>
                  </a:txBody>
                  <a:tcPr/>
                </a:tc>
                <a:tc>
                  <a:txBody>
                    <a:bodyPr/>
                    <a:lstStyle/>
                    <a:p>
                      <a:pPr algn="ctr"/>
                      <a:r>
                        <a:rPr lang="en-GB" sz="1600" dirty="0" smtClean="0"/>
                        <a:t>45%</a:t>
                      </a:r>
                      <a:endParaRPr lang="en-GB" sz="1600" dirty="0"/>
                    </a:p>
                  </a:txBody>
                  <a:tcPr/>
                </a:tc>
                <a:tc>
                  <a:txBody>
                    <a:bodyPr/>
                    <a:lstStyle/>
                    <a:p>
                      <a:r>
                        <a:rPr lang="en-GB" sz="1600" dirty="0" smtClean="0"/>
                        <a:t>Extending lifespan of equipment</a:t>
                      </a:r>
                      <a:endParaRPr lang="en-GB" sz="1600" dirty="0"/>
                    </a:p>
                  </a:txBody>
                  <a:tcPr/>
                </a:tc>
              </a:tr>
              <a:tr h="370840">
                <a:tc>
                  <a:txBody>
                    <a:bodyPr/>
                    <a:lstStyle/>
                    <a:p>
                      <a:r>
                        <a:rPr lang="en-GB" sz="1600" b="1" dirty="0" smtClean="0"/>
                        <a:t>Water use</a:t>
                      </a:r>
                      <a:endParaRPr lang="en-GB" sz="1600" b="1" dirty="0"/>
                    </a:p>
                  </a:txBody>
                  <a:tcPr/>
                </a:tc>
                <a:tc>
                  <a:txBody>
                    <a:bodyPr/>
                    <a:lstStyle/>
                    <a:p>
                      <a:pPr algn="ctr"/>
                      <a:r>
                        <a:rPr lang="en-GB" sz="1600" dirty="0" smtClean="0"/>
                        <a:t>Washrooms and kitchens</a:t>
                      </a:r>
                      <a:endParaRPr lang="en-GB" sz="1600" dirty="0"/>
                    </a:p>
                  </a:txBody>
                  <a:tcPr/>
                </a:tc>
                <a:tc>
                  <a:txBody>
                    <a:bodyPr/>
                    <a:lstStyle/>
                    <a:p>
                      <a:pPr algn="ctr"/>
                      <a:r>
                        <a:rPr lang="en-GB" sz="1600" dirty="0" smtClean="0"/>
                        <a:t>90%</a:t>
                      </a:r>
                      <a:endParaRPr lang="en-GB" sz="1600" dirty="0"/>
                    </a:p>
                  </a:txBody>
                  <a:tcPr/>
                </a:tc>
                <a:tc>
                  <a:txBody>
                    <a:bodyPr/>
                    <a:lstStyle/>
                    <a:p>
                      <a:r>
                        <a:rPr lang="en-GB" sz="1600" dirty="0" smtClean="0"/>
                        <a:t>Reducing mains water use (e.g.</a:t>
                      </a:r>
                      <a:r>
                        <a:rPr lang="en-GB" sz="1600" baseline="0" dirty="0" smtClean="0"/>
                        <a:t> flow regulators)</a:t>
                      </a:r>
                      <a:endParaRPr lang="en-GB" sz="1600" dirty="0"/>
                    </a:p>
                  </a:txBody>
                  <a:tcPr/>
                </a:tc>
              </a:tr>
              <a:tr h="370840">
                <a:tc>
                  <a:txBody>
                    <a:bodyPr/>
                    <a:lstStyle/>
                    <a:p>
                      <a:r>
                        <a:rPr lang="en-GB" sz="1600" b="1" dirty="0" smtClean="0"/>
                        <a:t>Cost</a:t>
                      </a:r>
                      <a:endParaRPr lang="en-GB" sz="1600" b="1" dirty="0"/>
                    </a:p>
                  </a:txBody>
                  <a:tcPr/>
                </a:tc>
                <a:tc>
                  <a:txBody>
                    <a:bodyPr/>
                    <a:lstStyle/>
                    <a:p>
                      <a:pPr algn="ctr"/>
                      <a:r>
                        <a:rPr lang="en-GB" sz="1600" dirty="0" smtClean="0"/>
                        <a:t>ICT equipment</a:t>
                      </a:r>
                      <a:endParaRPr lang="en-GB" sz="1600" dirty="0"/>
                    </a:p>
                  </a:txBody>
                  <a:tcPr/>
                </a:tc>
                <a:tc>
                  <a:txBody>
                    <a:bodyPr/>
                    <a:lstStyle/>
                    <a:p>
                      <a:pPr algn="ctr"/>
                      <a:r>
                        <a:rPr lang="en-GB" sz="1600" dirty="0" smtClean="0"/>
                        <a:t>30%</a:t>
                      </a:r>
                      <a:endParaRPr lang="en-GB" sz="1600" dirty="0"/>
                    </a:p>
                  </a:txBody>
                  <a:tcPr/>
                </a:tc>
                <a:tc>
                  <a:txBody>
                    <a:bodyPr/>
                    <a:lstStyle/>
                    <a:p>
                      <a:r>
                        <a:rPr lang="en-GB" sz="1600" dirty="0" smtClean="0"/>
                        <a:t>Extending equipment lifespans</a:t>
                      </a:r>
                      <a:endParaRPr lang="en-GB" sz="1600" dirty="0"/>
                    </a:p>
                  </a:txBody>
                  <a:tcPr/>
                </a:tc>
              </a:tr>
            </a:tbl>
          </a:graphicData>
        </a:graphic>
      </p:graphicFrame>
      <p:sp>
        <p:nvSpPr>
          <p:cNvPr id="3" name="Title 4"/>
          <p:cNvSpPr txBox="1">
            <a:spLocks/>
          </p:cNvSpPr>
          <p:nvPr/>
        </p:nvSpPr>
        <p:spPr bwMode="auto">
          <a:xfrm>
            <a:off x="829340" y="464936"/>
            <a:ext cx="816682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r>
              <a:rPr lang="en-GB" sz="3200" b="0" kern="0" dirty="0" smtClean="0"/>
              <a:t>Reducing impact of procurement</a:t>
            </a:r>
          </a:p>
        </p:txBody>
      </p:sp>
    </p:spTree>
    <p:extLst>
      <p:ext uri="{BB962C8B-B14F-4D97-AF65-F5344CB8AC3E}">
        <p14:creationId xmlns:p14="http://schemas.microsoft.com/office/powerpoint/2010/main" val="290129406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490311" y="5735348"/>
            <a:ext cx="1800200" cy="854725"/>
            <a:chOff x="1878275" y="4273620"/>
            <a:chExt cx="1800200" cy="854725"/>
          </a:xfrm>
          <a:scene3d>
            <a:camera prst="orthographicFront"/>
            <a:lightRig rig="threePt" dir="t">
              <a:rot lat="0" lon="0" rev="7500000"/>
            </a:lightRig>
          </a:scene3d>
        </p:grpSpPr>
        <p:sp>
          <p:nvSpPr>
            <p:cNvPr id="15" name="Trapezoid 14"/>
            <p:cNvSpPr/>
            <p:nvPr/>
          </p:nvSpPr>
          <p:spPr>
            <a:xfrm rot="10800000">
              <a:off x="2269970" y="4273620"/>
              <a:ext cx="907988" cy="854724"/>
            </a:xfrm>
            <a:prstGeom prst="trapezoid">
              <a:avLst>
                <a:gd name="adj" fmla="val 53116"/>
              </a:avLst>
            </a:prstGeom>
            <a:solidFill>
              <a:schemeClr val="accent2">
                <a:alpha val="8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9185"/>
                <a:satOff val="-1423"/>
                <a:lumOff val="13702"/>
                <a:alphaOff val="0"/>
              </a:schemeClr>
            </a:effectRef>
            <a:fontRef idx="minor">
              <a:schemeClr val="lt1"/>
            </a:fontRef>
          </p:style>
          <p:txBody>
            <a:bodyPr/>
            <a:lstStyle/>
            <a:p>
              <a:endParaRPr lang="en-GB" dirty="0"/>
            </a:p>
          </p:txBody>
        </p:sp>
        <p:sp>
          <p:nvSpPr>
            <p:cNvPr id="16" name="Trapezoid 14"/>
            <p:cNvSpPr/>
            <p:nvPr/>
          </p:nvSpPr>
          <p:spPr>
            <a:xfrm>
              <a:off x="1878275" y="4273621"/>
              <a:ext cx="1800200"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endParaRPr lang="en-GB" sz="1600" i="1" dirty="0">
                <a:solidFill>
                  <a:schemeClr val="tx2"/>
                </a:solidFill>
              </a:endParaRPr>
            </a:p>
          </p:txBody>
        </p:sp>
      </p:grpSp>
      <p:grpSp>
        <p:nvGrpSpPr>
          <p:cNvPr id="5" name="Group 4"/>
          <p:cNvGrpSpPr/>
          <p:nvPr/>
        </p:nvGrpSpPr>
        <p:grpSpPr>
          <a:xfrm>
            <a:off x="3612036" y="1461728"/>
            <a:ext cx="8797599" cy="2525828"/>
            <a:chOff x="0" y="0"/>
            <a:chExt cx="8797599" cy="2525828"/>
          </a:xfrm>
          <a:scene3d>
            <a:camera prst="orthographicFront"/>
            <a:lightRig rig="threePt" dir="t">
              <a:rot lat="0" lon="0" rev="7500000"/>
            </a:lightRig>
          </a:scene3d>
        </p:grpSpPr>
        <p:sp>
          <p:nvSpPr>
            <p:cNvPr id="25" name="Trapezoid 24"/>
            <p:cNvSpPr/>
            <p:nvPr/>
          </p:nvSpPr>
          <p:spPr>
            <a:xfrm rot="10800000">
              <a:off x="0" y="0"/>
              <a:ext cx="5447928" cy="854724"/>
            </a:xfrm>
            <a:prstGeom prst="trapezoid">
              <a:avLst>
                <a:gd name="adj" fmla="val 53116"/>
              </a:avLst>
            </a:prstGeom>
            <a:solidFill>
              <a:schemeClr val="accent1">
                <a:lumMod val="50000"/>
              </a:schemeClr>
            </a:solidFill>
            <a:sp3d prstMaterial="plastic">
              <a:bevelT w="127000" h="25400" prst="relaxedInset"/>
            </a:sp3d>
          </p:spPr>
          <p:style>
            <a:lnRef idx="0">
              <a:schemeClr val="lt1">
                <a:hueOff val="0"/>
                <a:satOff val="0"/>
                <a:lumOff val="0"/>
                <a:alphaOff val="0"/>
              </a:schemeClr>
            </a:lnRef>
            <a:fillRef idx="3">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txBody>
            <a:bodyPr/>
            <a:lstStyle/>
            <a:p>
              <a:endParaRPr lang="en-GB" dirty="0"/>
            </a:p>
          </p:txBody>
        </p:sp>
        <p:sp>
          <p:nvSpPr>
            <p:cNvPr id="26" name="Trapezoid 4"/>
            <p:cNvSpPr/>
            <p:nvPr/>
          </p:nvSpPr>
          <p:spPr>
            <a:xfrm>
              <a:off x="5256446" y="1671104"/>
              <a:ext cx="3541153"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endParaRPr lang="en-GB" sz="1800" i="1" dirty="0">
                <a:solidFill>
                  <a:srgbClr val="FFFFFF"/>
                </a:solidFill>
              </a:endParaRPr>
            </a:p>
          </p:txBody>
        </p:sp>
      </p:grpSp>
      <p:grpSp>
        <p:nvGrpSpPr>
          <p:cNvPr id="4" name="Group 3"/>
          <p:cNvGrpSpPr/>
          <p:nvPr/>
        </p:nvGrpSpPr>
        <p:grpSpPr>
          <a:xfrm>
            <a:off x="4060721" y="2311118"/>
            <a:ext cx="4539940" cy="1709448"/>
            <a:chOff x="4066029" y="2316452"/>
            <a:chExt cx="4539940" cy="1709448"/>
          </a:xfrm>
        </p:grpSpPr>
        <p:grpSp>
          <p:nvGrpSpPr>
            <p:cNvPr id="7" name="Group 6"/>
            <p:cNvGrpSpPr/>
            <p:nvPr/>
          </p:nvGrpSpPr>
          <p:grpSpPr>
            <a:xfrm>
              <a:off x="4066029" y="2316452"/>
              <a:ext cx="4539940" cy="854724"/>
              <a:chOff x="453993" y="854724"/>
              <a:chExt cx="4539940" cy="854724"/>
            </a:xfrm>
            <a:scene3d>
              <a:camera prst="orthographicFront"/>
              <a:lightRig rig="threePt" dir="t">
                <a:rot lat="0" lon="0" rev="7500000"/>
              </a:lightRig>
            </a:scene3d>
          </p:grpSpPr>
          <p:sp>
            <p:nvSpPr>
              <p:cNvPr id="23" name="Trapezoid 22"/>
              <p:cNvSpPr/>
              <p:nvPr/>
            </p:nvSpPr>
            <p:spPr>
              <a:xfrm rot="10800000">
                <a:off x="453993" y="854724"/>
                <a:ext cx="4539940" cy="854724"/>
              </a:xfrm>
              <a:prstGeom prst="trapezoid">
                <a:avLst>
                  <a:gd name="adj" fmla="val 53116"/>
                </a:avLst>
              </a:prstGeom>
              <a:solidFill>
                <a:schemeClr val="accent1">
                  <a:lumMod val="75000"/>
                </a:schemeClr>
              </a:solidFill>
              <a:sp3d prstMaterial="plastic">
                <a:bevelT w="127000" h="25400" prst="relaxedInset"/>
              </a:sp3d>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a:lstStyle/>
              <a:p>
                <a:endParaRPr lang="en-GB" dirty="0"/>
              </a:p>
            </p:txBody>
          </p:sp>
          <p:sp>
            <p:nvSpPr>
              <p:cNvPr id="24" name="Trapezoid 6"/>
              <p:cNvSpPr/>
              <p:nvPr/>
            </p:nvSpPr>
            <p:spPr>
              <a:xfrm>
                <a:off x="1248483" y="854724"/>
                <a:ext cx="2950961"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a:solidFill>
                      <a:srgbClr val="FFFFFF"/>
                    </a:solidFill>
                  </a:rPr>
                  <a:t>Re-use </a:t>
                </a:r>
                <a:r>
                  <a:rPr lang="en-GB" sz="1800" b="1" dirty="0" smtClean="0">
                    <a:solidFill>
                      <a:srgbClr val="FFFFFF"/>
                    </a:solidFill>
                  </a:rPr>
                  <a:t>/ repair/ </a:t>
                </a:r>
                <a:r>
                  <a:rPr lang="en-GB" sz="1800" b="1" dirty="0">
                    <a:solidFill>
                      <a:srgbClr val="FFFFFF"/>
                    </a:solidFill>
                  </a:rPr>
                  <a:t>redeploy existing assets</a:t>
                </a:r>
                <a:endParaRPr lang="en-GB" sz="1800" i="1" dirty="0">
                  <a:solidFill>
                    <a:srgbClr val="FFFFFF"/>
                  </a:solidFill>
                </a:endParaRPr>
              </a:p>
            </p:txBody>
          </p:sp>
        </p:grpSp>
        <p:grpSp>
          <p:nvGrpSpPr>
            <p:cNvPr id="8" name="Group 7"/>
            <p:cNvGrpSpPr/>
            <p:nvPr/>
          </p:nvGrpSpPr>
          <p:grpSpPr>
            <a:xfrm>
              <a:off x="4520023" y="3171176"/>
              <a:ext cx="3631952" cy="854724"/>
              <a:chOff x="907987" y="1709448"/>
              <a:chExt cx="3631952" cy="854724"/>
            </a:xfrm>
            <a:scene3d>
              <a:camera prst="orthographicFront"/>
              <a:lightRig rig="threePt" dir="t">
                <a:rot lat="0" lon="0" rev="7500000"/>
              </a:lightRig>
            </a:scene3d>
          </p:grpSpPr>
          <p:sp>
            <p:nvSpPr>
              <p:cNvPr id="21" name="Trapezoid 20"/>
              <p:cNvSpPr/>
              <p:nvPr/>
            </p:nvSpPr>
            <p:spPr>
              <a:xfrm rot="10800000">
                <a:off x="907987" y="1709448"/>
                <a:ext cx="3631952" cy="854724"/>
              </a:xfrm>
              <a:prstGeom prst="trapezoid">
                <a:avLst>
                  <a:gd name="adj" fmla="val 53116"/>
                </a:avLst>
              </a:prstGeom>
              <a:solidFill>
                <a:schemeClr val="accent1">
                  <a:lumMod val="75000"/>
                </a:schemeClr>
              </a:solidFill>
              <a:sp3d prstMaterial="plastic">
                <a:bevelT w="127000" h="25400" prst="relaxedInset"/>
              </a:sp3d>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a:lstStyle/>
              <a:p>
                <a:endParaRPr lang="en-GB" dirty="0"/>
              </a:p>
            </p:txBody>
          </p:sp>
          <p:sp>
            <p:nvSpPr>
              <p:cNvPr id="22" name="Trapezoid 8"/>
              <p:cNvSpPr/>
              <p:nvPr/>
            </p:nvSpPr>
            <p:spPr>
              <a:xfrm>
                <a:off x="1543579" y="1709448"/>
                <a:ext cx="2360768" cy="854724"/>
              </a:xfrm>
              <a:prstGeom prst="rect">
                <a:avLst/>
              </a:prstGeom>
              <a:noFill/>
              <a:ln>
                <a:noFill/>
              </a:ln>
              <a:sp3d prstMaterial="plastic">
                <a:bevelT w="127000" h="25400" prst="relaxedInset"/>
              </a:sp3d>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a:solidFill>
                      <a:srgbClr val="FFFFFF"/>
                    </a:solidFill>
                  </a:rPr>
                  <a:t>Replace</a:t>
                </a:r>
                <a:endParaRPr lang="en-GB" sz="1800" i="1" dirty="0">
                  <a:solidFill>
                    <a:srgbClr val="FFFFFF"/>
                  </a:solidFill>
                </a:endParaRPr>
              </a:p>
            </p:txBody>
          </p:sp>
        </p:grpSp>
      </p:grpSp>
      <p:grpSp>
        <p:nvGrpSpPr>
          <p:cNvPr id="31" name="Group 30"/>
          <p:cNvGrpSpPr/>
          <p:nvPr/>
        </p:nvGrpSpPr>
        <p:grpSpPr>
          <a:xfrm>
            <a:off x="4974018" y="4025900"/>
            <a:ext cx="2723964" cy="1709448"/>
            <a:chOff x="4974018" y="4025900"/>
            <a:chExt cx="2723964" cy="1709448"/>
          </a:xfrm>
        </p:grpSpPr>
        <p:grpSp>
          <p:nvGrpSpPr>
            <p:cNvPr id="9" name="Group 8"/>
            <p:cNvGrpSpPr/>
            <p:nvPr/>
          </p:nvGrpSpPr>
          <p:grpSpPr>
            <a:xfrm>
              <a:off x="4974018" y="4025900"/>
              <a:ext cx="2723964" cy="854724"/>
              <a:chOff x="1361982" y="2564172"/>
              <a:chExt cx="2723964" cy="854724"/>
            </a:xfrm>
            <a:scene3d>
              <a:camera prst="orthographicFront"/>
              <a:lightRig rig="threePt" dir="t">
                <a:rot lat="0" lon="0" rev="7500000"/>
              </a:lightRig>
            </a:scene3d>
          </p:grpSpPr>
          <p:sp>
            <p:nvSpPr>
              <p:cNvPr id="19" name="Trapezoid 18"/>
              <p:cNvSpPr/>
              <p:nvPr/>
            </p:nvSpPr>
            <p:spPr>
              <a:xfrm rot="10800000">
                <a:off x="1361982" y="2564172"/>
                <a:ext cx="2723964" cy="854724"/>
              </a:xfrm>
              <a:prstGeom prst="trapezoid">
                <a:avLst>
                  <a:gd name="adj" fmla="val 53116"/>
                </a:avLst>
              </a:prstGeom>
              <a:solidFill>
                <a:schemeClr val="accent1">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67555"/>
                  <a:satOff val="-4269"/>
                  <a:lumOff val="41107"/>
                  <a:alphaOff val="0"/>
                </a:schemeClr>
              </a:effectRef>
              <a:fontRef idx="minor">
                <a:schemeClr val="lt1"/>
              </a:fontRef>
            </p:style>
            <p:txBody>
              <a:bodyPr/>
              <a:lstStyle/>
              <a:p>
                <a:endParaRPr lang="en-GB" dirty="0"/>
              </a:p>
            </p:txBody>
          </p:sp>
          <p:sp>
            <p:nvSpPr>
              <p:cNvPr id="20" name="Trapezoid 10"/>
              <p:cNvSpPr/>
              <p:nvPr/>
            </p:nvSpPr>
            <p:spPr>
              <a:xfrm>
                <a:off x="1838675" y="2564172"/>
                <a:ext cx="1770576"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smtClean="0">
                    <a:solidFill>
                      <a:schemeClr val="bg2">
                        <a:lumMod val="50000"/>
                      </a:schemeClr>
                    </a:solidFill>
                  </a:rPr>
                  <a:t>Purchase products </a:t>
                </a:r>
                <a:endParaRPr lang="en-GB" sz="1800" i="1" dirty="0">
                  <a:solidFill>
                    <a:schemeClr val="bg2">
                      <a:lumMod val="50000"/>
                    </a:schemeClr>
                  </a:solidFill>
                </a:endParaRPr>
              </a:p>
            </p:txBody>
          </p:sp>
        </p:grpSp>
        <p:grpSp>
          <p:nvGrpSpPr>
            <p:cNvPr id="10" name="Group 9"/>
            <p:cNvGrpSpPr/>
            <p:nvPr/>
          </p:nvGrpSpPr>
          <p:grpSpPr>
            <a:xfrm>
              <a:off x="5425663" y="4880624"/>
              <a:ext cx="1818325" cy="854724"/>
              <a:chOff x="1813627" y="3418896"/>
              <a:chExt cx="1818325" cy="854724"/>
            </a:xfrm>
            <a:scene3d>
              <a:camera prst="orthographicFront"/>
              <a:lightRig rig="threePt" dir="t">
                <a:rot lat="0" lon="0" rev="7500000"/>
              </a:lightRig>
            </a:scene3d>
          </p:grpSpPr>
          <p:sp>
            <p:nvSpPr>
              <p:cNvPr id="17" name="Trapezoid 16"/>
              <p:cNvSpPr/>
              <p:nvPr/>
            </p:nvSpPr>
            <p:spPr>
              <a:xfrm rot="10800000">
                <a:off x="1815976" y="3418896"/>
                <a:ext cx="1815976" cy="854724"/>
              </a:xfrm>
              <a:prstGeom prst="trapezoid">
                <a:avLst>
                  <a:gd name="adj" fmla="val 53116"/>
                </a:avLst>
              </a:prstGeom>
              <a:solidFill>
                <a:schemeClr val="accent1">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178370"/>
                  <a:satOff val="-2846"/>
                  <a:lumOff val="27405"/>
                  <a:alphaOff val="0"/>
                </a:schemeClr>
              </a:effectRef>
              <a:fontRef idx="minor">
                <a:schemeClr val="lt1"/>
              </a:fontRef>
            </p:style>
            <p:txBody>
              <a:bodyPr/>
              <a:lstStyle/>
              <a:p>
                <a:endParaRPr lang="en-GB" dirty="0"/>
              </a:p>
            </p:txBody>
          </p:sp>
          <p:sp>
            <p:nvSpPr>
              <p:cNvPr id="18" name="Trapezoid 12"/>
              <p:cNvSpPr/>
              <p:nvPr/>
            </p:nvSpPr>
            <p:spPr>
              <a:xfrm>
                <a:off x="1813627" y="3418896"/>
                <a:ext cx="1800200"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spcAft>
                    <a:spcPts val="0"/>
                  </a:spcAft>
                  <a:defRPr/>
                </a:pPr>
                <a:r>
                  <a:rPr lang="en-GB" sz="1800" b="1" dirty="0" smtClean="0">
                    <a:solidFill>
                      <a:schemeClr val="bg2">
                        <a:lumMod val="50000"/>
                      </a:schemeClr>
                    </a:solidFill>
                  </a:rPr>
                  <a:t>Value from unwanted </a:t>
                </a:r>
              </a:p>
              <a:p>
                <a:pPr algn="ctr" defTabSz="800100">
                  <a:spcAft>
                    <a:spcPts val="0"/>
                  </a:spcAft>
                  <a:defRPr/>
                </a:pPr>
                <a:r>
                  <a:rPr lang="en-GB" sz="1800" b="1" dirty="0" smtClean="0">
                    <a:solidFill>
                      <a:schemeClr val="bg2">
                        <a:lumMod val="50000"/>
                      </a:schemeClr>
                    </a:solidFill>
                  </a:rPr>
                  <a:t>assets</a:t>
                </a:r>
                <a:endParaRPr lang="en-GB" sz="1800" i="1" dirty="0">
                  <a:solidFill>
                    <a:schemeClr val="bg2">
                      <a:lumMod val="50000"/>
                    </a:schemeClr>
                  </a:solidFill>
                </a:endParaRPr>
              </a:p>
            </p:txBody>
          </p:sp>
        </p:grpSp>
      </p:grpSp>
      <p:sp>
        <p:nvSpPr>
          <p:cNvPr id="27" name="Title 4"/>
          <p:cNvSpPr>
            <a:spLocks noGrp="1"/>
          </p:cNvSpPr>
          <p:nvPr>
            <p:ph type="title"/>
          </p:nvPr>
        </p:nvSpPr>
        <p:spPr>
          <a:xfrm>
            <a:off x="249243" y="4909091"/>
            <a:ext cx="4316180" cy="1652513"/>
          </a:xfrm>
        </p:spPr>
        <p:txBody>
          <a:bodyPr/>
          <a:lstStyle/>
          <a:p>
            <a:pPr algn="ctr"/>
            <a:r>
              <a:rPr lang="en-GB" dirty="0" smtClean="0"/>
              <a:t>Hierarchy of actions to use assets and resources more efficiently</a:t>
            </a:r>
          </a:p>
        </p:txBody>
      </p:sp>
      <p:sp>
        <p:nvSpPr>
          <p:cNvPr id="28" name="Title 4"/>
          <p:cNvSpPr txBox="1">
            <a:spLocks/>
          </p:cNvSpPr>
          <p:nvPr/>
        </p:nvSpPr>
        <p:spPr bwMode="auto">
          <a:xfrm>
            <a:off x="829340" y="464936"/>
            <a:ext cx="816682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r>
              <a:rPr lang="en-GB" sz="3200" b="0" kern="0" dirty="0" smtClean="0"/>
              <a:t>Hierarchy of actions for procurement</a:t>
            </a:r>
          </a:p>
        </p:txBody>
      </p:sp>
      <p:sp>
        <p:nvSpPr>
          <p:cNvPr id="29" name="Rounded Rectangle 28"/>
          <p:cNvSpPr/>
          <p:nvPr/>
        </p:nvSpPr>
        <p:spPr>
          <a:xfrm>
            <a:off x="0" y="1473061"/>
            <a:ext cx="3612035" cy="2756719"/>
          </a:xfrm>
          <a:prstGeom prst="roundRect">
            <a:avLst/>
          </a:prstGeom>
          <a:noFill/>
          <a:ln>
            <a:noFill/>
          </a:ln>
          <a:effectLst>
            <a:outerShdw blurRad="40000" dist="23000" dir="5400000" rotWithShape="0">
              <a:srgbClr val="000000">
                <a:alpha val="35000"/>
              </a:srgbClr>
            </a:outerShdw>
          </a:effectLst>
          <a:scene3d>
            <a:camera prst="orthographicFront"/>
            <a:lightRig rig="threePt" dir="t"/>
          </a:scene3d>
          <a:sp3d prstMaterial="plastic">
            <a:bevelT w="127000" h="25400"/>
          </a:sp3d>
        </p:spPr>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lang="en-GB" sz="1600" dirty="0">
                <a:solidFill>
                  <a:srgbClr val="042E72"/>
                </a:solidFill>
                <a:latin typeface="Tahoma"/>
              </a:rPr>
              <a:t>S</a:t>
            </a:r>
            <a:r>
              <a:rPr kumimoji="0" lang="en-GB" sz="1600" b="0" i="0" u="none" strike="noStrike" kern="1200" cap="none" spc="0" normalizeH="0" baseline="0" noProof="0" dirty="0" err="1" smtClean="0">
                <a:ln>
                  <a:noFill/>
                </a:ln>
                <a:solidFill>
                  <a:srgbClr val="042E72"/>
                </a:solidFill>
                <a:effectLst/>
                <a:uLnTx/>
                <a:uFillTx/>
                <a:latin typeface="Tahoma"/>
              </a:rPr>
              <a:t>pecifications</a:t>
            </a:r>
            <a:r>
              <a:rPr kumimoji="0" lang="en-GB" sz="1600" b="0" i="0" u="none" strike="noStrike" kern="1200" cap="none" spc="0" normalizeH="0" baseline="0" noProof="0" dirty="0" smtClean="0">
                <a:ln>
                  <a:noFill/>
                </a:ln>
                <a:solidFill>
                  <a:srgbClr val="042E72"/>
                </a:solidFill>
                <a:effectLst/>
                <a:uLnTx/>
                <a:uFillTx/>
                <a:latin typeface="Tahoma"/>
              </a:rPr>
              <a:t> for:</a:t>
            </a:r>
          </a:p>
          <a:p>
            <a:pPr marL="285750" marR="0" lvl="0" indent="-28575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GB" sz="1600" b="0" i="0" u="none" strike="noStrike" kern="1200" cap="none" spc="0" normalizeH="0" baseline="0" noProof="0" dirty="0" smtClean="0">
                <a:ln>
                  <a:noFill/>
                </a:ln>
                <a:solidFill>
                  <a:srgbClr val="042E72"/>
                </a:solidFill>
                <a:effectLst/>
                <a:uLnTx/>
                <a:uFillTx/>
                <a:latin typeface="Tahoma"/>
              </a:rPr>
              <a:t>durability</a:t>
            </a:r>
          </a:p>
          <a:p>
            <a:pPr marL="285750" marR="0" lvl="0" indent="-28575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GB" sz="1600" b="0" i="0" u="none" strike="noStrike" kern="1200" cap="none" spc="0" normalizeH="0" baseline="0" noProof="0" dirty="0" smtClean="0">
                <a:ln>
                  <a:noFill/>
                </a:ln>
                <a:solidFill>
                  <a:srgbClr val="042E72"/>
                </a:solidFill>
                <a:effectLst/>
                <a:uLnTx/>
                <a:uFillTx/>
                <a:latin typeface="Tahoma"/>
              </a:rPr>
              <a:t>re-usability</a:t>
            </a:r>
          </a:p>
          <a:p>
            <a:pPr marL="285750" marR="0" lvl="0" indent="-28575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GB" sz="1600" b="0" i="0" u="none" strike="noStrike" kern="1200" cap="none" spc="0" normalizeH="0" baseline="0" noProof="0" dirty="0" smtClean="0">
                <a:ln>
                  <a:noFill/>
                </a:ln>
                <a:solidFill>
                  <a:srgbClr val="042E72"/>
                </a:solidFill>
                <a:effectLst/>
                <a:uLnTx/>
                <a:uFillTx/>
                <a:latin typeface="Tahoma"/>
              </a:rPr>
              <a:t>used products</a:t>
            </a:r>
          </a:p>
          <a:p>
            <a:pPr marL="285750" marR="0" lvl="0" indent="-28575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GB" sz="1600" b="0" i="0" u="none" strike="noStrike" kern="1200" cap="none" spc="0" normalizeH="0" baseline="0" noProof="0" dirty="0">
                <a:ln>
                  <a:noFill/>
                </a:ln>
                <a:solidFill>
                  <a:srgbClr val="042E72"/>
                </a:solidFill>
                <a:effectLst/>
                <a:uLnTx/>
                <a:uFillTx/>
                <a:latin typeface="Tahoma"/>
              </a:rPr>
              <a:t>l</a:t>
            </a:r>
            <a:r>
              <a:rPr kumimoji="0" lang="en-GB" sz="1600" b="0" i="0" u="none" strike="noStrike" kern="1200" cap="none" spc="0" normalizeH="0" baseline="0" noProof="0" dirty="0" smtClean="0">
                <a:ln>
                  <a:noFill/>
                </a:ln>
                <a:solidFill>
                  <a:srgbClr val="042E72"/>
                </a:solidFill>
                <a:effectLst/>
                <a:uLnTx/>
                <a:uFillTx/>
                <a:latin typeface="Tahoma"/>
              </a:rPr>
              <a:t>ower in-use impacts</a:t>
            </a:r>
          </a:p>
          <a:p>
            <a:pPr marL="285750" marR="0" lvl="0" indent="-28575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GB" sz="1600" b="0" i="0" u="none" strike="noStrike" kern="1200" cap="none" spc="0" normalizeH="0" baseline="0" noProof="0" dirty="0">
                <a:ln>
                  <a:noFill/>
                </a:ln>
                <a:solidFill>
                  <a:srgbClr val="042E72"/>
                </a:solidFill>
                <a:effectLst/>
                <a:uLnTx/>
                <a:uFillTx/>
                <a:latin typeface="Tahoma"/>
              </a:rPr>
              <a:t>l</a:t>
            </a:r>
            <a:r>
              <a:rPr kumimoji="0" lang="en-GB" sz="1600" b="0" i="0" u="none" strike="noStrike" kern="1200" cap="none" spc="0" normalizeH="0" baseline="0" noProof="0" dirty="0" smtClean="0">
                <a:ln>
                  <a:noFill/>
                </a:ln>
                <a:solidFill>
                  <a:srgbClr val="042E72"/>
                </a:solidFill>
                <a:effectLst/>
                <a:uLnTx/>
                <a:uFillTx/>
                <a:latin typeface="Tahoma"/>
              </a:rPr>
              <a:t>ower production impacts, e.g. materials content</a:t>
            </a:r>
          </a:p>
          <a:p>
            <a:pPr marL="285750" marR="0" lvl="0" indent="-28575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GB" sz="1600" b="0" i="0" u="none" strike="noStrike" kern="1200" cap="none" spc="0" normalizeH="0" baseline="0" noProof="0" dirty="0">
                <a:ln>
                  <a:noFill/>
                </a:ln>
                <a:solidFill>
                  <a:srgbClr val="042E72"/>
                </a:solidFill>
                <a:effectLst/>
                <a:uLnTx/>
                <a:uFillTx/>
                <a:latin typeface="Tahoma"/>
              </a:rPr>
              <a:t>m</a:t>
            </a:r>
            <a:r>
              <a:rPr kumimoji="0" lang="en-GB" sz="1600" b="0" i="0" u="none" strike="noStrike" kern="1200" cap="none" spc="0" normalizeH="0" baseline="0" noProof="0" dirty="0" smtClean="0">
                <a:ln>
                  <a:noFill/>
                </a:ln>
                <a:solidFill>
                  <a:srgbClr val="042E72"/>
                </a:solidFill>
                <a:effectLst/>
                <a:uLnTx/>
                <a:uFillTx/>
                <a:latin typeface="Tahoma"/>
              </a:rPr>
              <a:t>inimize hazardous chemicals </a:t>
            </a:r>
            <a:endParaRPr kumimoji="0" lang="en-GB" sz="1600" b="0" i="0" u="none" strike="noStrike" kern="1200" cap="none" spc="0" normalizeH="0" baseline="0" noProof="0" dirty="0">
              <a:ln>
                <a:noFill/>
              </a:ln>
              <a:solidFill>
                <a:srgbClr val="042E72"/>
              </a:solidFill>
              <a:effectLst/>
              <a:uLnTx/>
              <a:uFillTx/>
              <a:latin typeface="Tahoma"/>
            </a:endParaRPr>
          </a:p>
        </p:txBody>
      </p:sp>
      <p:sp>
        <p:nvSpPr>
          <p:cNvPr id="2" name="Left Brace 1"/>
          <p:cNvSpPr/>
          <p:nvPr/>
        </p:nvSpPr>
        <p:spPr>
          <a:xfrm>
            <a:off x="3101815" y="1473062"/>
            <a:ext cx="510220" cy="2552838"/>
          </a:xfrm>
          <a:prstGeom prst="leftBrace">
            <a:avLst>
              <a:gd name="adj1" fmla="val 31121"/>
              <a:gd name="adj2" fmla="val 49999"/>
            </a:avLst>
          </a:prstGeom>
          <a:ln w="63500">
            <a:solidFill>
              <a:srgbClr val="45481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lumMod val="50000"/>
                </a:schemeClr>
              </a:solidFill>
            </a:endParaRPr>
          </a:p>
        </p:txBody>
      </p:sp>
      <p:sp>
        <p:nvSpPr>
          <p:cNvPr id="3" name="Rectangle 2"/>
          <p:cNvSpPr/>
          <p:nvPr/>
        </p:nvSpPr>
        <p:spPr>
          <a:xfrm>
            <a:off x="4104411" y="1545148"/>
            <a:ext cx="4572000" cy="687881"/>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fontAlgn="base">
              <a:lnSpc>
                <a:spcPct val="90000"/>
              </a:lnSpc>
              <a:spcBef>
                <a:spcPct val="0"/>
              </a:spcBef>
              <a:spcAft>
                <a:spcPct val="35000"/>
              </a:spcAft>
            </a:pPr>
            <a:r>
              <a:rPr lang="en-GB" altLang="en-US" b="1" dirty="0" smtClean="0">
                <a:solidFill>
                  <a:srgbClr val="FFFFFF"/>
                </a:solidFill>
              </a:rPr>
              <a:t>Reduce</a:t>
            </a:r>
            <a:endParaRPr lang="en-GB" altLang="en-US" b="1" dirty="0">
              <a:solidFill>
                <a:srgbClr val="FFFFFF"/>
              </a:solidFill>
            </a:endParaRPr>
          </a:p>
          <a:p>
            <a:pPr algn="ctr" defTabSz="800100" fontAlgn="base">
              <a:lnSpc>
                <a:spcPct val="90000"/>
              </a:lnSpc>
              <a:spcBef>
                <a:spcPct val="0"/>
              </a:spcBef>
              <a:spcAft>
                <a:spcPct val="35000"/>
              </a:spcAft>
            </a:pPr>
            <a:r>
              <a:rPr lang="en-GB" altLang="en-US" b="1" dirty="0">
                <a:solidFill>
                  <a:srgbClr val="FFFFFF"/>
                </a:solidFill>
              </a:rPr>
              <a:t>‘The challenge function’</a:t>
            </a:r>
          </a:p>
        </p:txBody>
      </p:sp>
      <p:sp>
        <p:nvSpPr>
          <p:cNvPr id="6" name="Rectangle 5"/>
          <p:cNvSpPr/>
          <p:nvPr/>
        </p:nvSpPr>
        <p:spPr>
          <a:xfrm>
            <a:off x="5641083" y="5931878"/>
            <a:ext cx="1429844" cy="461665"/>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fontAlgn="base">
              <a:spcBef>
                <a:spcPct val="0"/>
              </a:spcBef>
            </a:pPr>
            <a:r>
              <a:rPr lang="en-GB" b="1" dirty="0" smtClean="0">
                <a:solidFill>
                  <a:schemeClr val="tx1">
                    <a:lumMod val="75000"/>
                  </a:schemeClr>
                </a:solidFill>
              </a:rPr>
              <a:t>End of</a:t>
            </a:r>
            <a:endParaRPr lang="en-GB" b="1" dirty="0">
              <a:solidFill>
                <a:schemeClr val="tx1">
                  <a:lumMod val="75000"/>
                </a:schemeClr>
              </a:solidFill>
            </a:endParaRPr>
          </a:p>
          <a:p>
            <a:pPr algn="ctr" defTabSz="800100" fontAlgn="base">
              <a:spcBef>
                <a:spcPct val="0"/>
              </a:spcBef>
            </a:pPr>
            <a:r>
              <a:rPr lang="en-GB" b="1" dirty="0">
                <a:solidFill>
                  <a:schemeClr val="tx1">
                    <a:lumMod val="75000"/>
                  </a:schemeClr>
                </a:solidFill>
              </a:rPr>
              <a:t>life</a:t>
            </a:r>
          </a:p>
        </p:txBody>
      </p:sp>
    </p:spTree>
    <p:extLst>
      <p:ext uri="{BB962C8B-B14F-4D97-AF65-F5344CB8AC3E}">
        <p14:creationId xmlns:p14="http://schemas.microsoft.com/office/powerpoint/2010/main" val="352000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3659134" y="511816"/>
            <a:ext cx="5097165" cy="492443"/>
          </a:xfrm>
        </p:spPr>
        <p:txBody>
          <a:bodyPr wrap="none">
            <a:spAutoFit/>
          </a:bodyPr>
          <a:lstStyle/>
          <a:p>
            <a:pPr eaLnBrk="1" hangingPunct="1"/>
            <a:r>
              <a:rPr lang="en-GB" altLang="en-US" sz="3200" b="0" kern="1200" dirty="0" smtClean="0">
                <a:ea typeface="+mn-ea"/>
                <a:cs typeface="+mn-cs"/>
              </a:rPr>
              <a:t>Using SPP process and tools</a:t>
            </a:r>
            <a:endParaRPr lang="en-GB" altLang="en-US" sz="3200" b="0" kern="1200" dirty="0">
              <a:ea typeface="+mn-ea"/>
              <a:cs typeface="+mn-cs"/>
            </a:endParaRPr>
          </a:p>
        </p:txBody>
      </p:sp>
      <p:graphicFrame>
        <p:nvGraphicFramePr>
          <p:cNvPr id="667771" name="Group 123"/>
          <p:cNvGraphicFramePr>
            <a:graphicFrameLocks noGrp="1"/>
          </p:cNvGraphicFramePr>
          <p:nvPr>
            <p:ph type="tbl" idx="1"/>
            <p:extLst>
              <p:ext uri="{D42A27DB-BD31-4B8C-83A1-F6EECF244321}">
                <p14:modId xmlns:p14="http://schemas.microsoft.com/office/powerpoint/2010/main" val="4180740693"/>
              </p:ext>
            </p:extLst>
          </p:nvPr>
        </p:nvGraphicFramePr>
        <p:xfrm>
          <a:off x="609881" y="1382622"/>
          <a:ext cx="8098868" cy="5251259"/>
        </p:xfrm>
        <a:graphic>
          <a:graphicData uri="http://schemas.openxmlformats.org/drawingml/2006/table">
            <a:tbl>
              <a:tblPr/>
              <a:tblGrid>
                <a:gridCol w="1803904"/>
                <a:gridCol w="227929"/>
                <a:gridCol w="6067035"/>
              </a:tblGrid>
              <a:tr h="354087">
                <a:tc rowSpan="2">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smtClean="0">
                          <a:ln>
                            <a:noFill/>
                          </a:ln>
                          <a:solidFill>
                            <a:srgbClr val="FFFFFF"/>
                          </a:solidFill>
                          <a:effectLst/>
                          <a:latin typeface="Tahoma" pitchFamily="34" charset="0"/>
                        </a:rPr>
                        <a:t>Actions </a:t>
                      </a:r>
                    </a:p>
                  </a:txBody>
                  <a:tcPr marL="99872" marR="99872" marT="51933" marB="51933"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smtClean="0">
                          <a:ln>
                            <a:noFill/>
                          </a:ln>
                          <a:solidFill>
                            <a:srgbClr val="FFFFFF"/>
                          </a:solidFill>
                          <a:effectLst/>
                          <a:latin typeface="Tahoma" pitchFamily="34" charset="0"/>
                        </a:rPr>
                        <a:t>Key Tools</a:t>
                      </a:r>
                    </a:p>
                  </a:txBody>
                  <a:tcPr marL="99872" marR="99872" marT="51933" marB="51933"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r>
              <a:tr h="352325">
                <a:tc vMerge="1">
                  <a:txBody>
                    <a:bodyPr/>
                    <a:lstStyle/>
                    <a:p>
                      <a:endParaRPr lang="en-GB"/>
                    </a:p>
                  </a:txBody>
                  <a:tcPr/>
                </a:tc>
                <a:tc gridSpan="2">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rgbClr val="FFFFFF"/>
                          </a:solidFill>
                          <a:effectLst/>
                          <a:latin typeface="Tahoma" pitchFamily="34" charset="0"/>
                        </a:rPr>
                        <a:t>Marrakech Approach</a:t>
                      </a:r>
                    </a:p>
                  </a:txBody>
                  <a:tcPr marL="99872" marR="99872" marT="51933" marB="51933"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r>
              <a:tr h="624744">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Tahoma" pitchFamily="34" charset="0"/>
                        </a:rPr>
                        <a:t>SET TARGET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smtClean="0">
                        <a:ln>
                          <a:noFill/>
                        </a:ln>
                        <a:solidFill>
                          <a:schemeClr val="tx1"/>
                        </a:solidFill>
                        <a:effectLst/>
                        <a:latin typeface="Tahoma" pitchFamily="34" charset="0"/>
                      </a:endParaRPr>
                    </a:p>
                  </a:txBody>
                  <a:tcPr marL="99872" marR="99872" marT="51933" marB="51933"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rowSpan="6">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600" b="1" i="0" u="none" strike="noStrike" cap="none" normalizeH="0" baseline="0" smtClean="0">
                        <a:ln>
                          <a:noFill/>
                        </a:ln>
                        <a:solidFill>
                          <a:schemeClr val="tx1"/>
                        </a:solidFill>
                        <a:effectLst/>
                        <a:latin typeface="Tahoma" pitchFamily="34" charset="0"/>
                      </a:endParaRPr>
                    </a:p>
                  </a:txBody>
                  <a:tcPr marL="99872" marR="99872" marT="51933" marB="51933"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Tahoma" pitchFamily="34" charset="0"/>
                        </a:rPr>
                        <a:t>Corporate requirements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600" b="1" i="0" u="none" strike="noStrike" cap="none" normalizeH="0" baseline="0" smtClean="0">
                        <a:ln>
                          <a:noFill/>
                        </a:ln>
                        <a:solidFill>
                          <a:schemeClr val="tx1"/>
                        </a:solidFill>
                        <a:effectLst/>
                        <a:latin typeface="Tahoma" pitchFamily="34" charset="0"/>
                      </a:endParaRPr>
                    </a:p>
                  </a:txBody>
                  <a:tcPr marL="99872" marR="99872" marT="51933" marB="51933"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744">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Tahoma" pitchFamily="34" charset="0"/>
                        </a:rPr>
                        <a:t>BASELINE  </a:t>
                      </a:r>
                    </a:p>
                  </a:txBody>
                  <a:tcPr marL="99872" marR="99872" marT="51933" marB="51933"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vMerge="1">
                  <a:txBody>
                    <a:bodyPr/>
                    <a:lstStyle/>
                    <a:p>
                      <a:endParaRPr lang="en-GB"/>
                    </a:p>
                  </a:txBody>
                  <a:tcPr/>
                </a:tc>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Tahoma" pitchFamily="34" charset="0"/>
                        </a:rPr>
                        <a:t>Flexible Framework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Tahoma" pitchFamily="34" charset="0"/>
                        </a:rPr>
                        <a:t>NSPPP Action Plan</a:t>
                      </a:r>
                    </a:p>
                  </a:txBody>
                  <a:tcPr marL="99872" marR="99872" marT="51933" marB="51933"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679">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Tahoma" pitchFamily="34" charset="0"/>
                        </a:rPr>
                        <a:t>SET REQUIREMENTS</a:t>
                      </a:r>
                    </a:p>
                  </a:txBody>
                  <a:tcPr marL="99872" marR="99872" marT="51933" marB="51933"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vMerge="1">
                  <a:txBody>
                    <a:bodyPr/>
                    <a:lstStyle/>
                    <a:p>
                      <a:endParaRPr lang="en-GB"/>
                    </a:p>
                  </a:txBody>
                  <a:tcPr/>
                </a:tc>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Tahoma" pitchFamily="34" charset="0"/>
                        </a:rPr>
                        <a:t>Buy Sustainable Quick Wins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Tahoma" pitchFamily="34" charset="0"/>
                        </a:rPr>
                        <a:t>Government Buying Standards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Tahoma" pitchFamily="34" charset="0"/>
                        </a:rPr>
                        <a:t>Model Clauses</a:t>
                      </a:r>
                    </a:p>
                  </a:txBody>
                  <a:tcPr marL="99872" marR="99872" marT="51933" marB="51933"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744">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Tahoma" pitchFamily="34" charset="0"/>
                        </a:rPr>
                        <a:t>FORECAST</a:t>
                      </a:r>
                    </a:p>
                  </a:txBody>
                  <a:tcPr marL="99872" marR="99872" marT="51933" marB="51933"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vMerge="1">
                  <a:txBody>
                    <a:bodyPr/>
                    <a:lstStyle/>
                    <a:p>
                      <a:endParaRPr lang="en-GB"/>
                    </a:p>
                  </a:txBody>
                  <a:tcPr/>
                </a:tc>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Tahoma" pitchFamily="34" charset="0"/>
                        </a:rPr>
                        <a:t>Flexible Framework tool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600" b="1" i="0" u="none" strike="noStrike" cap="none" normalizeH="0" baseline="0" smtClean="0">
                        <a:ln>
                          <a:noFill/>
                        </a:ln>
                        <a:solidFill>
                          <a:schemeClr val="tx1"/>
                        </a:solidFill>
                        <a:effectLst/>
                        <a:latin typeface="Tahoma" pitchFamily="34" charset="0"/>
                      </a:endParaRPr>
                    </a:p>
                  </a:txBody>
                  <a:tcPr marL="99872" marR="99872" marT="51933" marB="51933"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744">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Tahoma" pitchFamily="34" charset="0"/>
                        </a:rPr>
                        <a:t>MEASURE</a:t>
                      </a:r>
                    </a:p>
                  </a:txBody>
                  <a:tcPr marL="99872" marR="99872" marT="51933" marB="51933"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vMerge="1">
                  <a:txBody>
                    <a:bodyPr/>
                    <a:lstStyle/>
                    <a:p>
                      <a:endParaRPr lang="en-GB"/>
                    </a:p>
                  </a:txBody>
                  <a:tcPr/>
                </a:tc>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Tahoma" pitchFamily="34" charset="0"/>
                        </a:rPr>
                        <a:t>Measurement tools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Tahoma" pitchFamily="34" charset="0"/>
                        </a:rPr>
                        <a:t>Procurement Capability Assessment</a:t>
                      </a:r>
                    </a:p>
                  </a:txBody>
                  <a:tcPr marL="99872" marR="99872" marT="51933" marB="51933"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912">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Tahoma" pitchFamily="34" charset="0"/>
                        </a:rPr>
                        <a:t>REPORT</a:t>
                      </a:r>
                    </a:p>
                  </a:txBody>
                  <a:tcPr marL="99872" marR="99872" marT="51933" marB="51933"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vMerge="1">
                  <a:txBody>
                    <a:bodyPr/>
                    <a:lstStyle/>
                    <a:p>
                      <a:endParaRPr lang="en-GB"/>
                    </a:p>
                  </a:txBody>
                  <a:tcPr/>
                </a:tc>
                <a:tc>
                  <a:txBody>
                    <a:bodyPr/>
                    <a:lstStyle>
                      <a:lvl1pPr>
                        <a:spcBef>
                          <a:spcPct val="20000"/>
                        </a:spcBef>
                        <a:defRPr sz="2000">
                          <a:solidFill>
                            <a:schemeClr val="tx1"/>
                          </a:solidFill>
                          <a:latin typeface="Tahoma" pitchFamily="34" charset="0"/>
                        </a:defRPr>
                      </a:lvl1pPr>
                      <a:lvl2pPr marL="1588">
                        <a:spcBef>
                          <a:spcPct val="20000"/>
                        </a:spcBef>
                        <a:defRPr sz="2000">
                          <a:solidFill>
                            <a:schemeClr val="tx1"/>
                          </a:solidFill>
                          <a:latin typeface="Tahoma" pitchFamily="34" charset="0"/>
                        </a:defRPr>
                      </a:lvl2pPr>
                      <a:lvl3pPr marL="3175">
                        <a:spcBef>
                          <a:spcPct val="20000"/>
                        </a:spcBef>
                        <a:buSzPct val="80000"/>
                        <a:defRPr sz="2000">
                          <a:solidFill>
                            <a:schemeClr val="tx1"/>
                          </a:solidFill>
                          <a:latin typeface="Tahoma" pitchFamily="34" charset="0"/>
                        </a:defRPr>
                      </a:lvl3pPr>
                      <a:lvl4pPr marL="287338">
                        <a:spcBef>
                          <a:spcPct val="20000"/>
                        </a:spcBef>
                        <a:defRPr>
                          <a:solidFill>
                            <a:schemeClr val="tx1"/>
                          </a:solidFill>
                          <a:latin typeface="Tahoma" pitchFamily="34" charset="0"/>
                        </a:defRPr>
                      </a:lvl4pPr>
                      <a:lvl5pPr marL="573088">
                        <a:spcBef>
                          <a:spcPct val="20000"/>
                        </a:spcBef>
                        <a:defRPr>
                          <a:solidFill>
                            <a:schemeClr val="tx1"/>
                          </a:solidFill>
                          <a:latin typeface="Tahoma" pitchFamily="34" charset="0"/>
                        </a:defRPr>
                      </a:lvl5pPr>
                      <a:lvl6pPr marL="1030288" fontAlgn="base">
                        <a:spcBef>
                          <a:spcPct val="20000"/>
                        </a:spcBef>
                        <a:spcAft>
                          <a:spcPct val="0"/>
                        </a:spcAft>
                        <a:defRPr>
                          <a:solidFill>
                            <a:schemeClr val="tx1"/>
                          </a:solidFill>
                          <a:latin typeface="Tahoma" pitchFamily="34" charset="0"/>
                        </a:defRPr>
                      </a:lvl6pPr>
                      <a:lvl7pPr marL="1487488" fontAlgn="base">
                        <a:spcBef>
                          <a:spcPct val="20000"/>
                        </a:spcBef>
                        <a:spcAft>
                          <a:spcPct val="0"/>
                        </a:spcAft>
                        <a:defRPr>
                          <a:solidFill>
                            <a:schemeClr val="tx1"/>
                          </a:solidFill>
                          <a:latin typeface="Tahoma" pitchFamily="34" charset="0"/>
                        </a:defRPr>
                      </a:lvl7pPr>
                      <a:lvl8pPr marL="1944688" fontAlgn="base">
                        <a:spcBef>
                          <a:spcPct val="20000"/>
                        </a:spcBef>
                        <a:spcAft>
                          <a:spcPct val="0"/>
                        </a:spcAft>
                        <a:defRPr>
                          <a:solidFill>
                            <a:schemeClr val="tx1"/>
                          </a:solidFill>
                          <a:latin typeface="Tahoma" pitchFamily="34" charset="0"/>
                        </a:defRPr>
                      </a:lvl8pPr>
                      <a:lvl9pPr marL="2401888" fontAlgn="base">
                        <a:spcBef>
                          <a:spcPct val="2000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Tahoma" pitchFamily="34" charset="0"/>
                        </a:rPr>
                        <a:t>Corporate reporting tools</a:t>
                      </a:r>
                    </a:p>
                  </a:txBody>
                  <a:tcPr marL="99872" marR="99872" marT="51933" marB="51933"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965568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877" y="583658"/>
            <a:ext cx="7350273" cy="422593"/>
          </a:xfrm>
        </p:spPr>
        <p:txBody>
          <a:bodyPr/>
          <a:lstStyle/>
          <a:p>
            <a:r>
              <a:rPr lang="en-GB" sz="3200" b="0" dirty="0">
                <a:latin typeface="Tahoma" pitchFamily="34" charset="0"/>
                <a:ea typeface="Tahoma" pitchFamily="34" charset="0"/>
                <a:cs typeface="Tahoma" pitchFamily="34" charset="0"/>
              </a:rPr>
              <a:t>Uncovering hidden contract </a:t>
            </a:r>
            <a:r>
              <a:rPr lang="en-GB" sz="3200" b="0" dirty="0" smtClean="0">
                <a:latin typeface="Tahoma" pitchFamily="34" charset="0"/>
                <a:ea typeface="Tahoma" pitchFamily="34" charset="0"/>
                <a:cs typeface="Tahoma" pitchFamily="34" charset="0"/>
              </a:rPr>
              <a:t>costs</a:t>
            </a:r>
            <a:endParaRPr lang="en-GB" sz="3200" b="0" dirty="0"/>
          </a:p>
        </p:txBody>
      </p:sp>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63599" y="1397001"/>
            <a:ext cx="7416801" cy="541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4827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409" y="564203"/>
            <a:ext cx="7730652" cy="447473"/>
          </a:xfrm>
        </p:spPr>
        <p:txBody>
          <a:bodyPr/>
          <a:lstStyle/>
          <a:p>
            <a:r>
              <a:rPr lang="en-GB" sz="3200" b="0" dirty="0" smtClean="0"/>
              <a:t>Furniture re-use</a:t>
            </a:r>
            <a:endParaRPr lang="en-GB" sz="32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30992" y="1693538"/>
            <a:ext cx="2938776" cy="233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95914499"/>
              </p:ext>
            </p:extLst>
          </p:nvPr>
        </p:nvGraphicFramePr>
        <p:xfrm>
          <a:off x="5520401" y="4422174"/>
          <a:ext cx="3312368" cy="2173232"/>
        </p:xfrm>
        <a:graphic>
          <a:graphicData uri="http://schemas.openxmlformats.org/drawingml/2006/table">
            <a:tbl>
              <a:tblPr firstRow="1" firstCol="1" bandRow="1">
                <a:tableStyleId>{5C22544A-7EE6-4342-B048-85BDC9FD1C3A}</a:tableStyleId>
              </a:tblPr>
              <a:tblGrid>
                <a:gridCol w="1856856"/>
                <a:gridCol w="1455512"/>
              </a:tblGrid>
              <a:tr h="305922">
                <a:tc gridSpan="2">
                  <a:txBody>
                    <a:bodyPr/>
                    <a:lstStyle/>
                    <a:p>
                      <a:pPr algn="ctr">
                        <a:lnSpc>
                          <a:spcPct val="115000"/>
                        </a:lnSpc>
                        <a:spcAft>
                          <a:spcPts val="1000"/>
                        </a:spcAft>
                      </a:pPr>
                      <a:r>
                        <a:rPr lang="en-GB" sz="1800" dirty="0">
                          <a:solidFill>
                            <a:schemeClr val="tx2"/>
                          </a:solidFill>
                          <a:effectLst/>
                        </a:rPr>
                        <a:t>Perth &amp; Kinross Council</a:t>
                      </a:r>
                      <a:endParaRPr lang="en-GB" sz="1800" dirty="0">
                        <a:solidFill>
                          <a:schemeClr val="tx2"/>
                        </a:solidFill>
                        <a:effectLst/>
                        <a:latin typeface="Calibri"/>
                        <a:ea typeface="Calibri"/>
                        <a:cs typeface="Times New Roman"/>
                      </a:endParaRPr>
                    </a:p>
                  </a:txBody>
                  <a:tcPr marL="68580" marR="68580" marT="0" marB="0"/>
                </a:tc>
                <a:tc hMerge="1">
                  <a:txBody>
                    <a:bodyPr/>
                    <a:lstStyle/>
                    <a:p>
                      <a:endParaRPr lang="en-GB"/>
                    </a:p>
                  </a:txBody>
                  <a:tcPr/>
                </a:tc>
              </a:tr>
              <a:tr h="305922">
                <a:tc>
                  <a:txBody>
                    <a:bodyPr/>
                    <a:lstStyle/>
                    <a:p>
                      <a:pPr algn="ctr">
                        <a:lnSpc>
                          <a:spcPct val="115000"/>
                        </a:lnSpc>
                        <a:spcAft>
                          <a:spcPts val="1000"/>
                        </a:spcAft>
                      </a:pPr>
                      <a:r>
                        <a:rPr lang="en-GB" sz="1600" smtClean="0">
                          <a:solidFill>
                            <a:schemeClr val="tx2"/>
                          </a:solidFill>
                          <a:effectLst/>
                        </a:rPr>
                        <a:t>Year</a:t>
                      </a:r>
                      <a:endParaRPr lang="en-GB" sz="1600" dirty="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solidFill>
                            <a:schemeClr val="tx2"/>
                          </a:solidFill>
                          <a:effectLst/>
                        </a:rPr>
                        <a:t>Expenditure</a:t>
                      </a:r>
                      <a:endParaRPr lang="en-GB" sz="1600" dirty="0">
                        <a:solidFill>
                          <a:schemeClr val="tx2"/>
                        </a:solidFill>
                        <a:effectLst/>
                        <a:latin typeface="Calibri"/>
                        <a:ea typeface="Calibri"/>
                        <a:cs typeface="Times New Roman"/>
                      </a:endParaRPr>
                    </a:p>
                  </a:txBody>
                  <a:tcPr marL="68580" marR="68580" marT="0" marB="0"/>
                </a:tc>
              </a:tr>
              <a:tr h="305922">
                <a:tc>
                  <a:txBody>
                    <a:bodyPr/>
                    <a:lstStyle/>
                    <a:p>
                      <a:pPr algn="ctr">
                        <a:lnSpc>
                          <a:spcPct val="115000"/>
                        </a:lnSpc>
                        <a:spcAft>
                          <a:spcPts val="1000"/>
                        </a:spcAft>
                      </a:pPr>
                      <a:r>
                        <a:rPr lang="en-GB" sz="1600">
                          <a:solidFill>
                            <a:schemeClr val="tx2"/>
                          </a:solidFill>
                          <a:effectLst/>
                        </a:rPr>
                        <a:t>09/10</a:t>
                      </a:r>
                      <a:endParaRPr lang="en-GB" sz="160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solidFill>
                            <a:schemeClr val="tx2"/>
                          </a:solidFill>
                          <a:effectLst/>
                        </a:rPr>
                        <a:t>£292k</a:t>
                      </a:r>
                      <a:endParaRPr lang="en-GB" sz="1600" dirty="0">
                        <a:solidFill>
                          <a:schemeClr val="tx2"/>
                        </a:solidFill>
                        <a:effectLst/>
                        <a:latin typeface="Calibri"/>
                        <a:ea typeface="Calibri"/>
                        <a:cs typeface="Times New Roman"/>
                      </a:endParaRPr>
                    </a:p>
                  </a:txBody>
                  <a:tcPr marL="68580" marR="68580" marT="0" marB="0"/>
                </a:tc>
              </a:tr>
              <a:tr h="305922">
                <a:tc>
                  <a:txBody>
                    <a:bodyPr/>
                    <a:lstStyle/>
                    <a:p>
                      <a:pPr algn="ctr">
                        <a:lnSpc>
                          <a:spcPct val="115000"/>
                        </a:lnSpc>
                        <a:spcAft>
                          <a:spcPts val="1000"/>
                        </a:spcAft>
                      </a:pPr>
                      <a:r>
                        <a:rPr lang="en-GB" sz="1600">
                          <a:solidFill>
                            <a:schemeClr val="tx2"/>
                          </a:solidFill>
                          <a:effectLst/>
                        </a:rPr>
                        <a:t>10/11</a:t>
                      </a:r>
                      <a:endParaRPr lang="en-GB" sz="160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smtClean="0">
                          <a:solidFill>
                            <a:schemeClr val="tx2"/>
                          </a:solidFill>
                          <a:effectLst/>
                        </a:rPr>
                        <a:t>£131k</a:t>
                      </a:r>
                      <a:endParaRPr lang="en-GB" sz="1600" dirty="0">
                        <a:solidFill>
                          <a:schemeClr val="tx2"/>
                        </a:solidFill>
                        <a:effectLst/>
                        <a:latin typeface="Calibri"/>
                        <a:ea typeface="Calibri"/>
                        <a:cs typeface="Times New Roman"/>
                      </a:endParaRPr>
                    </a:p>
                  </a:txBody>
                  <a:tcPr marL="68580" marR="68580" marT="0" marB="0"/>
                </a:tc>
              </a:tr>
              <a:tr h="305922">
                <a:tc>
                  <a:txBody>
                    <a:bodyPr/>
                    <a:lstStyle/>
                    <a:p>
                      <a:pPr algn="ctr">
                        <a:lnSpc>
                          <a:spcPct val="115000"/>
                        </a:lnSpc>
                        <a:spcAft>
                          <a:spcPts val="1000"/>
                        </a:spcAft>
                      </a:pPr>
                      <a:r>
                        <a:rPr lang="en-GB" sz="1600">
                          <a:solidFill>
                            <a:schemeClr val="tx2"/>
                          </a:solidFill>
                          <a:effectLst/>
                        </a:rPr>
                        <a:t>11/12</a:t>
                      </a:r>
                      <a:endParaRPr lang="en-GB" sz="160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solidFill>
                            <a:schemeClr val="tx2"/>
                          </a:solidFill>
                          <a:effectLst/>
                        </a:rPr>
                        <a:t>£61k</a:t>
                      </a:r>
                      <a:endParaRPr lang="en-GB" sz="1600" dirty="0">
                        <a:solidFill>
                          <a:schemeClr val="tx2"/>
                        </a:solidFill>
                        <a:effectLst/>
                        <a:latin typeface="Calibri"/>
                        <a:ea typeface="Calibri"/>
                        <a:cs typeface="Times New Roman"/>
                      </a:endParaRPr>
                    </a:p>
                  </a:txBody>
                  <a:tcPr marL="68580" marR="68580" marT="0" marB="0"/>
                </a:tc>
              </a:tr>
              <a:tr h="634076">
                <a:tc>
                  <a:txBody>
                    <a:bodyPr/>
                    <a:lstStyle/>
                    <a:p>
                      <a:pPr algn="ctr">
                        <a:lnSpc>
                          <a:spcPct val="115000"/>
                        </a:lnSpc>
                        <a:spcAft>
                          <a:spcPts val="1000"/>
                        </a:spcAft>
                      </a:pPr>
                      <a:r>
                        <a:rPr lang="en-GB" sz="1600" dirty="0">
                          <a:solidFill>
                            <a:schemeClr val="tx2"/>
                          </a:solidFill>
                          <a:effectLst/>
                        </a:rPr>
                        <a:t>12/13 (projected)</a:t>
                      </a:r>
                      <a:endParaRPr lang="en-GB" sz="1600" dirty="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solidFill>
                            <a:schemeClr val="tx2"/>
                          </a:solidFill>
                          <a:effectLst/>
                        </a:rPr>
                        <a:t>£33k</a:t>
                      </a:r>
                      <a:endParaRPr lang="en-GB" sz="1600" dirty="0">
                        <a:solidFill>
                          <a:schemeClr val="tx2"/>
                        </a:solidFill>
                        <a:effectLst/>
                        <a:latin typeface="Calibri"/>
                        <a:ea typeface="Calibri"/>
                        <a:cs typeface="Times New Roman"/>
                      </a:endParaRPr>
                    </a:p>
                  </a:txBody>
                  <a:tcPr marL="68580" marR="68580" marT="0" marB="0"/>
                </a:tc>
              </a:tr>
            </a:tbl>
          </a:graphicData>
        </a:graphic>
      </p:graphicFrame>
      <p:grpSp>
        <p:nvGrpSpPr>
          <p:cNvPr id="6" name="Group 5"/>
          <p:cNvGrpSpPr/>
          <p:nvPr/>
        </p:nvGrpSpPr>
        <p:grpSpPr>
          <a:xfrm>
            <a:off x="2313432" y="5740682"/>
            <a:ext cx="1800200" cy="854725"/>
            <a:chOff x="1878275" y="4273620"/>
            <a:chExt cx="1800200" cy="854725"/>
          </a:xfrm>
          <a:scene3d>
            <a:camera prst="orthographicFront"/>
            <a:lightRig rig="threePt" dir="t">
              <a:rot lat="0" lon="0" rev="7500000"/>
            </a:lightRig>
          </a:scene3d>
        </p:grpSpPr>
        <p:sp>
          <p:nvSpPr>
            <p:cNvPr id="7" name="Trapezoid 6"/>
            <p:cNvSpPr/>
            <p:nvPr/>
          </p:nvSpPr>
          <p:spPr>
            <a:xfrm rot="10800000">
              <a:off x="2269970" y="4273620"/>
              <a:ext cx="907988" cy="854724"/>
            </a:xfrm>
            <a:prstGeom prst="trapezoid">
              <a:avLst>
                <a:gd name="adj" fmla="val 53116"/>
              </a:avLst>
            </a:prstGeom>
            <a:solidFill>
              <a:schemeClr val="accent2">
                <a:alpha val="8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9185"/>
                <a:satOff val="-1423"/>
                <a:lumOff val="13702"/>
                <a:alphaOff val="0"/>
              </a:schemeClr>
            </a:effectRef>
            <a:fontRef idx="minor">
              <a:schemeClr val="lt1"/>
            </a:fontRef>
          </p:style>
          <p:txBody>
            <a:bodyPr/>
            <a:lstStyle/>
            <a:p>
              <a:endParaRPr lang="en-GB"/>
            </a:p>
          </p:txBody>
        </p:sp>
        <p:sp>
          <p:nvSpPr>
            <p:cNvPr id="8" name="Trapezoid 14"/>
            <p:cNvSpPr/>
            <p:nvPr/>
          </p:nvSpPr>
          <p:spPr>
            <a:xfrm>
              <a:off x="1878275" y="4273621"/>
              <a:ext cx="1800200"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endParaRPr lang="en-GB" sz="1600" i="1" dirty="0">
                <a:solidFill>
                  <a:schemeClr val="tx2"/>
                </a:solidFill>
              </a:endParaRPr>
            </a:p>
          </p:txBody>
        </p:sp>
      </p:grpSp>
      <p:grpSp>
        <p:nvGrpSpPr>
          <p:cNvPr id="9" name="Group 8"/>
          <p:cNvGrpSpPr/>
          <p:nvPr/>
        </p:nvGrpSpPr>
        <p:grpSpPr>
          <a:xfrm>
            <a:off x="435157" y="1467062"/>
            <a:ext cx="5447928" cy="854724"/>
            <a:chOff x="0" y="0"/>
            <a:chExt cx="5447928" cy="854724"/>
          </a:xfrm>
          <a:scene3d>
            <a:camera prst="orthographicFront"/>
            <a:lightRig rig="threePt" dir="t">
              <a:rot lat="0" lon="0" rev="7500000"/>
            </a:lightRig>
          </a:scene3d>
        </p:grpSpPr>
        <p:sp>
          <p:nvSpPr>
            <p:cNvPr id="10" name="Trapezoid 9"/>
            <p:cNvSpPr/>
            <p:nvPr/>
          </p:nvSpPr>
          <p:spPr>
            <a:xfrm rot="10800000">
              <a:off x="0" y="0"/>
              <a:ext cx="5447928" cy="854724"/>
            </a:xfrm>
            <a:prstGeom prst="trapezoid">
              <a:avLst>
                <a:gd name="adj" fmla="val 53116"/>
              </a:avLst>
            </a:prstGeom>
            <a:solidFill>
              <a:schemeClr val="accent1">
                <a:lumMod val="50000"/>
              </a:schemeClr>
            </a:solidFill>
            <a:sp3d prstMaterial="plastic">
              <a:bevelT w="127000" h="25400" prst="relaxedInset"/>
            </a:sp3d>
          </p:spPr>
          <p:style>
            <a:lnRef idx="0">
              <a:schemeClr val="lt1">
                <a:hueOff val="0"/>
                <a:satOff val="0"/>
                <a:lumOff val="0"/>
                <a:alphaOff val="0"/>
              </a:schemeClr>
            </a:lnRef>
            <a:fillRef idx="3">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txBody>
            <a:bodyPr/>
            <a:lstStyle/>
            <a:p>
              <a:endParaRPr lang="en-GB"/>
            </a:p>
          </p:txBody>
        </p:sp>
        <p:sp>
          <p:nvSpPr>
            <p:cNvPr id="11" name="Trapezoid 4"/>
            <p:cNvSpPr/>
            <p:nvPr/>
          </p:nvSpPr>
          <p:spPr>
            <a:xfrm>
              <a:off x="953387" y="0"/>
              <a:ext cx="3541153"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smtClean="0">
                  <a:solidFill>
                    <a:srgbClr val="FFFFFF"/>
                  </a:solidFill>
                </a:rPr>
                <a:t>Rethink the need</a:t>
              </a:r>
              <a:endParaRPr lang="en-GB" sz="1800" i="1" dirty="0">
                <a:solidFill>
                  <a:srgbClr val="FFFFFF"/>
                </a:solidFill>
              </a:endParaRPr>
            </a:p>
          </p:txBody>
        </p:sp>
      </p:grpSp>
      <p:grpSp>
        <p:nvGrpSpPr>
          <p:cNvPr id="12" name="Group 11"/>
          <p:cNvGrpSpPr/>
          <p:nvPr/>
        </p:nvGrpSpPr>
        <p:grpSpPr>
          <a:xfrm>
            <a:off x="883842" y="2316452"/>
            <a:ext cx="4539940" cy="1709448"/>
            <a:chOff x="4066029" y="2316452"/>
            <a:chExt cx="4539940" cy="1709448"/>
          </a:xfrm>
        </p:grpSpPr>
        <p:grpSp>
          <p:nvGrpSpPr>
            <p:cNvPr id="13" name="Group 12"/>
            <p:cNvGrpSpPr/>
            <p:nvPr/>
          </p:nvGrpSpPr>
          <p:grpSpPr>
            <a:xfrm>
              <a:off x="4066029" y="2316452"/>
              <a:ext cx="4539940" cy="854724"/>
              <a:chOff x="453993" y="854724"/>
              <a:chExt cx="4539940" cy="854724"/>
            </a:xfrm>
            <a:scene3d>
              <a:camera prst="orthographicFront"/>
              <a:lightRig rig="threePt" dir="t">
                <a:rot lat="0" lon="0" rev="7500000"/>
              </a:lightRig>
            </a:scene3d>
          </p:grpSpPr>
          <p:sp>
            <p:nvSpPr>
              <p:cNvPr id="17" name="Trapezoid 16"/>
              <p:cNvSpPr/>
              <p:nvPr/>
            </p:nvSpPr>
            <p:spPr>
              <a:xfrm rot="10800000">
                <a:off x="453993" y="854724"/>
                <a:ext cx="4539940" cy="854724"/>
              </a:xfrm>
              <a:prstGeom prst="trapezoid">
                <a:avLst>
                  <a:gd name="adj" fmla="val 53116"/>
                </a:avLst>
              </a:prstGeom>
              <a:solidFill>
                <a:schemeClr val="accent1">
                  <a:lumMod val="75000"/>
                </a:schemeClr>
              </a:solidFill>
              <a:sp3d prstMaterial="plastic">
                <a:bevelT w="127000" h="25400" prst="relaxedInset"/>
              </a:sp3d>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a:lstStyle/>
              <a:p>
                <a:endParaRPr lang="en-GB"/>
              </a:p>
            </p:txBody>
          </p:sp>
          <p:sp>
            <p:nvSpPr>
              <p:cNvPr id="18" name="Trapezoid 6"/>
              <p:cNvSpPr/>
              <p:nvPr/>
            </p:nvSpPr>
            <p:spPr>
              <a:xfrm>
                <a:off x="1248483" y="854724"/>
                <a:ext cx="2950961"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smtClean="0">
                    <a:solidFill>
                      <a:srgbClr val="FFFFFF"/>
                    </a:solidFill>
                  </a:rPr>
                  <a:t>Reduce</a:t>
                </a:r>
                <a:endParaRPr lang="en-GB" sz="1800" i="1" dirty="0">
                  <a:solidFill>
                    <a:srgbClr val="FFFFFF"/>
                  </a:solidFill>
                </a:endParaRPr>
              </a:p>
            </p:txBody>
          </p:sp>
        </p:grpSp>
        <p:grpSp>
          <p:nvGrpSpPr>
            <p:cNvPr id="14" name="Group 13"/>
            <p:cNvGrpSpPr/>
            <p:nvPr/>
          </p:nvGrpSpPr>
          <p:grpSpPr>
            <a:xfrm>
              <a:off x="4520023" y="3171176"/>
              <a:ext cx="3631952" cy="854724"/>
              <a:chOff x="907987" y="1709448"/>
              <a:chExt cx="3631952" cy="854724"/>
            </a:xfrm>
            <a:scene3d>
              <a:camera prst="orthographicFront"/>
              <a:lightRig rig="threePt" dir="t">
                <a:rot lat="0" lon="0" rev="7500000"/>
              </a:lightRig>
            </a:scene3d>
          </p:grpSpPr>
          <p:sp>
            <p:nvSpPr>
              <p:cNvPr id="15" name="Trapezoid 14"/>
              <p:cNvSpPr/>
              <p:nvPr/>
            </p:nvSpPr>
            <p:spPr>
              <a:xfrm rot="10800000">
                <a:off x="907987" y="1709448"/>
                <a:ext cx="3631952" cy="854724"/>
              </a:xfrm>
              <a:prstGeom prst="trapezoid">
                <a:avLst>
                  <a:gd name="adj" fmla="val 53116"/>
                </a:avLst>
              </a:prstGeom>
              <a:solidFill>
                <a:schemeClr val="accent1">
                  <a:lumMod val="75000"/>
                </a:schemeClr>
              </a:solidFill>
              <a:sp3d prstMaterial="plastic">
                <a:bevelT w="127000" h="25400" prst="relaxedInset"/>
              </a:sp3d>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a:lstStyle/>
              <a:p>
                <a:endParaRPr lang="en-GB"/>
              </a:p>
            </p:txBody>
          </p:sp>
          <p:sp>
            <p:nvSpPr>
              <p:cNvPr id="16" name="Trapezoid 8"/>
              <p:cNvSpPr/>
              <p:nvPr/>
            </p:nvSpPr>
            <p:spPr>
              <a:xfrm>
                <a:off x="1543579" y="1709448"/>
                <a:ext cx="2360768" cy="854724"/>
              </a:xfrm>
              <a:prstGeom prst="rect">
                <a:avLst/>
              </a:prstGeom>
              <a:noFill/>
              <a:ln>
                <a:noFill/>
              </a:ln>
              <a:sp3d prstMaterial="plastic">
                <a:bevelT w="127000" h="25400" prst="relaxedInset"/>
              </a:sp3d>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smtClean="0">
                    <a:solidFill>
                      <a:srgbClr val="FFFFFF"/>
                    </a:solidFill>
                  </a:rPr>
                  <a:t>Re-use</a:t>
                </a:r>
                <a:endParaRPr lang="en-GB" sz="1800" i="1" dirty="0">
                  <a:solidFill>
                    <a:srgbClr val="FFFFFF"/>
                  </a:solidFill>
                </a:endParaRPr>
              </a:p>
            </p:txBody>
          </p:sp>
        </p:grpSp>
      </p:grpSp>
      <p:sp>
        <p:nvSpPr>
          <p:cNvPr id="24" name="Trapezoid 23"/>
          <p:cNvSpPr/>
          <p:nvPr/>
        </p:nvSpPr>
        <p:spPr>
          <a:xfrm rot="10800000">
            <a:off x="1797139" y="4031234"/>
            <a:ext cx="2723964" cy="854724"/>
          </a:xfrm>
          <a:prstGeom prst="trapezoid">
            <a:avLst>
              <a:gd name="adj" fmla="val 53116"/>
            </a:avLst>
          </a:prstGeom>
          <a:solidFill>
            <a:schemeClr val="accent1">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67555"/>
              <a:satOff val="-4269"/>
              <a:lumOff val="41107"/>
              <a:alphaOff val="0"/>
            </a:schemeClr>
          </a:effectRef>
          <a:fontRef idx="minor">
            <a:schemeClr val="lt1"/>
          </a:fontRef>
        </p:style>
        <p:txBody>
          <a:bodyPr/>
          <a:lstStyle/>
          <a:p>
            <a:endParaRPr lang="en-GB"/>
          </a:p>
        </p:txBody>
      </p:sp>
      <p:sp>
        <p:nvSpPr>
          <p:cNvPr id="25" name="Trapezoid 10"/>
          <p:cNvSpPr/>
          <p:nvPr/>
        </p:nvSpPr>
        <p:spPr>
          <a:xfrm>
            <a:off x="2273832" y="4031234"/>
            <a:ext cx="1770576" cy="85472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smtClean="0">
                <a:solidFill>
                  <a:schemeClr val="bg2">
                    <a:lumMod val="50000"/>
                  </a:schemeClr>
                </a:solidFill>
              </a:rPr>
              <a:t>Recycle</a:t>
            </a:r>
            <a:endParaRPr lang="en-GB" sz="1800" i="1" dirty="0">
              <a:solidFill>
                <a:schemeClr val="bg2">
                  <a:lumMod val="50000"/>
                </a:schemeClr>
              </a:solidFill>
            </a:endParaRPr>
          </a:p>
        </p:txBody>
      </p:sp>
      <p:grpSp>
        <p:nvGrpSpPr>
          <p:cNvPr id="21" name="Group 20"/>
          <p:cNvGrpSpPr/>
          <p:nvPr/>
        </p:nvGrpSpPr>
        <p:grpSpPr>
          <a:xfrm>
            <a:off x="2248784" y="4885958"/>
            <a:ext cx="1818325" cy="854724"/>
            <a:chOff x="1813627" y="3418896"/>
            <a:chExt cx="1818325" cy="854724"/>
          </a:xfrm>
          <a:scene3d>
            <a:camera prst="orthographicFront"/>
            <a:lightRig rig="threePt" dir="t">
              <a:rot lat="0" lon="0" rev="7500000"/>
            </a:lightRig>
          </a:scene3d>
        </p:grpSpPr>
        <p:sp>
          <p:nvSpPr>
            <p:cNvPr id="22" name="Trapezoid 21"/>
            <p:cNvSpPr/>
            <p:nvPr/>
          </p:nvSpPr>
          <p:spPr>
            <a:xfrm rot="10800000">
              <a:off x="1815976" y="3418896"/>
              <a:ext cx="1815976" cy="854724"/>
            </a:xfrm>
            <a:prstGeom prst="trapezoid">
              <a:avLst>
                <a:gd name="adj" fmla="val 53116"/>
              </a:avLst>
            </a:prstGeom>
            <a:solidFill>
              <a:schemeClr val="accent1">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178370"/>
                <a:satOff val="-2846"/>
                <a:lumOff val="27405"/>
                <a:alphaOff val="0"/>
              </a:schemeClr>
            </a:effectRef>
            <a:fontRef idx="minor">
              <a:schemeClr val="lt1"/>
            </a:fontRef>
          </p:style>
          <p:txBody>
            <a:bodyPr/>
            <a:lstStyle/>
            <a:p>
              <a:endParaRPr lang="en-GB"/>
            </a:p>
          </p:txBody>
        </p:sp>
        <p:sp>
          <p:nvSpPr>
            <p:cNvPr id="23" name="Trapezoid 12"/>
            <p:cNvSpPr/>
            <p:nvPr/>
          </p:nvSpPr>
          <p:spPr>
            <a:xfrm>
              <a:off x="1813627" y="3418896"/>
              <a:ext cx="1800200"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spcAft>
                  <a:spcPts val="0"/>
                </a:spcAft>
                <a:defRPr/>
              </a:pPr>
              <a:r>
                <a:rPr lang="en-GB" sz="1800" b="1" dirty="0" smtClean="0">
                  <a:solidFill>
                    <a:schemeClr val="bg2">
                      <a:lumMod val="50000"/>
                    </a:schemeClr>
                  </a:solidFill>
                </a:rPr>
                <a:t>Energy recovery</a:t>
              </a:r>
              <a:endParaRPr lang="en-GB" sz="1800" i="1" dirty="0">
                <a:solidFill>
                  <a:schemeClr val="bg2">
                    <a:lumMod val="50000"/>
                  </a:schemeClr>
                </a:solidFill>
              </a:endParaRPr>
            </a:p>
          </p:txBody>
        </p:sp>
      </p:grpSp>
    </p:spTree>
    <p:extLst>
      <p:ext uri="{BB962C8B-B14F-4D97-AF65-F5344CB8AC3E}">
        <p14:creationId xmlns:p14="http://schemas.microsoft.com/office/powerpoint/2010/main" val="404395120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a57c43143167236cf612d8fcc68db3c742595ae"/>
</p:tagLst>
</file>

<file path=ppt/theme/theme1.xml><?xml version="1.0" encoding="utf-8"?>
<a:theme xmlns:a="http://schemas.openxmlformats.org/drawingml/2006/main" name="wrap_PPT_2 4a87942e">
  <a:themeElements>
    <a:clrScheme name="WRAP">
      <a:dk1>
        <a:srgbClr val="042862"/>
      </a:dk1>
      <a:lt1>
        <a:srgbClr val="A9CEE3"/>
      </a:lt1>
      <a:dk2>
        <a:srgbClr val="000000"/>
      </a:dk2>
      <a:lt2>
        <a:srgbClr val="C3C8D3"/>
      </a:lt2>
      <a:accent1>
        <a:srgbClr val="D6DC63"/>
      </a:accent1>
      <a:accent2>
        <a:srgbClr val="A1352A"/>
      </a:accent2>
      <a:accent3>
        <a:srgbClr val="9F185B"/>
      </a:accent3>
      <a:accent4>
        <a:srgbClr val="E8B922"/>
      </a:accent4>
      <a:accent5>
        <a:srgbClr val="0F2C5C"/>
      </a:accent5>
      <a:accent6>
        <a:srgbClr val="99BACE"/>
      </a:accent6>
      <a:hlink>
        <a:srgbClr val="C3CAD6"/>
      </a:hlink>
      <a:folHlink>
        <a:srgbClr val="D4E6F1"/>
      </a:folHlink>
    </a:clrScheme>
    <a:fontScheme name="wrap_PPT_2 4a87942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ap_PPT_2 4a87942e 1">
        <a:dk1>
          <a:srgbClr val="0F2C5C"/>
        </a:dk1>
        <a:lt1>
          <a:srgbClr val="969696"/>
        </a:lt1>
        <a:dk2>
          <a:srgbClr val="0F2C5C"/>
        </a:dk2>
        <a:lt2>
          <a:srgbClr val="A9CEE3"/>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2">
        <a:dk1>
          <a:srgbClr val="0F2C5C"/>
        </a:dk1>
        <a:lt1>
          <a:srgbClr val="969696"/>
        </a:lt1>
        <a:dk2>
          <a:srgbClr val="0F2C5C"/>
        </a:dk2>
        <a:lt2>
          <a:srgbClr val="CED74B"/>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3">
        <a:dk1>
          <a:srgbClr val="0F2C5C"/>
        </a:dk1>
        <a:lt1>
          <a:srgbClr val="969696"/>
        </a:lt1>
        <a:dk2>
          <a:srgbClr val="0F2C5C"/>
        </a:dk2>
        <a:lt2>
          <a:srgbClr val="939A0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4">
        <a:dk1>
          <a:srgbClr val="0F2C5C"/>
        </a:dk1>
        <a:lt1>
          <a:srgbClr val="969696"/>
        </a:lt1>
        <a:dk2>
          <a:srgbClr val="0F2C5C"/>
        </a:dk2>
        <a:lt2>
          <a:srgbClr val="C4B8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5">
        <a:dk1>
          <a:srgbClr val="0F2C5C"/>
        </a:dk1>
        <a:lt1>
          <a:srgbClr val="969696"/>
        </a:lt1>
        <a:dk2>
          <a:srgbClr val="0F2C5C"/>
        </a:dk2>
        <a:lt2>
          <a:srgbClr val="96AB9A"/>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6">
        <a:dk1>
          <a:srgbClr val="0F2C5C"/>
        </a:dk1>
        <a:lt1>
          <a:srgbClr val="969696"/>
        </a:lt1>
        <a:dk2>
          <a:srgbClr val="0F2C5C"/>
        </a:dk2>
        <a:lt2>
          <a:srgbClr val="C7A10E"/>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7">
        <a:dk1>
          <a:srgbClr val="0F2C5C"/>
        </a:dk1>
        <a:lt1>
          <a:srgbClr val="969696"/>
        </a:lt1>
        <a:dk2>
          <a:srgbClr val="0F2C5C"/>
        </a:dk2>
        <a:lt2>
          <a:srgbClr val="5961A9"/>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8">
        <a:dk1>
          <a:srgbClr val="0F2C5C"/>
        </a:dk1>
        <a:lt1>
          <a:srgbClr val="969696"/>
        </a:lt1>
        <a:dk2>
          <a:srgbClr val="0F2C5C"/>
        </a:dk2>
        <a:lt2>
          <a:srgbClr val="C05D00"/>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9">
        <a:dk1>
          <a:srgbClr val="0F2C5C"/>
        </a:dk1>
        <a:lt1>
          <a:srgbClr val="969696"/>
        </a:lt1>
        <a:dk2>
          <a:srgbClr val="0F2C5C"/>
        </a:dk2>
        <a:lt2>
          <a:srgbClr val="9C4E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rap_PPT_2 4a87942e">
  <a:themeElements>
    <a:clrScheme name="WRAP">
      <a:dk1>
        <a:srgbClr val="042862"/>
      </a:dk1>
      <a:lt1>
        <a:srgbClr val="A9CEE3"/>
      </a:lt1>
      <a:dk2>
        <a:srgbClr val="000000"/>
      </a:dk2>
      <a:lt2>
        <a:srgbClr val="C3C8D3"/>
      </a:lt2>
      <a:accent1>
        <a:srgbClr val="D6DC63"/>
      </a:accent1>
      <a:accent2>
        <a:srgbClr val="A1352A"/>
      </a:accent2>
      <a:accent3>
        <a:srgbClr val="9F185B"/>
      </a:accent3>
      <a:accent4>
        <a:srgbClr val="E8B922"/>
      </a:accent4>
      <a:accent5>
        <a:srgbClr val="0F2C5C"/>
      </a:accent5>
      <a:accent6>
        <a:srgbClr val="99BACE"/>
      </a:accent6>
      <a:hlink>
        <a:srgbClr val="C3CAD6"/>
      </a:hlink>
      <a:folHlink>
        <a:srgbClr val="D4E6F1"/>
      </a:folHlink>
    </a:clrScheme>
    <a:fontScheme name="wrap_PPT_2 4a87942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ap_PPT_2 4a87942e 1">
        <a:dk1>
          <a:srgbClr val="0F2C5C"/>
        </a:dk1>
        <a:lt1>
          <a:srgbClr val="969696"/>
        </a:lt1>
        <a:dk2>
          <a:srgbClr val="0F2C5C"/>
        </a:dk2>
        <a:lt2>
          <a:srgbClr val="A9CEE3"/>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2">
        <a:dk1>
          <a:srgbClr val="0F2C5C"/>
        </a:dk1>
        <a:lt1>
          <a:srgbClr val="969696"/>
        </a:lt1>
        <a:dk2>
          <a:srgbClr val="0F2C5C"/>
        </a:dk2>
        <a:lt2>
          <a:srgbClr val="CED74B"/>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3">
        <a:dk1>
          <a:srgbClr val="0F2C5C"/>
        </a:dk1>
        <a:lt1>
          <a:srgbClr val="969696"/>
        </a:lt1>
        <a:dk2>
          <a:srgbClr val="0F2C5C"/>
        </a:dk2>
        <a:lt2>
          <a:srgbClr val="939A0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4">
        <a:dk1>
          <a:srgbClr val="0F2C5C"/>
        </a:dk1>
        <a:lt1>
          <a:srgbClr val="969696"/>
        </a:lt1>
        <a:dk2>
          <a:srgbClr val="0F2C5C"/>
        </a:dk2>
        <a:lt2>
          <a:srgbClr val="C4B8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5">
        <a:dk1>
          <a:srgbClr val="0F2C5C"/>
        </a:dk1>
        <a:lt1>
          <a:srgbClr val="969696"/>
        </a:lt1>
        <a:dk2>
          <a:srgbClr val="0F2C5C"/>
        </a:dk2>
        <a:lt2>
          <a:srgbClr val="96AB9A"/>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6">
        <a:dk1>
          <a:srgbClr val="0F2C5C"/>
        </a:dk1>
        <a:lt1>
          <a:srgbClr val="969696"/>
        </a:lt1>
        <a:dk2>
          <a:srgbClr val="0F2C5C"/>
        </a:dk2>
        <a:lt2>
          <a:srgbClr val="C7A10E"/>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7">
        <a:dk1>
          <a:srgbClr val="0F2C5C"/>
        </a:dk1>
        <a:lt1>
          <a:srgbClr val="969696"/>
        </a:lt1>
        <a:dk2>
          <a:srgbClr val="0F2C5C"/>
        </a:dk2>
        <a:lt2>
          <a:srgbClr val="5961A9"/>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8">
        <a:dk1>
          <a:srgbClr val="0F2C5C"/>
        </a:dk1>
        <a:lt1>
          <a:srgbClr val="969696"/>
        </a:lt1>
        <a:dk2>
          <a:srgbClr val="0F2C5C"/>
        </a:dk2>
        <a:lt2>
          <a:srgbClr val="C05D00"/>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9">
        <a:dk1>
          <a:srgbClr val="0F2C5C"/>
        </a:dk1>
        <a:lt1>
          <a:srgbClr val="969696"/>
        </a:lt1>
        <a:dk2>
          <a:srgbClr val="0F2C5C"/>
        </a:dk2>
        <a:lt2>
          <a:srgbClr val="9C4E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RAP">
    <a:dk1>
      <a:srgbClr val="042862"/>
    </a:dk1>
    <a:lt1>
      <a:srgbClr val="A9CEE3"/>
    </a:lt1>
    <a:dk2>
      <a:srgbClr val="000000"/>
    </a:dk2>
    <a:lt2>
      <a:srgbClr val="C3C8D3"/>
    </a:lt2>
    <a:accent1>
      <a:srgbClr val="D6DC63"/>
    </a:accent1>
    <a:accent2>
      <a:srgbClr val="A1352A"/>
    </a:accent2>
    <a:accent3>
      <a:srgbClr val="9F185B"/>
    </a:accent3>
    <a:accent4>
      <a:srgbClr val="E8B922"/>
    </a:accent4>
    <a:accent5>
      <a:srgbClr val="0F2C5C"/>
    </a:accent5>
    <a:accent6>
      <a:srgbClr val="99BACE"/>
    </a:accent6>
    <a:hlink>
      <a:srgbClr val="C3CAD6"/>
    </a:hlink>
    <a:folHlink>
      <a:srgbClr val="D4E6F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2D85DB435AA848A0505A7648690B9A" ma:contentTypeVersion="8" ma:contentTypeDescription="Create a new document." ma:contentTypeScope="" ma:versionID="e39f3b1e5c72e7fad2a762a6e19565b1">
  <xsd:schema xmlns:xsd="http://www.w3.org/2001/XMLSchema" xmlns:xs="http://www.w3.org/2001/XMLSchema" xmlns:p="http://schemas.microsoft.com/office/2006/metadata/properties" xmlns:ns2="ca00e6ad-d122-4de5-9317-50eeb80dfbca" xmlns:ns3="fa175914-b95a-422a-bb16-72005e06ad1f" targetNamespace="http://schemas.microsoft.com/office/2006/metadata/properties" ma:root="true" ma:fieldsID="57dd76478e4d6d7050c012ffb36d16c2" ns2:_="" ns3:_="">
    <xsd:import namespace="ca00e6ad-d122-4de5-9317-50eeb80dfbca"/>
    <xsd:import namespace="fa175914-b95a-422a-bb16-72005e06ad1f"/>
    <xsd:element name="properties">
      <xsd:complexType>
        <xsd:sequence>
          <xsd:element name="documentManagement">
            <xsd:complexType>
              <xsd:all>
                <xsd:element ref="ns2:SubjectTaxHTField0" minOccurs="0"/>
                <xsd:element ref="ns3:TaxCatchAll" minOccurs="0"/>
                <xsd:element ref="ns2:Type_x0020_of_x0020_Content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0e6ad-d122-4de5-9317-50eeb80dfbca" elementFormDefault="qualified">
    <xsd:import namespace="http://schemas.microsoft.com/office/2006/documentManagement/types"/>
    <xsd:import namespace="http://schemas.microsoft.com/office/infopath/2007/PartnerControls"/>
    <xsd:element name="SubjectTaxHTField0" ma:index="9" ma:taxonomy="true" ma:internalName="SubjectTaxHTField0" ma:taxonomyFieldName="Subject" ma:displayName="Subject" ma:default="" ma:fieldId="{f94c3d32-f8b8-4191-a1ba-0544526dadcb}" ma:taxonomyMulti="true" ma:sspId="09258dee-b1a8-4907-beca-835dac43936e" ma:termSetId="8d1782fb-b847-4926-9b3e-c20f27b8153f" ma:anchorId="00000000-0000-0000-0000-000000000000" ma:open="false" ma:isKeyword="false">
      <xsd:complexType>
        <xsd:sequence>
          <xsd:element ref="pc:Terms" minOccurs="0" maxOccurs="1"/>
        </xsd:sequence>
      </xsd:complexType>
    </xsd:element>
    <xsd:element name="Type_x0020_of_x0020_ContentTaxHTField0" ma:index="12" ma:taxonomy="true" ma:internalName="Type_x0020_of_x0020_ContentTaxHTField0" ma:taxonomyFieldName="Type_x0020_of_x0020_Content" ma:displayName="Type of Content" ma:default="" ma:fieldId="{3fd784fc-358a-47e0-9377-1622efde462f}" ma:taxonomyMulti="true" ma:sspId="09258dee-b1a8-4907-beca-835dac43936e" ma:termSetId="3ef2e08d-5703-4e91-8275-5c0cc45d27a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175914-b95a-422a-bb16-72005e06ad1f"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2de4df54-3a05-4694-9946-3039aba7639d}" ma:internalName="TaxCatchAll" ma:showField="CatchAllData" ma:web="fa175914-b95a-422a-bb16-72005e06ad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jectTaxHTField0 xmlns="ca00e6ad-d122-4de5-9317-50eeb80dfbca">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e691e81f-1030-4384-a427-e1017c6624ca</TermId>
        </TermInfo>
      </Terms>
    </SubjectTaxHTField0>
    <TaxCatchAll xmlns="fa175914-b95a-422a-bb16-72005e06ad1f">
      <Value>42</Value>
      <Value>16</Value>
      <Value>13</Value>
    </TaxCatchAll>
    <Type_x0020_of_x0020_ContentTaxHTField0 xmlns="ca00e6ad-d122-4de5-9317-50eeb80dfbca">
      <Terms xmlns="http://schemas.microsoft.com/office/infopath/2007/PartnerControls">
        <TermInfo xmlns="http://schemas.microsoft.com/office/infopath/2007/PartnerControls">
          <TermName xmlns="http://schemas.microsoft.com/office/infopath/2007/PartnerControls">Business plan</TermName>
          <TermId xmlns="http://schemas.microsoft.com/office/infopath/2007/PartnerControls">e9e9bae9-61d8-4d3f-ad12-14c7987afcd2</TermId>
        </TermInfo>
        <TermInfo xmlns="http://schemas.microsoft.com/office/infopath/2007/PartnerControls">
          <TermName xmlns="http://schemas.microsoft.com/office/infopath/2007/PartnerControls">Tools</TermName>
          <TermId xmlns="http://schemas.microsoft.com/office/infopath/2007/PartnerControls">ff0ae925-4df9-49bf-8117-c4a0cc9e91d7</TermId>
        </TermInfo>
      </Terms>
    </Type_x0020_of_x0020_ContentTaxHTField0>
  </documentManagement>
</p:properties>
</file>

<file path=customXml/itemProps1.xml><?xml version="1.0" encoding="utf-8"?>
<ds:datastoreItem xmlns:ds="http://schemas.openxmlformats.org/officeDocument/2006/customXml" ds:itemID="{F575D167-62FA-4830-833D-3BEEA62052B0}">
  <ds:schemaRefs>
    <ds:schemaRef ds:uri="http://schemas.microsoft.com/sharepoint/v3/contenttype/forms"/>
  </ds:schemaRefs>
</ds:datastoreItem>
</file>

<file path=customXml/itemProps2.xml><?xml version="1.0" encoding="utf-8"?>
<ds:datastoreItem xmlns:ds="http://schemas.openxmlformats.org/officeDocument/2006/customXml" ds:itemID="{4ED8CE72-50E4-45EF-A62E-E835D4502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0e6ad-d122-4de5-9317-50eeb80dfbca"/>
    <ds:schemaRef ds:uri="fa175914-b95a-422a-bb16-72005e06a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6601F-A0F3-414B-9051-299799AABA68}">
  <ds:schemaRefs>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fa175914-b95a-422a-bb16-72005e06ad1f"/>
    <ds:schemaRef ds:uri="ca00e6ad-d122-4de5-9317-50eeb80dfbc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8366</TotalTime>
  <Words>5655</Words>
  <Application>Microsoft Office PowerPoint</Application>
  <PresentationFormat>On-screen Show (4:3)</PresentationFormat>
  <Paragraphs>710</Paragraphs>
  <Slides>28</Slides>
  <Notes>28</Notes>
  <HiddenSlides>0</HiddenSlides>
  <MMClips>0</MMClips>
  <ScaleCrop>false</ScaleCrop>
  <HeadingPairs>
    <vt:vector size="8" baseType="variant">
      <vt:variant>
        <vt:lpstr>Theme</vt:lpstr>
      </vt:variant>
      <vt:variant>
        <vt:i4>2</vt:i4>
      </vt:variant>
      <vt:variant>
        <vt:lpstr>Embedded OLE Servers</vt:lpstr>
      </vt:variant>
      <vt:variant>
        <vt:i4>1</vt:i4>
      </vt:variant>
      <vt:variant>
        <vt:lpstr>Slide Titles</vt:lpstr>
      </vt:variant>
      <vt:variant>
        <vt:i4>28</vt:i4>
      </vt:variant>
      <vt:variant>
        <vt:lpstr>Custom Shows</vt:lpstr>
      </vt:variant>
      <vt:variant>
        <vt:i4>15</vt:i4>
      </vt:variant>
    </vt:vector>
  </HeadingPairs>
  <TitlesOfParts>
    <vt:vector size="46" baseType="lpstr">
      <vt:lpstr>wrap_PPT_2 4a87942e</vt:lpstr>
      <vt:lpstr>1_wrap_PPT_2 4a87942e</vt:lpstr>
      <vt:lpstr>Document</vt:lpstr>
      <vt:lpstr>PowerPoint Presentation</vt:lpstr>
      <vt:lpstr>Our vision</vt:lpstr>
      <vt:lpstr>Sustainable procurement benefits</vt:lpstr>
      <vt:lpstr>PowerPoint Presentation</vt:lpstr>
      <vt:lpstr>PowerPoint Presentation</vt:lpstr>
      <vt:lpstr>Hierarchy of actions to use assets and resources more efficiently</vt:lpstr>
      <vt:lpstr>Using SPP process and tools</vt:lpstr>
      <vt:lpstr>Uncovering hidden contract costs</vt:lpstr>
      <vt:lpstr>Furniture re-use</vt:lpstr>
      <vt:lpstr>Assuring sustainable procurement policy</vt:lpstr>
      <vt:lpstr>  Identify sustainability issues </vt:lpstr>
      <vt:lpstr>  </vt:lpstr>
      <vt:lpstr>PowerPoint Presentation</vt:lpstr>
      <vt:lpstr>PowerPoint Presentation</vt:lpstr>
      <vt:lpstr>PowerPoint Presentation</vt:lpstr>
      <vt:lpstr>Resource efficient models</vt:lpstr>
      <vt:lpstr>REBMs: textiles &amp; carpets</vt:lpstr>
      <vt:lpstr>Influencing the market  </vt:lpstr>
      <vt:lpstr>Role of specifications</vt:lpstr>
      <vt:lpstr>REBMs: local SME case study</vt:lpstr>
      <vt:lpstr>Risk assessment &amp; supplier selection</vt:lpstr>
      <vt:lpstr>PowerPoint Presentation</vt:lpstr>
      <vt:lpstr>Supplier approach</vt:lpstr>
      <vt:lpstr>Managed services</vt:lpstr>
      <vt:lpstr>Client benefit example</vt:lpstr>
      <vt:lpstr>Stakeholder engagement</vt:lpstr>
      <vt:lpstr>Some further links</vt:lpstr>
      <vt:lpstr>Thank you</vt:lpstr>
      <vt:lpstr>zipcar</vt:lpstr>
      <vt:lpstr>brighthouse</vt:lpstr>
      <vt:lpstr>Citrix</vt:lpstr>
      <vt:lpstr>Catapiller</vt:lpstr>
      <vt:lpstr>Dimdom</vt:lpstr>
      <vt:lpstr>DS Smith</vt:lpstr>
      <vt:lpstr>Interface</vt:lpstr>
      <vt:lpstr>Ikea</vt:lpstr>
      <vt:lpstr>Good Baby</vt:lpstr>
      <vt:lpstr>Giroflex</vt:lpstr>
      <vt:lpstr>Getable</vt:lpstr>
      <vt:lpstr>Maersk</vt:lpstr>
      <vt:lpstr>RITR</vt:lpstr>
      <vt:lpstr>Wilkhahn</vt:lpstr>
      <vt:lpstr>Xerox</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 New Corporate Powerpoint Template</dc:title>
  <dc:subject>42;#Communications|e691e81f-1030-4384-a427-e1017c6624ca</dc:subject>
  <dc:creator>Vikki Stephens;Mervyn.Jones@wrap.org.uk</dc:creator>
  <cp:lastModifiedBy>Mervyn Jones</cp:lastModifiedBy>
  <cp:revision>604</cp:revision>
  <cp:lastPrinted>2014-08-22T14:51:06Z</cp:lastPrinted>
  <dcterms:created xsi:type="dcterms:W3CDTF">2011-06-13T11:19:06Z</dcterms:created>
  <dcterms:modified xsi:type="dcterms:W3CDTF">2014-08-27T12:05:51Z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0x010100C92D85DB435AA848A0505A7648690B9A</vt:lpwstr>
  </property>
  <property fmtid="{D5CDD505-2E9C-101B-9397-08002B2CF9AE}" pid="3" name="Type of Content">
    <vt:lpwstr>16;#Business plan|e9e9bae9-61d8-4d3f-ad12-14c7987afcd2;#13;#Tools|ff0ae925-4df9-49bf-8117-c4a0cc9e91d7</vt:lpwstr>
  </property>
</Properties>
</file>